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1757" r:id="rId2"/>
    <p:sldId id="1784" r:id="rId3"/>
    <p:sldId id="1758" r:id="rId4"/>
    <p:sldId id="701" r:id="rId5"/>
    <p:sldId id="1640" r:id="rId6"/>
    <p:sldId id="1782" r:id="rId7"/>
    <p:sldId id="1783" r:id="rId8"/>
    <p:sldId id="1641" r:id="rId9"/>
    <p:sldId id="1642" r:id="rId10"/>
    <p:sldId id="1772" r:id="rId11"/>
    <p:sldId id="1646" r:id="rId12"/>
    <p:sldId id="1647" r:id="rId13"/>
    <p:sldId id="1649" r:id="rId14"/>
    <p:sldId id="1650" r:id="rId15"/>
    <p:sldId id="1764" r:id="rId16"/>
    <p:sldId id="1699" r:id="rId17"/>
    <p:sldId id="1759" r:id="rId18"/>
    <p:sldId id="1766" r:id="rId19"/>
    <p:sldId id="1767" r:id="rId20"/>
    <p:sldId id="1769" r:id="rId21"/>
    <p:sldId id="1770" r:id="rId22"/>
    <p:sldId id="1775" r:id="rId23"/>
    <p:sldId id="17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423" autoAdjust="0"/>
  </p:normalViewPr>
  <p:slideViewPr>
    <p:cSldViewPr snapToGrid="0">
      <p:cViewPr varScale="1">
        <p:scale>
          <a:sx n="60" d="100"/>
          <a:sy n="60" d="100"/>
        </p:scale>
        <p:origin x="96" y="31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BC48A2-A398-48BB-B542-C18CB42D6A5D}" type="doc">
      <dgm:prSet loTypeId="urn:microsoft.com/office/officeart/2005/8/layout/process1" loCatId="process" qsTypeId="urn:microsoft.com/office/officeart/2005/8/quickstyle/simple1" qsCatId="simple" csTypeId="urn:microsoft.com/office/officeart/2005/8/colors/colorful1#1" csCatId="colorful" phldr="1"/>
      <dgm:spPr/>
    </dgm:pt>
    <dgm:pt modelId="{1314EC31-E23D-45F1-8AB1-73CB6F9F1F39}">
      <dgm:prSet phldrT="[Text]"/>
      <dgm:spPr>
        <a:solidFill>
          <a:schemeClr val="accent6"/>
        </a:solidFill>
      </dgm:spPr>
      <dgm:t>
        <a:bodyPr/>
        <a:lstStyle/>
        <a:p>
          <a:r>
            <a:rPr lang="en-GB" dirty="0"/>
            <a:t>Appoint Rapporteur/s</a:t>
          </a:r>
        </a:p>
      </dgm:t>
    </dgm:pt>
    <dgm:pt modelId="{DE659BC4-D116-4027-8345-C39F1633ED8B}" type="parTrans" cxnId="{550C31F8-6996-4B2B-9B1F-48D30A475387}">
      <dgm:prSet/>
      <dgm:spPr/>
      <dgm:t>
        <a:bodyPr/>
        <a:lstStyle/>
        <a:p>
          <a:endParaRPr lang="en-GB"/>
        </a:p>
      </dgm:t>
    </dgm:pt>
    <dgm:pt modelId="{FEB6C3AA-59ED-448E-8346-E7B4DB1427DB}" type="sibTrans" cxnId="{550C31F8-6996-4B2B-9B1F-48D30A475387}">
      <dgm:prSet/>
      <dgm:spPr>
        <a:solidFill>
          <a:schemeClr val="accent6"/>
        </a:solidFill>
      </dgm:spPr>
      <dgm:t>
        <a:bodyPr/>
        <a:lstStyle/>
        <a:p>
          <a:endParaRPr lang="en-GB" dirty="0"/>
        </a:p>
      </dgm:t>
    </dgm:pt>
    <dgm:pt modelId="{3A719E46-7BD5-46BE-8A6B-C277A3B2DEA4}">
      <dgm:prSet phldrT="[Text]"/>
      <dgm:spPr>
        <a:solidFill>
          <a:schemeClr val="accent1"/>
        </a:solidFill>
      </dgm:spPr>
      <dgm:t>
        <a:bodyPr/>
        <a:lstStyle/>
        <a:p>
          <a:r>
            <a:rPr lang="en-GB" dirty="0"/>
            <a:t>SPU Groups: Develop</a:t>
          </a:r>
          <a:br>
            <a:rPr lang="en-GB" dirty="0"/>
          </a:br>
          <a:r>
            <a:rPr lang="en-GB" dirty="0"/>
            <a:t>SPU Strategy</a:t>
          </a:r>
        </a:p>
      </dgm:t>
    </dgm:pt>
    <dgm:pt modelId="{B989DF05-6C2E-48D0-A4AB-26EDCDE0A4C9}" type="parTrans" cxnId="{00BFFA7B-5960-49C7-9E1C-DFF7114F3DE2}">
      <dgm:prSet/>
      <dgm:spPr/>
      <dgm:t>
        <a:bodyPr/>
        <a:lstStyle/>
        <a:p>
          <a:endParaRPr lang="en-GB"/>
        </a:p>
      </dgm:t>
    </dgm:pt>
    <dgm:pt modelId="{4F0BC264-63A3-4D18-943E-93D7015B8D10}" type="sibTrans" cxnId="{00BFFA7B-5960-49C7-9E1C-DFF7114F3DE2}">
      <dgm:prSet/>
      <dgm:spPr>
        <a:solidFill>
          <a:schemeClr val="accent1"/>
        </a:solidFill>
      </dgm:spPr>
      <dgm:t>
        <a:bodyPr/>
        <a:lstStyle/>
        <a:p>
          <a:endParaRPr lang="en-GB" dirty="0">
            <a:solidFill>
              <a:schemeClr val="accent1">
                <a:lumMod val="75000"/>
              </a:schemeClr>
            </a:solidFill>
          </a:endParaRPr>
        </a:p>
      </dgm:t>
    </dgm:pt>
    <dgm:pt modelId="{15FC1142-E05F-4182-98C1-50EC1BB6E7B6}">
      <dgm:prSet/>
      <dgm:spPr/>
      <dgm:t>
        <a:bodyPr/>
        <a:lstStyle/>
        <a:p>
          <a:r>
            <a:rPr lang="en-GB" dirty="0"/>
            <a:t>Sub-divide</a:t>
          </a:r>
          <a:br>
            <a:rPr lang="en-GB" dirty="0"/>
          </a:br>
          <a:r>
            <a:rPr lang="en-GB" dirty="0"/>
            <a:t>Large Groups</a:t>
          </a:r>
          <a:endParaRPr lang="en-GB" cap="small" baseline="0" dirty="0"/>
        </a:p>
      </dgm:t>
    </dgm:pt>
    <dgm:pt modelId="{4A9913CA-D727-4E4C-9ED0-1AEFCC6E2BD8}" type="parTrans" cxnId="{2D1F033B-11CD-49B2-93EF-246CB6D4F521}">
      <dgm:prSet/>
      <dgm:spPr/>
      <dgm:t>
        <a:bodyPr/>
        <a:lstStyle/>
        <a:p>
          <a:endParaRPr lang="en-GB"/>
        </a:p>
      </dgm:t>
    </dgm:pt>
    <dgm:pt modelId="{EE5DCC7C-E74E-4A80-A4F6-E0BF5B9C8E60}" type="sibTrans" cxnId="{2D1F033B-11CD-49B2-93EF-246CB6D4F521}">
      <dgm:prSet/>
      <dgm:spPr/>
      <dgm:t>
        <a:bodyPr/>
        <a:lstStyle/>
        <a:p>
          <a:endParaRPr lang="en-GB" dirty="0"/>
        </a:p>
      </dgm:t>
    </dgm:pt>
    <dgm:pt modelId="{EAFB6270-5E53-41C0-976B-D3DE3AA3ED46}">
      <dgm:prSet/>
      <dgm:spPr>
        <a:solidFill>
          <a:srgbClr val="6BB427"/>
        </a:solidFill>
      </dgm:spPr>
      <dgm:t>
        <a:bodyPr/>
        <a:lstStyle/>
        <a:p>
          <a:r>
            <a:rPr lang="en-GB" dirty="0"/>
            <a:t>Impact Groups: Develop Impact Targets and Indicators</a:t>
          </a:r>
          <a:endParaRPr lang="en-GB" cap="small" baseline="0" dirty="0"/>
        </a:p>
      </dgm:t>
    </dgm:pt>
    <dgm:pt modelId="{079DA536-6D3E-4DB6-99E2-5EB8FDA1A6CD}" type="parTrans" cxnId="{5C64F064-A5DA-4537-AD74-745D9B0BEC5D}">
      <dgm:prSet/>
      <dgm:spPr/>
      <dgm:t>
        <a:bodyPr/>
        <a:lstStyle/>
        <a:p>
          <a:endParaRPr lang="en-GB"/>
        </a:p>
      </dgm:t>
    </dgm:pt>
    <dgm:pt modelId="{F87ADA12-87AC-4304-803A-E04708F055D2}" type="sibTrans" cxnId="{5C64F064-A5DA-4537-AD74-745D9B0BEC5D}">
      <dgm:prSet/>
      <dgm:spPr>
        <a:solidFill>
          <a:srgbClr val="6BB427"/>
        </a:solidFill>
      </dgm:spPr>
      <dgm:t>
        <a:bodyPr/>
        <a:lstStyle/>
        <a:p>
          <a:endParaRPr lang="en-GB" dirty="0"/>
        </a:p>
      </dgm:t>
    </dgm:pt>
    <dgm:pt modelId="{80DDE1D3-C784-4D50-8B63-B2C8E06A9460}">
      <dgm:prSet/>
      <dgm:spPr>
        <a:solidFill>
          <a:schemeClr val="bg1"/>
        </a:solidFill>
        <a:ln>
          <a:solidFill>
            <a:schemeClr val="accent5">
              <a:lumMod val="75000"/>
            </a:schemeClr>
          </a:solidFill>
        </a:ln>
      </dgm:spPr>
      <dgm:t>
        <a:bodyPr/>
        <a:lstStyle/>
        <a:p>
          <a:r>
            <a:rPr lang="en-GB" dirty="0">
              <a:solidFill>
                <a:schemeClr val="accent5">
                  <a:lumMod val="75000"/>
                </a:schemeClr>
              </a:solidFill>
            </a:rPr>
            <a:t>Recap and Consolidation</a:t>
          </a:r>
        </a:p>
      </dgm:t>
    </dgm:pt>
    <dgm:pt modelId="{92ACB931-0B31-46FF-AE3A-C6A77B09F3C2}" type="parTrans" cxnId="{776751AD-7DB4-4AFD-94FA-138032210CA8}">
      <dgm:prSet/>
      <dgm:spPr/>
      <dgm:t>
        <a:bodyPr/>
        <a:lstStyle/>
        <a:p>
          <a:endParaRPr lang="en-GB"/>
        </a:p>
      </dgm:t>
    </dgm:pt>
    <dgm:pt modelId="{4F507F15-56D0-4ED8-975C-063441A0DF10}" type="sibTrans" cxnId="{776751AD-7DB4-4AFD-94FA-138032210CA8}">
      <dgm:prSet/>
      <dgm:spPr/>
      <dgm:t>
        <a:bodyPr/>
        <a:lstStyle/>
        <a:p>
          <a:endParaRPr lang="en-GB"/>
        </a:p>
      </dgm:t>
    </dgm:pt>
    <dgm:pt modelId="{1B85AD03-875B-489A-986F-019782455C51}" type="pres">
      <dgm:prSet presAssocID="{6FBC48A2-A398-48BB-B542-C18CB42D6A5D}" presName="Name0" presStyleCnt="0">
        <dgm:presLayoutVars>
          <dgm:dir/>
          <dgm:resizeHandles val="exact"/>
        </dgm:presLayoutVars>
      </dgm:prSet>
      <dgm:spPr/>
    </dgm:pt>
    <dgm:pt modelId="{C0BB4A03-DD32-4B9D-B5BD-A7D49DA1446E}" type="pres">
      <dgm:prSet presAssocID="{15FC1142-E05F-4182-98C1-50EC1BB6E7B6}" presName="node" presStyleLbl="node1" presStyleIdx="0" presStyleCnt="5">
        <dgm:presLayoutVars>
          <dgm:bulletEnabled val="1"/>
        </dgm:presLayoutVars>
      </dgm:prSet>
      <dgm:spPr/>
    </dgm:pt>
    <dgm:pt modelId="{392296EC-0A78-4B34-8F5A-49D479AC818E}" type="pres">
      <dgm:prSet presAssocID="{EE5DCC7C-E74E-4A80-A4F6-E0BF5B9C8E60}" presName="sibTrans" presStyleLbl="sibTrans2D1" presStyleIdx="0" presStyleCnt="4"/>
      <dgm:spPr>
        <a:prstGeom prst="mathPlus">
          <a:avLst/>
        </a:prstGeom>
      </dgm:spPr>
    </dgm:pt>
    <dgm:pt modelId="{A34AE9B5-50DE-4A4A-9341-86FC7EF1DFA9}" type="pres">
      <dgm:prSet presAssocID="{EE5DCC7C-E74E-4A80-A4F6-E0BF5B9C8E60}" presName="connectorText" presStyleLbl="sibTrans2D1" presStyleIdx="0" presStyleCnt="4"/>
      <dgm:spPr>
        <a:prstGeom prst="mathPlus">
          <a:avLst/>
        </a:prstGeom>
      </dgm:spPr>
    </dgm:pt>
    <dgm:pt modelId="{01E7D19E-2082-4D49-9489-7008D955CEEB}" type="pres">
      <dgm:prSet presAssocID="{1314EC31-E23D-45F1-8AB1-73CB6F9F1F39}" presName="node" presStyleLbl="node1" presStyleIdx="1" presStyleCnt="5">
        <dgm:presLayoutVars>
          <dgm:bulletEnabled val="1"/>
        </dgm:presLayoutVars>
      </dgm:prSet>
      <dgm:spPr/>
    </dgm:pt>
    <dgm:pt modelId="{4EB4F67B-5FDE-40D7-8087-151A241300B6}" type="pres">
      <dgm:prSet presAssocID="{FEB6C3AA-59ED-448E-8346-E7B4DB1427DB}" presName="sibTrans" presStyleLbl="sibTrans2D1" presStyleIdx="1" presStyleCnt="4"/>
      <dgm:spPr>
        <a:prstGeom prst="mathPlus">
          <a:avLst/>
        </a:prstGeom>
      </dgm:spPr>
    </dgm:pt>
    <dgm:pt modelId="{CD0ABB49-2E25-4AEF-AB44-DFA6996A2EB2}" type="pres">
      <dgm:prSet presAssocID="{FEB6C3AA-59ED-448E-8346-E7B4DB1427DB}" presName="connectorText" presStyleLbl="sibTrans2D1" presStyleIdx="1" presStyleCnt="4"/>
      <dgm:spPr/>
    </dgm:pt>
    <dgm:pt modelId="{D1415BA8-27DF-431B-8F64-BB16701F514D}" type="pres">
      <dgm:prSet presAssocID="{EAFB6270-5E53-41C0-976B-D3DE3AA3ED46}" presName="node" presStyleLbl="node1" presStyleIdx="2" presStyleCnt="5">
        <dgm:presLayoutVars>
          <dgm:bulletEnabled val="1"/>
        </dgm:presLayoutVars>
      </dgm:prSet>
      <dgm:spPr/>
    </dgm:pt>
    <dgm:pt modelId="{42CBDB58-EBCE-4C97-B51C-E2D92E5F8452}" type="pres">
      <dgm:prSet presAssocID="{F87ADA12-87AC-4304-803A-E04708F055D2}" presName="sibTrans" presStyleLbl="sibTrans2D1" presStyleIdx="2" presStyleCnt="4"/>
      <dgm:spPr>
        <a:prstGeom prst="mathPlus">
          <a:avLst/>
        </a:prstGeom>
      </dgm:spPr>
    </dgm:pt>
    <dgm:pt modelId="{4EFAB4F8-2B20-4F35-8480-559922D6CE94}" type="pres">
      <dgm:prSet presAssocID="{F87ADA12-87AC-4304-803A-E04708F055D2}" presName="connectorText" presStyleLbl="sibTrans2D1" presStyleIdx="2" presStyleCnt="4"/>
      <dgm:spPr/>
    </dgm:pt>
    <dgm:pt modelId="{DAE74877-C4BD-4A5B-8610-200C122E7F71}" type="pres">
      <dgm:prSet presAssocID="{3A719E46-7BD5-46BE-8A6B-C277A3B2DEA4}" presName="node" presStyleLbl="node1" presStyleIdx="3" presStyleCnt="5">
        <dgm:presLayoutVars>
          <dgm:bulletEnabled val="1"/>
        </dgm:presLayoutVars>
      </dgm:prSet>
      <dgm:spPr/>
    </dgm:pt>
    <dgm:pt modelId="{EFE23DC3-3B14-4347-AA39-E577C38BCB78}" type="pres">
      <dgm:prSet presAssocID="{4F0BC264-63A3-4D18-943E-93D7015B8D10}" presName="sibTrans" presStyleLbl="sibTrans2D1" presStyleIdx="3" presStyleCnt="4"/>
      <dgm:spPr/>
    </dgm:pt>
    <dgm:pt modelId="{738DA195-01E1-45F7-A4B3-56215920AE23}" type="pres">
      <dgm:prSet presAssocID="{4F0BC264-63A3-4D18-943E-93D7015B8D10}" presName="connectorText" presStyleLbl="sibTrans2D1" presStyleIdx="3" presStyleCnt="4"/>
      <dgm:spPr/>
    </dgm:pt>
    <dgm:pt modelId="{DDF903D9-BC51-42D9-8EF0-249142F357CA}" type="pres">
      <dgm:prSet presAssocID="{80DDE1D3-C784-4D50-8B63-B2C8E06A9460}" presName="node" presStyleLbl="node1" presStyleIdx="4" presStyleCnt="5">
        <dgm:presLayoutVars>
          <dgm:bulletEnabled val="1"/>
        </dgm:presLayoutVars>
      </dgm:prSet>
      <dgm:spPr/>
    </dgm:pt>
  </dgm:ptLst>
  <dgm:cxnLst>
    <dgm:cxn modelId="{2454781F-0966-4550-ADE6-C4C43C55E1AD}" type="presOf" srcId="{F87ADA12-87AC-4304-803A-E04708F055D2}" destId="{4EFAB4F8-2B20-4F35-8480-559922D6CE94}" srcOrd="1" destOrd="0" presId="urn:microsoft.com/office/officeart/2005/8/layout/process1"/>
    <dgm:cxn modelId="{EB6D3E20-5D8B-4392-AAD3-FDFD193E2C14}" type="presOf" srcId="{FEB6C3AA-59ED-448E-8346-E7B4DB1427DB}" destId="{4EB4F67B-5FDE-40D7-8087-151A241300B6}" srcOrd="0" destOrd="0" presId="urn:microsoft.com/office/officeart/2005/8/layout/process1"/>
    <dgm:cxn modelId="{2D1F033B-11CD-49B2-93EF-246CB6D4F521}" srcId="{6FBC48A2-A398-48BB-B542-C18CB42D6A5D}" destId="{15FC1142-E05F-4182-98C1-50EC1BB6E7B6}" srcOrd="0" destOrd="0" parTransId="{4A9913CA-D727-4E4C-9ED0-1AEFCC6E2BD8}" sibTransId="{EE5DCC7C-E74E-4A80-A4F6-E0BF5B9C8E60}"/>
    <dgm:cxn modelId="{D5A6703E-2907-431E-9A03-8666F122E0B2}" type="presOf" srcId="{3A719E46-7BD5-46BE-8A6B-C277A3B2DEA4}" destId="{DAE74877-C4BD-4A5B-8610-200C122E7F71}" srcOrd="0" destOrd="0" presId="urn:microsoft.com/office/officeart/2005/8/layout/process1"/>
    <dgm:cxn modelId="{8AF6E55C-66DD-4B5E-8D14-CF86E7331029}" type="presOf" srcId="{6FBC48A2-A398-48BB-B542-C18CB42D6A5D}" destId="{1B85AD03-875B-489A-986F-019782455C51}" srcOrd="0" destOrd="0" presId="urn:microsoft.com/office/officeart/2005/8/layout/process1"/>
    <dgm:cxn modelId="{5C64F064-A5DA-4537-AD74-745D9B0BEC5D}" srcId="{6FBC48A2-A398-48BB-B542-C18CB42D6A5D}" destId="{EAFB6270-5E53-41C0-976B-D3DE3AA3ED46}" srcOrd="2" destOrd="0" parTransId="{079DA536-6D3E-4DB6-99E2-5EB8FDA1A6CD}" sibTransId="{F87ADA12-87AC-4304-803A-E04708F055D2}"/>
    <dgm:cxn modelId="{48E61457-1599-4A9D-B1E2-D440312F6DBC}" type="presOf" srcId="{EAFB6270-5E53-41C0-976B-D3DE3AA3ED46}" destId="{D1415BA8-27DF-431B-8F64-BB16701F514D}" srcOrd="0" destOrd="0" presId="urn:microsoft.com/office/officeart/2005/8/layout/process1"/>
    <dgm:cxn modelId="{00BFFA7B-5960-49C7-9E1C-DFF7114F3DE2}" srcId="{6FBC48A2-A398-48BB-B542-C18CB42D6A5D}" destId="{3A719E46-7BD5-46BE-8A6B-C277A3B2DEA4}" srcOrd="3" destOrd="0" parTransId="{B989DF05-6C2E-48D0-A4AB-26EDCDE0A4C9}" sibTransId="{4F0BC264-63A3-4D18-943E-93D7015B8D10}"/>
    <dgm:cxn modelId="{E1A12089-6285-42AF-949E-38CE7AABAEB5}" type="presOf" srcId="{FEB6C3AA-59ED-448E-8346-E7B4DB1427DB}" destId="{CD0ABB49-2E25-4AEF-AB44-DFA6996A2EB2}" srcOrd="1" destOrd="0" presId="urn:microsoft.com/office/officeart/2005/8/layout/process1"/>
    <dgm:cxn modelId="{9C71578D-7494-4911-9C7C-E3F8ABBED498}" type="presOf" srcId="{EE5DCC7C-E74E-4A80-A4F6-E0BF5B9C8E60}" destId="{392296EC-0A78-4B34-8F5A-49D479AC818E}" srcOrd="0" destOrd="0" presId="urn:microsoft.com/office/officeart/2005/8/layout/process1"/>
    <dgm:cxn modelId="{3A26FE94-DE18-4649-A48A-AD6465283D8D}" type="presOf" srcId="{15FC1142-E05F-4182-98C1-50EC1BB6E7B6}" destId="{C0BB4A03-DD32-4B9D-B5BD-A7D49DA1446E}" srcOrd="0" destOrd="0" presId="urn:microsoft.com/office/officeart/2005/8/layout/process1"/>
    <dgm:cxn modelId="{34E5A298-2389-408A-98F8-9537432111EC}" type="presOf" srcId="{4F0BC264-63A3-4D18-943E-93D7015B8D10}" destId="{738DA195-01E1-45F7-A4B3-56215920AE23}" srcOrd="1" destOrd="0" presId="urn:microsoft.com/office/officeart/2005/8/layout/process1"/>
    <dgm:cxn modelId="{653425A8-F202-4748-83B1-CB51624A9CC7}" type="presOf" srcId="{EE5DCC7C-E74E-4A80-A4F6-E0BF5B9C8E60}" destId="{A34AE9B5-50DE-4A4A-9341-86FC7EF1DFA9}" srcOrd="1" destOrd="0" presId="urn:microsoft.com/office/officeart/2005/8/layout/process1"/>
    <dgm:cxn modelId="{776751AD-7DB4-4AFD-94FA-138032210CA8}" srcId="{6FBC48A2-A398-48BB-B542-C18CB42D6A5D}" destId="{80DDE1D3-C784-4D50-8B63-B2C8E06A9460}" srcOrd="4" destOrd="0" parTransId="{92ACB931-0B31-46FF-AE3A-C6A77B09F3C2}" sibTransId="{4F507F15-56D0-4ED8-975C-063441A0DF10}"/>
    <dgm:cxn modelId="{B94A96D9-FC2E-439F-B4B2-DB412294D820}" type="presOf" srcId="{4F0BC264-63A3-4D18-943E-93D7015B8D10}" destId="{EFE23DC3-3B14-4347-AA39-E577C38BCB78}" srcOrd="0" destOrd="0" presId="urn:microsoft.com/office/officeart/2005/8/layout/process1"/>
    <dgm:cxn modelId="{CE51C4E8-D96B-485F-B73D-3361D0006B84}" type="presOf" srcId="{80DDE1D3-C784-4D50-8B63-B2C8E06A9460}" destId="{DDF903D9-BC51-42D9-8EF0-249142F357CA}" srcOrd="0" destOrd="0" presId="urn:microsoft.com/office/officeart/2005/8/layout/process1"/>
    <dgm:cxn modelId="{6BFB87EC-48E0-4B80-B454-4C5A09D0CDBA}" type="presOf" srcId="{1314EC31-E23D-45F1-8AB1-73CB6F9F1F39}" destId="{01E7D19E-2082-4D49-9489-7008D955CEEB}" srcOrd="0" destOrd="0" presId="urn:microsoft.com/office/officeart/2005/8/layout/process1"/>
    <dgm:cxn modelId="{550C31F8-6996-4B2B-9B1F-48D30A475387}" srcId="{6FBC48A2-A398-48BB-B542-C18CB42D6A5D}" destId="{1314EC31-E23D-45F1-8AB1-73CB6F9F1F39}" srcOrd="1" destOrd="0" parTransId="{DE659BC4-D116-4027-8345-C39F1633ED8B}" sibTransId="{FEB6C3AA-59ED-448E-8346-E7B4DB1427DB}"/>
    <dgm:cxn modelId="{B4E1EAFB-969F-4308-94AA-D6043FCA7DB1}" type="presOf" srcId="{F87ADA12-87AC-4304-803A-E04708F055D2}" destId="{42CBDB58-EBCE-4C97-B51C-E2D92E5F8452}" srcOrd="0" destOrd="0" presId="urn:microsoft.com/office/officeart/2005/8/layout/process1"/>
    <dgm:cxn modelId="{589E91FC-B194-4D42-BB09-6F41B021F411}" type="presParOf" srcId="{1B85AD03-875B-489A-986F-019782455C51}" destId="{C0BB4A03-DD32-4B9D-B5BD-A7D49DA1446E}" srcOrd="0" destOrd="0" presId="urn:microsoft.com/office/officeart/2005/8/layout/process1"/>
    <dgm:cxn modelId="{3156D0F0-C1FE-41AA-8494-EFE3178584F5}" type="presParOf" srcId="{1B85AD03-875B-489A-986F-019782455C51}" destId="{392296EC-0A78-4B34-8F5A-49D479AC818E}" srcOrd="1" destOrd="0" presId="urn:microsoft.com/office/officeart/2005/8/layout/process1"/>
    <dgm:cxn modelId="{C2B7CA10-8F32-4DA8-991F-3E929978B83F}" type="presParOf" srcId="{392296EC-0A78-4B34-8F5A-49D479AC818E}" destId="{A34AE9B5-50DE-4A4A-9341-86FC7EF1DFA9}" srcOrd="0" destOrd="0" presId="urn:microsoft.com/office/officeart/2005/8/layout/process1"/>
    <dgm:cxn modelId="{F02B2C0E-5A05-4435-8146-80572FDC13CC}" type="presParOf" srcId="{1B85AD03-875B-489A-986F-019782455C51}" destId="{01E7D19E-2082-4D49-9489-7008D955CEEB}" srcOrd="2" destOrd="0" presId="urn:microsoft.com/office/officeart/2005/8/layout/process1"/>
    <dgm:cxn modelId="{9AF63EBB-8B67-4985-BF1C-5B588D93AF63}" type="presParOf" srcId="{1B85AD03-875B-489A-986F-019782455C51}" destId="{4EB4F67B-5FDE-40D7-8087-151A241300B6}" srcOrd="3" destOrd="0" presId="urn:microsoft.com/office/officeart/2005/8/layout/process1"/>
    <dgm:cxn modelId="{4DC67FCD-A0E2-4611-BA3A-E4668EF74B5C}" type="presParOf" srcId="{4EB4F67B-5FDE-40D7-8087-151A241300B6}" destId="{CD0ABB49-2E25-4AEF-AB44-DFA6996A2EB2}" srcOrd="0" destOrd="0" presId="urn:microsoft.com/office/officeart/2005/8/layout/process1"/>
    <dgm:cxn modelId="{3632903B-B8E1-4DB9-9D73-131C410BCC87}" type="presParOf" srcId="{1B85AD03-875B-489A-986F-019782455C51}" destId="{D1415BA8-27DF-431B-8F64-BB16701F514D}" srcOrd="4" destOrd="0" presId="urn:microsoft.com/office/officeart/2005/8/layout/process1"/>
    <dgm:cxn modelId="{01161049-C310-4AD2-AA8C-F2D08854ADF7}" type="presParOf" srcId="{1B85AD03-875B-489A-986F-019782455C51}" destId="{42CBDB58-EBCE-4C97-B51C-E2D92E5F8452}" srcOrd="5" destOrd="0" presId="urn:microsoft.com/office/officeart/2005/8/layout/process1"/>
    <dgm:cxn modelId="{C99043BD-3E3E-4DE3-B443-C4450BBC2391}" type="presParOf" srcId="{42CBDB58-EBCE-4C97-B51C-E2D92E5F8452}" destId="{4EFAB4F8-2B20-4F35-8480-559922D6CE94}" srcOrd="0" destOrd="0" presId="urn:microsoft.com/office/officeart/2005/8/layout/process1"/>
    <dgm:cxn modelId="{56A8006C-B70B-4069-950A-2BA666A75B2C}" type="presParOf" srcId="{1B85AD03-875B-489A-986F-019782455C51}" destId="{DAE74877-C4BD-4A5B-8610-200C122E7F71}" srcOrd="6" destOrd="0" presId="urn:microsoft.com/office/officeart/2005/8/layout/process1"/>
    <dgm:cxn modelId="{FE331DBB-83DF-4709-BEA5-A7D7EAAF09D7}" type="presParOf" srcId="{1B85AD03-875B-489A-986F-019782455C51}" destId="{EFE23DC3-3B14-4347-AA39-E577C38BCB78}" srcOrd="7" destOrd="0" presId="urn:microsoft.com/office/officeart/2005/8/layout/process1"/>
    <dgm:cxn modelId="{002EFFDA-9EFC-4DB8-97B3-2E95D41C7654}" type="presParOf" srcId="{EFE23DC3-3B14-4347-AA39-E577C38BCB78}" destId="{738DA195-01E1-45F7-A4B3-56215920AE23}" srcOrd="0" destOrd="0" presId="urn:microsoft.com/office/officeart/2005/8/layout/process1"/>
    <dgm:cxn modelId="{74588930-E4A2-4AFB-BC88-FC8DD021A105}" type="presParOf" srcId="{1B85AD03-875B-489A-986F-019782455C51}" destId="{DDF903D9-BC51-42D9-8EF0-249142F357CA}"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B4A03-DD32-4B9D-B5BD-A7D49DA1446E}">
      <dsp:nvSpPr>
        <dsp:cNvPr id="0" name=""/>
        <dsp:cNvSpPr/>
      </dsp:nvSpPr>
      <dsp:spPr>
        <a:xfrm>
          <a:off x="5625" y="170808"/>
          <a:ext cx="1743943" cy="124255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Sub-divide</a:t>
          </a:r>
          <a:br>
            <a:rPr lang="en-GB" sz="1800" kern="1200" dirty="0"/>
          </a:br>
          <a:r>
            <a:rPr lang="en-GB" sz="1800" kern="1200" dirty="0"/>
            <a:t>Large Groups</a:t>
          </a:r>
          <a:endParaRPr lang="en-GB" sz="1800" kern="1200" cap="small" baseline="0" dirty="0"/>
        </a:p>
      </dsp:txBody>
      <dsp:txXfrm>
        <a:off x="42018" y="207201"/>
        <a:ext cx="1671157" cy="1169773"/>
      </dsp:txXfrm>
    </dsp:sp>
    <dsp:sp modelId="{392296EC-0A78-4B34-8F5A-49D479AC818E}">
      <dsp:nvSpPr>
        <dsp:cNvPr id="0" name=""/>
        <dsp:cNvSpPr/>
      </dsp:nvSpPr>
      <dsp:spPr>
        <a:xfrm>
          <a:off x="1923963" y="575838"/>
          <a:ext cx="369716" cy="432498"/>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dirty="0"/>
        </a:p>
      </dsp:txBody>
      <dsp:txXfrm>
        <a:off x="1972969" y="748608"/>
        <a:ext cx="271704" cy="86958"/>
      </dsp:txXfrm>
    </dsp:sp>
    <dsp:sp modelId="{01E7D19E-2082-4D49-9489-7008D955CEEB}">
      <dsp:nvSpPr>
        <dsp:cNvPr id="0" name=""/>
        <dsp:cNvSpPr/>
      </dsp:nvSpPr>
      <dsp:spPr>
        <a:xfrm>
          <a:off x="2447146" y="170808"/>
          <a:ext cx="1743943" cy="1242559"/>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Appoint Rapporteur/s</a:t>
          </a:r>
        </a:p>
      </dsp:txBody>
      <dsp:txXfrm>
        <a:off x="2483539" y="207201"/>
        <a:ext cx="1671157" cy="1169773"/>
      </dsp:txXfrm>
    </dsp:sp>
    <dsp:sp modelId="{4EB4F67B-5FDE-40D7-8087-151A241300B6}">
      <dsp:nvSpPr>
        <dsp:cNvPr id="0" name=""/>
        <dsp:cNvSpPr/>
      </dsp:nvSpPr>
      <dsp:spPr>
        <a:xfrm>
          <a:off x="4365485" y="575838"/>
          <a:ext cx="369716" cy="432498"/>
        </a:xfrm>
        <a:prstGeom prst="mathPlus">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4365485" y="662338"/>
        <a:ext cx="258801" cy="259498"/>
      </dsp:txXfrm>
    </dsp:sp>
    <dsp:sp modelId="{D1415BA8-27DF-431B-8F64-BB16701F514D}">
      <dsp:nvSpPr>
        <dsp:cNvPr id="0" name=""/>
        <dsp:cNvSpPr/>
      </dsp:nvSpPr>
      <dsp:spPr>
        <a:xfrm>
          <a:off x="4888668" y="170808"/>
          <a:ext cx="1743943" cy="1242559"/>
        </a:xfrm>
        <a:prstGeom prst="roundRect">
          <a:avLst>
            <a:gd name="adj" fmla="val 10000"/>
          </a:avLst>
        </a:prstGeom>
        <a:solidFill>
          <a:srgbClr val="6BB42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Impact Groups: Develop Impact Targets and Indicators</a:t>
          </a:r>
          <a:endParaRPr lang="en-GB" sz="1800" kern="1200" cap="small" baseline="0" dirty="0"/>
        </a:p>
      </dsp:txBody>
      <dsp:txXfrm>
        <a:off x="4925061" y="207201"/>
        <a:ext cx="1671157" cy="1169773"/>
      </dsp:txXfrm>
    </dsp:sp>
    <dsp:sp modelId="{42CBDB58-EBCE-4C97-B51C-E2D92E5F8452}">
      <dsp:nvSpPr>
        <dsp:cNvPr id="0" name=""/>
        <dsp:cNvSpPr/>
      </dsp:nvSpPr>
      <dsp:spPr>
        <a:xfrm>
          <a:off x="6807006" y="575838"/>
          <a:ext cx="369716" cy="432498"/>
        </a:xfrm>
        <a:prstGeom prst="mathPlus">
          <a:avLst/>
        </a:prstGeom>
        <a:solidFill>
          <a:srgbClr val="6BB42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6807006" y="662338"/>
        <a:ext cx="258801" cy="259498"/>
      </dsp:txXfrm>
    </dsp:sp>
    <dsp:sp modelId="{DAE74877-C4BD-4A5B-8610-200C122E7F71}">
      <dsp:nvSpPr>
        <dsp:cNvPr id="0" name=""/>
        <dsp:cNvSpPr/>
      </dsp:nvSpPr>
      <dsp:spPr>
        <a:xfrm>
          <a:off x="7330189" y="170808"/>
          <a:ext cx="1743943" cy="1242559"/>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SPU Groups: Develop</a:t>
          </a:r>
          <a:br>
            <a:rPr lang="en-GB" sz="1800" kern="1200" dirty="0"/>
          </a:br>
          <a:r>
            <a:rPr lang="en-GB" sz="1800" kern="1200" dirty="0"/>
            <a:t>SPU Strategy</a:t>
          </a:r>
        </a:p>
      </dsp:txBody>
      <dsp:txXfrm>
        <a:off x="7366582" y="207201"/>
        <a:ext cx="1671157" cy="1169773"/>
      </dsp:txXfrm>
    </dsp:sp>
    <dsp:sp modelId="{EFE23DC3-3B14-4347-AA39-E577C38BCB78}">
      <dsp:nvSpPr>
        <dsp:cNvPr id="0" name=""/>
        <dsp:cNvSpPr/>
      </dsp:nvSpPr>
      <dsp:spPr>
        <a:xfrm>
          <a:off x="9248527" y="575838"/>
          <a:ext cx="369716" cy="432498"/>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dirty="0">
            <a:solidFill>
              <a:schemeClr val="accent1">
                <a:lumMod val="75000"/>
              </a:schemeClr>
            </a:solidFill>
          </a:endParaRPr>
        </a:p>
      </dsp:txBody>
      <dsp:txXfrm>
        <a:off x="9248527" y="662338"/>
        <a:ext cx="258801" cy="259498"/>
      </dsp:txXfrm>
    </dsp:sp>
    <dsp:sp modelId="{DDF903D9-BC51-42D9-8EF0-249142F357CA}">
      <dsp:nvSpPr>
        <dsp:cNvPr id="0" name=""/>
        <dsp:cNvSpPr/>
      </dsp:nvSpPr>
      <dsp:spPr>
        <a:xfrm>
          <a:off x="9771710" y="170808"/>
          <a:ext cx="1743943" cy="1242559"/>
        </a:xfrm>
        <a:prstGeom prst="roundRect">
          <a:avLst>
            <a:gd name="adj" fmla="val 10000"/>
          </a:avLst>
        </a:prstGeom>
        <a:solidFill>
          <a:schemeClr val="bg1"/>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accent5">
                  <a:lumMod val="75000"/>
                </a:schemeClr>
              </a:solidFill>
            </a:rPr>
            <a:t>Recap and Consolidation</a:t>
          </a:r>
        </a:p>
      </dsp:txBody>
      <dsp:txXfrm>
        <a:off x="9808103" y="207201"/>
        <a:ext cx="1671157" cy="116977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57B0B0-E6C8-4C78-B1CC-A0C4509EC42D}" type="datetimeFigureOut">
              <a:rPr lang="en-GB" smtClean="0"/>
              <a:t>19/02/2026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DE05C8-CF5C-4EEA-BFD5-357FAC26C74C}" type="slidenum">
              <a:rPr lang="en-GB" smtClean="0"/>
              <a:t>‹#›</a:t>
            </a:fld>
            <a:endParaRPr lang="en-GB" dirty="0"/>
          </a:p>
        </p:txBody>
      </p:sp>
    </p:spTree>
    <p:extLst>
      <p:ext uri="{BB962C8B-B14F-4D97-AF65-F5344CB8AC3E}">
        <p14:creationId xmlns:p14="http://schemas.microsoft.com/office/powerpoint/2010/main" val="280014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txBody>
          <a:bodyPr/>
          <a:lstStyle/>
          <a:p>
            <a:endParaRPr lang="en-GB"/>
          </a:p>
        </p:txBody>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Section Title Page: it can be useful to have a space to breathe between the different sections (and sub-sections) of the training.</a:t>
            </a:r>
          </a:p>
        </p:txBody>
      </p:sp>
    </p:spTree>
    <p:extLst>
      <p:ext uri="{BB962C8B-B14F-4D97-AF65-F5344CB8AC3E}">
        <p14:creationId xmlns:p14="http://schemas.microsoft.com/office/powerpoint/2010/main" val="4240950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follows the concept of keeping things simple and promoting the use of active and peer learning approaches during the training session. This is an additional set of slides which fits under the broader heading of IMPACT but which focuses specifically on Sharing, Promotion and Use (SPU) of the end project results.</a:t>
            </a:r>
            <a:endParaRPr lang="en-GB" b="0" baseline="0" dirty="0"/>
          </a:p>
        </p:txBody>
      </p:sp>
    </p:spTree>
    <p:extLst>
      <p:ext uri="{BB962C8B-B14F-4D97-AF65-F5344CB8AC3E}">
        <p14:creationId xmlns:p14="http://schemas.microsoft.com/office/powerpoint/2010/main" val="1777996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proposal includes concrete and effective steps to make results known within the participating organisations, to share the results with other organisations and the public, and to publicly acknowledge EU funding”. The idea of this slide is to underline the importance of internal promotion, which is especially important for larger partner organisations, where multiple teams or departments exist. In all cases, the proposal should be clear about who is being targeted, the tools and methods that will be employed for this purpose and the timing of the proposed activities.</a:t>
            </a:r>
            <a:endParaRPr lang="en-GB" b="0" baseline="0" dirty="0"/>
          </a:p>
        </p:txBody>
      </p:sp>
    </p:spTree>
    <p:extLst>
      <p:ext uri="{BB962C8B-B14F-4D97-AF65-F5344CB8AC3E}">
        <p14:creationId xmlns:p14="http://schemas.microsoft.com/office/powerpoint/2010/main" val="1375679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proposal includes concrete and effective steps to make results known within the participating organisations, to share the results with other organisations and the public, and to publicly acknowledge EU funding”. The idea of this slide is to underline the importance of external promotion, which can take place at one or more levels (e.g. community-based, local, regional, national, sectoral, European, international). In all cases, the proposal should be clear about who is being targeted, the tools and methods that will be employed for this purpose and the timing of the proposed activities.</a:t>
            </a:r>
            <a:endParaRPr lang="en-GB" b="0" baseline="0" dirty="0"/>
          </a:p>
        </p:txBody>
      </p:sp>
    </p:spTree>
    <p:extLst>
      <p:ext uri="{BB962C8B-B14F-4D97-AF65-F5344CB8AC3E}">
        <p14:creationId xmlns:p14="http://schemas.microsoft.com/office/powerpoint/2010/main" val="1453583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proposal includes concrete and effective steps to ensure the sustainability of the project; its capacity to continue having an impact and producing results after the EU grant has been used up”. The idea of this slide is to underline the importance of digital continuity, ensuring that the project has fully considered the need for open access to the end project results and that issues such as accessibility, interoperability and adaptability have been sufficiently considered in plans for future access and use.</a:t>
            </a:r>
          </a:p>
          <a:p>
            <a:pPr marL="0" algn="l" defTabSz="914400" rtl="0" eaLnBrk="1" latinLnBrk="0" hangingPunct="1"/>
            <a:endParaRPr lang="en-US" sz="1200" b="0" kern="1200" dirty="0">
              <a:solidFill>
                <a:schemeClr val="tx1"/>
              </a:solidFill>
              <a:latin typeface="+mn-lt"/>
              <a:ea typeface="+mn-ea"/>
              <a:cs typeface="+mn-cs"/>
            </a:endParaRPr>
          </a:p>
        </p:txBody>
      </p:sp>
    </p:spTree>
    <p:extLst>
      <p:ext uri="{BB962C8B-B14F-4D97-AF65-F5344CB8AC3E}">
        <p14:creationId xmlns:p14="http://schemas.microsoft.com/office/powerpoint/2010/main" val="691212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proposal includes concrete and effective steps to ensure the sustainability of the project; its capacity to continue having an impact and producing results after the EU grant has been used up”. The idea of this slide is to underline the importance of knowing when a product or resource might need to be reviewed, updated or removed from public access due to content being outdated. This aspect should normally be considered as a part of any high-quality legacy or sustainability planning.</a:t>
            </a:r>
          </a:p>
          <a:p>
            <a:endParaRPr lang="en-GB" b="0" baseline="0" dirty="0"/>
          </a:p>
        </p:txBody>
      </p:sp>
    </p:spTree>
    <p:extLst>
      <p:ext uri="{BB962C8B-B14F-4D97-AF65-F5344CB8AC3E}">
        <p14:creationId xmlns:p14="http://schemas.microsoft.com/office/powerpoint/2010/main" val="3083871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sub-criteria for [a] “</a:t>
            </a:r>
            <a:r>
              <a:rPr lang="en-US" sz="1200" b="0" kern="1200" dirty="0">
                <a:solidFill>
                  <a:schemeClr val="tx1"/>
                </a:solidFill>
                <a:latin typeface="+mn-lt"/>
                <a:ea typeface="+mn-ea"/>
                <a:cs typeface="+mn-cs"/>
              </a:rPr>
              <a:t>proposal includes concrete and effective steps to ensure the sustainability of the project; its capacity to continue having an impact and producing results after the EU grant has been used up” and [b] </a:t>
            </a:r>
            <a:r>
              <a:rPr lang="en-GB" sz="1200" b="0" kern="1200" dirty="0">
                <a:solidFill>
                  <a:schemeClr val="tx1"/>
                </a:solidFill>
                <a:latin typeface="+mn-lt"/>
                <a:ea typeface="+mn-ea"/>
                <a:cs typeface="+mn-cs"/>
              </a:rPr>
              <a:t>“</a:t>
            </a:r>
            <a:r>
              <a:rPr lang="en-US" sz="1200" b="0" kern="1200" dirty="0">
                <a:solidFill>
                  <a:schemeClr val="tx1"/>
                </a:solidFill>
                <a:latin typeface="+mn-lt"/>
                <a:ea typeface="+mn-ea"/>
                <a:cs typeface="+mn-cs"/>
              </a:rPr>
              <a:t>proposal includes concrete and effective steps to ensure the sustainability of the project; its capacity to continue having an impact and producing results after the EU grant has been used up”.</a:t>
            </a:r>
            <a:br>
              <a:rPr lang="en-US" sz="1200" b="0" kern="1200" dirty="0">
                <a:solidFill>
                  <a:schemeClr val="tx1"/>
                </a:solidFill>
                <a:latin typeface="+mn-lt"/>
                <a:ea typeface="+mn-ea"/>
                <a:cs typeface="+mn-cs"/>
              </a:rPr>
            </a:br>
            <a:br>
              <a:rPr lang="en-US" sz="1200" b="0" kern="1200" dirty="0">
                <a:solidFill>
                  <a:schemeClr val="tx1"/>
                </a:solidFill>
                <a:latin typeface="+mn-lt"/>
                <a:ea typeface="+mn-ea"/>
                <a:cs typeface="+mn-cs"/>
              </a:rPr>
            </a:br>
            <a:r>
              <a:rPr lang="en-US" sz="1200" b="0" kern="1200" dirty="0">
                <a:solidFill>
                  <a:schemeClr val="tx1"/>
                </a:solidFill>
                <a:latin typeface="+mn-lt"/>
                <a:ea typeface="+mn-ea"/>
                <a:cs typeface="+mn-cs"/>
              </a:rPr>
              <a:t>The idea of this slide is to underline the importance of having concrete and logical steps presented in the proposal, in relation to plans for short and longer-term promotion, goals for mainstreaming and transfer, and efforts to maintain and sustain the end project results beyond the initial funding period.</a:t>
            </a:r>
          </a:p>
        </p:txBody>
      </p:sp>
    </p:spTree>
    <p:extLst>
      <p:ext uri="{BB962C8B-B14F-4D97-AF65-F5344CB8AC3E}">
        <p14:creationId xmlns:p14="http://schemas.microsoft.com/office/powerpoint/2010/main" val="2323415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overview slide confirms those aspects which relate to KA220 (all listed elements) and those which relate to KA210 (labelled as SSP). It provides an opportunity to underline ambitions for engaging newcomers in KA210 and the need for proportional assessment.</a:t>
            </a:r>
          </a:p>
          <a:p>
            <a:endParaRPr lang="en-GB" b="0" baseline="0" dirty="0"/>
          </a:p>
        </p:txBody>
      </p:sp>
    </p:spTree>
    <p:extLst>
      <p:ext uri="{BB962C8B-B14F-4D97-AF65-F5344CB8AC3E}">
        <p14:creationId xmlns:p14="http://schemas.microsoft.com/office/powerpoint/2010/main" val="3316759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txBody>
          <a:bodyPr/>
          <a:lstStyle/>
          <a:p>
            <a:endParaRPr lang="en-GB"/>
          </a:p>
        </p:txBody>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Section Title Page: it can be useful to have a space to breathe between the different sections (and sub-sections) of the training.</a:t>
            </a:r>
          </a:p>
        </p:txBody>
      </p:sp>
    </p:spTree>
    <p:extLst>
      <p:ext uri="{BB962C8B-B14F-4D97-AF65-F5344CB8AC3E}">
        <p14:creationId xmlns:p14="http://schemas.microsoft.com/office/powerpoint/2010/main" val="2467556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GB"/>
          </a:p>
        </p:txBody>
      </p:sp>
      <p:sp>
        <p:nvSpPr>
          <p:cNvPr id="3" name="Notes Placeholder 2"/>
          <p:cNvSpPr>
            <a:spLocks noGrp="1"/>
          </p:cNvSpPr>
          <p:nvPr>
            <p:ph type="body" idx="1"/>
          </p:nvPr>
        </p:nvSpPr>
        <p:spPr/>
        <p:txBody>
          <a:bodyPr>
            <a:normAutofit/>
          </a:bodyPr>
          <a:lstStyle/>
          <a:p>
            <a:r>
              <a:rPr lang="en-GB" sz="1200" b="0" kern="1200" dirty="0">
                <a:solidFill>
                  <a:schemeClr val="tx1"/>
                </a:solidFill>
                <a:latin typeface="+mn-lt"/>
                <a:ea typeface="+mn-ea"/>
                <a:cs typeface="+mn-cs"/>
              </a:rPr>
              <a:t>GUIDELINES FOR ERASMUS+ NAs</a:t>
            </a:r>
          </a:p>
          <a:p>
            <a:endParaRPr lang="en-GB" sz="1200" b="0" kern="1200" dirty="0">
              <a:solidFill>
                <a:schemeClr val="tx1"/>
              </a:solidFill>
              <a:latin typeface="+mn-lt"/>
              <a:ea typeface="+mn-ea"/>
              <a:cs typeface="+mn-cs"/>
            </a:endParaRPr>
          </a:p>
          <a:p>
            <a:r>
              <a:rPr lang="en-GB" sz="1200" b="0" kern="1200" dirty="0">
                <a:solidFill>
                  <a:schemeClr val="tx1"/>
                </a:solidFill>
                <a:latin typeface="+mn-lt"/>
                <a:ea typeface="+mn-ea"/>
                <a:cs typeface="+mn-cs"/>
              </a:rPr>
              <a:t>Unlike some of the previous activities where field-based working was encouraged, there is value in having participants work in multi-field groups where they can share experiences during the groupwork.</a:t>
            </a:r>
            <a:br>
              <a:rPr lang="en-GB" sz="1200" b="0" kern="1200" dirty="0">
                <a:solidFill>
                  <a:schemeClr val="tx1"/>
                </a:solidFill>
                <a:latin typeface="+mn-lt"/>
                <a:ea typeface="+mn-ea"/>
                <a:cs typeface="+mn-cs"/>
              </a:rPr>
            </a:br>
            <a:br>
              <a:rPr lang="en-GB" sz="1200" b="0" kern="1200" dirty="0">
                <a:solidFill>
                  <a:schemeClr val="tx1"/>
                </a:solidFill>
                <a:latin typeface="+mn-lt"/>
                <a:ea typeface="+mn-ea"/>
                <a:cs typeface="+mn-cs"/>
              </a:rPr>
            </a:br>
            <a:r>
              <a:rPr lang="en-GB" sz="1200" b="0" kern="1200" dirty="0">
                <a:solidFill>
                  <a:schemeClr val="tx1"/>
                </a:solidFill>
                <a:latin typeface="+mn-lt"/>
                <a:ea typeface="+mn-ea"/>
                <a:cs typeface="+mn-cs"/>
              </a:rPr>
              <a:t>There are lots of options for dividing participants into groups but the simplest method is to decide how many groups you would like and, starting at the front of the room, ask participants to call out numbers in order up to the agreed number of groups. For example, if you need 5 groups, ask participants to call out 1 then 2 then 3 then 4 then 5 (in that order) before starting the count again at 1. Numbers are called out, from 1 to 5, until all participants have a number. This number determines that group that they are in for this session.</a:t>
            </a:r>
          </a:p>
        </p:txBody>
      </p:sp>
    </p:spTree>
    <p:extLst>
      <p:ext uri="{BB962C8B-B14F-4D97-AF65-F5344CB8AC3E}">
        <p14:creationId xmlns:p14="http://schemas.microsoft.com/office/powerpoint/2010/main" val="214921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txBody>
          <a:bodyPr/>
          <a:lstStyle/>
          <a:p>
            <a:endParaRPr lang="en-GB"/>
          </a:p>
        </p:txBody>
      </p:sp>
      <p:sp>
        <p:nvSpPr>
          <p:cNvPr id="3" name="Notes Placeholder 2"/>
          <p:cNvSpPr>
            <a:spLocks noGrp="1"/>
          </p:cNvSpPr>
          <p:nvPr>
            <p:ph type="body" idx="1"/>
          </p:nvPr>
        </p:nvSpPr>
        <p:spPr/>
        <p:txBody>
          <a:bodyPr/>
          <a:lstStyle/>
          <a:p>
            <a:r>
              <a:rPr lang="en-GB" b="0" dirty="0"/>
              <a:t>GUIDELINES FOR ERASMUS+ NAs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After the plenary introduction, the next step is for participants to work either in a group that is addressing IMPACT AND INDICATORS (developing impact targets and indicators for the activities produced in activity 3: participants should be encouraged to save their templates from activity 3 to assist with activity 4) or a group that is addressing SHARING, PROMOTION AND USE of the end project results (developing a modern SP strategy).</a:t>
            </a:r>
            <a:br>
              <a:rPr lang="en-GB" b="0" dirty="0"/>
            </a:br>
            <a:br>
              <a:rPr lang="en-GB" b="0" dirty="0"/>
            </a:br>
            <a:r>
              <a:rPr lang="en-GB" b="0" dirty="0"/>
              <a:t>STEP 1 allows for larger groups to be sub-divided to facilitate discussion. STEP 2 requires that a rapporteur be appointed for feedback in plenary. STEPS 3 and 4 require collaborative groupwork on the selected topic (note: it is important to have a predefined mechanism for participants to select the topic that interests them most). STEP 5 provides an opportunity for recap and review prior to feedback in plenary. The decision on whether or not to compare results across sub-groups will depend on the time available. In all cases, the timeclock should be updated to reflect your own schedule.</a:t>
            </a:r>
          </a:p>
        </p:txBody>
      </p:sp>
    </p:spTree>
    <p:extLst>
      <p:ext uri="{BB962C8B-B14F-4D97-AF65-F5344CB8AC3E}">
        <p14:creationId xmlns:p14="http://schemas.microsoft.com/office/powerpoint/2010/main" val="3934218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aseline="0" dirty="0"/>
              <a:t>Learning Outcomes for A4-IMPACT: adapt these to reflect what you will actually deliver or address during your assessor training event.</a:t>
            </a:r>
            <a:br>
              <a:rPr lang="en-GB" baseline="0" dirty="0"/>
            </a:br>
            <a:br>
              <a:rPr lang="en-GB" baseline="0" dirty="0"/>
            </a:br>
            <a:r>
              <a:rPr lang="en-GB" baseline="0" dirty="0"/>
              <a:t>Assessors should be alerted, at this stage, to the fact that they can choose to work on groups working either on indicators or on the sharing, promotion and use of results. Feedback from both group types will be share in plenary.</a:t>
            </a:r>
          </a:p>
          <a:p>
            <a:endParaRPr lang="en-GB" baseline="0" dirty="0"/>
          </a:p>
          <a:p>
            <a:endParaRPr lang="en-GB" baseline="0" dirty="0"/>
          </a:p>
        </p:txBody>
      </p:sp>
    </p:spTree>
    <p:extLst>
      <p:ext uri="{BB962C8B-B14F-4D97-AF65-F5344CB8AC3E}">
        <p14:creationId xmlns:p14="http://schemas.microsoft.com/office/powerpoint/2010/main" val="987608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txBody>
          <a:bodyPr/>
          <a:lstStyle/>
          <a:p>
            <a:endParaRPr lang="en-GB"/>
          </a:p>
        </p:txBody>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Section Title Page: it can be useful to have a space to breathe between the different sections (and sub-sections) of the training.</a:t>
            </a:r>
          </a:p>
        </p:txBody>
      </p:sp>
    </p:spTree>
    <p:extLst>
      <p:ext uri="{BB962C8B-B14F-4D97-AF65-F5344CB8AC3E}">
        <p14:creationId xmlns:p14="http://schemas.microsoft.com/office/powerpoint/2010/main" val="2011208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txBody>
          <a:bodyPr/>
          <a:lstStyle/>
          <a:p>
            <a:endParaRPr lang="en-GB"/>
          </a:p>
        </p:txBody>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This is a simple prompt for the first part of the plenary feedback session focusing on IMPACT AND INDICATORS, providing a small number of questions against which the different groups (and sub-groups) will be invited to comment. Depending on the number of groups, and the time available, the time given to each rapporteur might need to be changed (usually 3 to 5 minutes per rapporteur).</a:t>
            </a:r>
            <a:endParaRPr lang="en-GB" dirty="0"/>
          </a:p>
        </p:txBody>
      </p:sp>
    </p:spTree>
    <p:extLst>
      <p:ext uri="{BB962C8B-B14F-4D97-AF65-F5344CB8AC3E}">
        <p14:creationId xmlns:p14="http://schemas.microsoft.com/office/powerpoint/2010/main" val="866064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txBody>
          <a:bodyPr/>
          <a:lstStyle/>
          <a:p>
            <a:endParaRPr lang="en-GB"/>
          </a:p>
        </p:txBody>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This is a simple prompt for the second part of the plenary feedback session focusing on SHARING, PROMOTION AND USE of the end project results, providing a small number of questions against which the different groups (and sub-groups) will be invited to comment. Depending on the number of groups, and the time available, the time given to each rapporteur might need to be changed (usually 3 to 5 minutes per rapporteur).</a:t>
            </a:r>
            <a:endParaRPr lang="en-GB" dirty="0"/>
          </a:p>
        </p:txBody>
      </p:sp>
    </p:spTree>
    <p:extLst>
      <p:ext uri="{BB962C8B-B14F-4D97-AF65-F5344CB8AC3E}">
        <p14:creationId xmlns:p14="http://schemas.microsoft.com/office/powerpoint/2010/main" val="3748699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txBody>
          <a:bodyPr/>
          <a:lstStyle/>
          <a:p>
            <a:endParaRPr lang="en-GB"/>
          </a:p>
        </p:txBody>
      </p:sp>
      <p:sp>
        <p:nvSpPr>
          <p:cNvPr id="3" name="Notes Placeholder 2"/>
          <p:cNvSpPr>
            <a:spLocks noGrp="1"/>
          </p:cNvSpPr>
          <p:nvPr>
            <p:ph type="body" idx="1"/>
          </p:nvPr>
        </p:nvSpPr>
        <p:spPr/>
        <p:txBody>
          <a:bodyPr/>
          <a:lstStyle/>
          <a:p>
            <a:r>
              <a:rPr lang="en-GB" b="0" dirty="0"/>
              <a:t>GUIDELINES FOR ERASMUS+ NAs</a:t>
            </a:r>
          </a:p>
          <a:p>
            <a:endParaRPr lang="en-GB" b="0" dirty="0"/>
          </a:p>
          <a:p>
            <a:r>
              <a:rPr lang="en-GB" b="0" baseline="0" dirty="0"/>
              <a:t>In this final slide, it can be useful to remind assessors of the availability of a written briefing sheet which confirms the key elements being judged under “IMPACT”.</a:t>
            </a:r>
            <a:endParaRPr lang="en-GB" dirty="0"/>
          </a:p>
        </p:txBody>
      </p:sp>
    </p:spTree>
    <p:extLst>
      <p:ext uri="{BB962C8B-B14F-4D97-AF65-F5344CB8AC3E}">
        <p14:creationId xmlns:p14="http://schemas.microsoft.com/office/powerpoint/2010/main" val="1000796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follows the concept of keeping things simple and promoting the use of active and peer learning approaches during the training session. Each of the core elements being judged under IMPACT is addressed but the focus for the IMPACT activity is slightly different in that some aspects feature in multiple slides and that separate slide sets have been produced to focus on IMPACT AND INDICATORS and SHARING, PROMOTION AND USE of the end project results. In all cases, the idea is to highlight key aspects whilst keeping the introduction short to allow for participants to go forward and work in groups.</a:t>
            </a:r>
          </a:p>
        </p:txBody>
      </p:sp>
    </p:spTree>
    <p:extLst>
      <p:ext uri="{BB962C8B-B14F-4D97-AF65-F5344CB8AC3E}">
        <p14:creationId xmlns:p14="http://schemas.microsoft.com/office/powerpoint/2010/main" val="3523492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first three sub-criteria centred on [a] “</a:t>
            </a:r>
            <a:r>
              <a:rPr lang="en-US" sz="1200" b="0" kern="1200" dirty="0">
                <a:solidFill>
                  <a:schemeClr val="tx1"/>
                </a:solidFill>
                <a:latin typeface="+mn-lt"/>
                <a:ea typeface="+mn-ea"/>
                <a:cs typeface="+mn-cs"/>
              </a:rPr>
              <a:t>proposal includes concrete and logical steps to integrate the project results in the regular work of participating organisations</a:t>
            </a:r>
            <a:r>
              <a:rPr lang="en-GB" sz="1200" b="0" kern="1200" dirty="0">
                <a:solidFill>
                  <a:schemeClr val="tx1"/>
                </a:solidFill>
                <a:latin typeface="+mn-lt"/>
                <a:ea typeface="+mn-ea"/>
                <a:cs typeface="+mn-cs"/>
              </a:rPr>
              <a:t>”, [b] “</a:t>
            </a:r>
            <a:r>
              <a:rPr lang="en-US" sz="1200" b="0" kern="1200" dirty="0">
                <a:solidFill>
                  <a:schemeClr val="tx1"/>
                </a:solidFill>
                <a:latin typeface="+mn-lt"/>
                <a:ea typeface="+mn-ea"/>
                <a:cs typeface="+mn-cs"/>
              </a:rPr>
              <a:t>project has the potential to positively impact on participants and participating organisations, as well as their wider communities</a:t>
            </a:r>
            <a:r>
              <a:rPr lang="en-GB" sz="1200" b="0" kern="1200" dirty="0">
                <a:solidFill>
                  <a:schemeClr val="tx1"/>
                </a:solidFill>
                <a:latin typeface="+mn-lt"/>
                <a:ea typeface="+mn-ea"/>
                <a:cs typeface="+mn-cs"/>
              </a:rPr>
              <a:t>” and [c] “</a:t>
            </a:r>
            <a:r>
              <a:rPr lang="en-US" sz="1200" b="0" kern="1200" dirty="0">
                <a:solidFill>
                  <a:schemeClr val="tx1"/>
                </a:solidFill>
                <a:latin typeface="+mn-lt"/>
                <a:ea typeface="+mn-ea"/>
                <a:cs typeface="+mn-cs"/>
              </a:rPr>
              <a:t>project results have the potential to be used outside the organisations participating in the project, during and after the project lifetime, and at local, regional, national or European level</a:t>
            </a:r>
            <a:r>
              <a:rPr lang="en-GB" sz="1200" b="0" kern="1200" dirty="0">
                <a:solidFill>
                  <a:schemeClr val="tx1"/>
                </a:solidFill>
                <a:latin typeface="+mn-lt"/>
                <a:ea typeface="+mn-ea"/>
                <a:cs typeface="+mn-cs"/>
              </a:rPr>
              <a:t>”.</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is an active slide (multiple clicks required) that introduces the different elements of expected impact, namely: INTEGRATION OF RESULTS, INDIVIDUAL IMPACT, INSTITUTIONAL IMPACT and IMPACT ON WIDER AUDIENCES. This slide should be used to briefly introduce each of these four elements aspects and to confirm expectations for impact and the transfer of results for use by wider audiences.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endParaRPr lang="en-US" sz="1200" b="0" kern="1200" dirty="0">
              <a:solidFill>
                <a:schemeClr val="tx1"/>
              </a:solidFill>
              <a:latin typeface="+mn-lt"/>
              <a:ea typeface="+mn-ea"/>
              <a:cs typeface="+mn-cs"/>
            </a:endParaRPr>
          </a:p>
        </p:txBody>
      </p:sp>
    </p:spTree>
    <p:extLst>
      <p:ext uri="{BB962C8B-B14F-4D97-AF65-F5344CB8AC3E}">
        <p14:creationId xmlns:p14="http://schemas.microsoft.com/office/powerpoint/2010/main" val="2393412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slide continues the discussion on impact-related sub-criteria, specifically element [b] “</a:t>
            </a:r>
            <a:r>
              <a:rPr lang="en-US" sz="1200" b="0" kern="1200" dirty="0">
                <a:solidFill>
                  <a:schemeClr val="tx1"/>
                </a:solidFill>
                <a:latin typeface="+mn-lt"/>
                <a:ea typeface="+mn-ea"/>
                <a:cs typeface="+mn-cs"/>
              </a:rPr>
              <a:t>project has the potential to positively impact on participants and participating organisations, as well as their wider communities</a:t>
            </a:r>
            <a:r>
              <a:rPr lang="en-GB" sz="1200" b="0" kern="1200" dirty="0">
                <a:solidFill>
                  <a:schemeClr val="tx1"/>
                </a:solidFill>
                <a:latin typeface="+mn-lt"/>
                <a:ea typeface="+mn-ea"/>
                <a:cs typeface="+mn-cs"/>
              </a:rPr>
              <a:t>”. The idea of this slide is to underline the importance of timely activities as well as the use of targets and indicators as a means of measuring impact. It is also an opportunity to discuss the difference between performance indicators (which are normally embedded in the workplan and judged under Quality of Project Design) and Outcome and Impact Indicators.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endParaRPr lang="en-GB" sz="1200" b="0" kern="1200" dirty="0">
              <a:solidFill>
                <a:schemeClr val="tx1"/>
              </a:solidFill>
              <a:latin typeface="+mn-lt"/>
              <a:ea typeface="+mn-ea"/>
              <a:cs typeface="+mn-cs"/>
            </a:endParaRPr>
          </a:p>
        </p:txBody>
      </p:sp>
    </p:spTree>
    <p:extLst>
      <p:ext uri="{BB962C8B-B14F-4D97-AF65-F5344CB8AC3E}">
        <p14:creationId xmlns:p14="http://schemas.microsoft.com/office/powerpoint/2010/main" val="692244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latin typeface="+mn-lt"/>
                <a:ea typeface="+mn-ea"/>
                <a:cs typeface="+mn-cs"/>
              </a:rPr>
              <a:t>This slide (1 of 2) continues the discussion on impact-related sub-criteria, specifically element [b] “</a:t>
            </a:r>
            <a:r>
              <a:rPr lang="en-US" sz="1200" b="0" kern="1200" dirty="0">
                <a:solidFill>
                  <a:schemeClr val="tx1"/>
                </a:solidFill>
                <a:latin typeface="+mn-lt"/>
                <a:ea typeface="+mn-ea"/>
                <a:cs typeface="+mn-cs"/>
              </a:rPr>
              <a:t>project has the potential to positively impact on participants and participating organisations, as well as their wider communities</a:t>
            </a:r>
            <a:r>
              <a:rPr lang="en-GB" sz="1200" b="0" kern="1200" dirty="0">
                <a:solidFill>
                  <a:schemeClr val="tx1"/>
                </a:solidFill>
                <a:latin typeface="+mn-lt"/>
                <a:ea typeface="+mn-ea"/>
                <a:cs typeface="+mn-cs"/>
              </a:rPr>
              <a:t>”. The idea of this slide is to introduce a common glossary of terms which can help assessors to understand key aspects of impact measurement, with examples also provided. Definitions and examples can be updated, to meet participant needs and expectations. </a:t>
            </a:r>
            <a:endParaRPr lang="en-US" sz="1200" b="0" kern="1200" dirty="0">
              <a:solidFill>
                <a:schemeClr val="tx1"/>
              </a:solidFill>
              <a:latin typeface="+mn-lt"/>
              <a:ea typeface="+mn-ea"/>
              <a:cs typeface="+mn-cs"/>
            </a:endParaRPr>
          </a:p>
        </p:txBody>
      </p:sp>
    </p:spTree>
    <p:extLst>
      <p:ext uri="{BB962C8B-B14F-4D97-AF65-F5344CB8AC3E}">
        <p14:creationId xmlns:p14="http://schemas.microsoft.com/office/powerpoint/2010/main" val="726989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latin typeface="+mn-lt"/>
                <a:ea typeface="+mn-ea"/>
                <a:cs typeface="+mn-cs"/>
              </a:rPr>
              <a:t>This slide (2 of 2) continues the discussion on impact-related sub-criteria, specifically element [b] “</a:t>
            </a:r>
            <a:r>
              <a:rPr lang="en-US" sz="1200" b="0" kern="1200" dirty="0">
                <a:solidFill>
                  <a:schemeClr val="tx1"/>
                </a:solidFill>
                <a:latin typeface="+mn-lt"/>
                <a:ea typeface="+mn-ea"/>
                <a:cs typeface="+mn-cs"/>
              </a:rPr>
              <a:t>project has the potential to positively impact on participants and participating organisations, as well as their wider communities</a:t>
            </a:r>
            <a:r>
              <a:rPr lang="en-GB" sz="1200" b="0" kern="1200" dirty="0">
                <a:solidFill>
                  <a:schemeClr val="tx1"/>
                </a:solidFill>
                <a:latin typeface="+mn-lt"/>
                <a:ea typeface="+mn-ea"/>
                <a:cs typeface="+mn-cs"/>
              </a:rPr>
              <a:t>”. The idea of this slide is to introduce a common glossary of terms which can help assessors to understand key aspects of impact measurement, with examples also provided. Definitions and examples can be updated, to meet participant needs and expectations. </a:t>
            </a:r>
            <a:endParaRPr lang="en-US" sz="1200" b="0" kern="1200" dirty="0">
              <a:solidFill>
                <a:schemeClr val="tx1"/>
              </a:solidFill>
              <a:latin typeface="+mn-lt"/>
              <a:ea typeface="+mn-ea"/>
              <a:cs typeface="+mn-cs"/>
            </a:endParaRPr>
          </a:p>
        </p:txBody>
      </p:sp>
    </p:spTree>
    <p:extLst>
      <p:ext uri="{BB962C8B-B14F-4D97-AF65-F5344CB8AC3E}">
        <p14:creationId xmlns:p14="http://schemas.microsoft.com/office/powerpoint/2010/main" val="3294644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slide continues the discussion on impact-related sub-criteria, specifically element [b] “</a:t>
            </a:r>
            <a:r>
              <a:rPr lang="en-US" sz="1200" b="0" kern="1200" dirty="0">
                <a:solidFill>
                  <a:schemeClr val="tx1"/>
                </a:solidFill>
                <a:latin typeface="+mn-lt"/>
                <a:ea typeface="+mn-ea"/>
                <a:cs typeface="+mn-cs"/>
              </a:rPr>
              <a:t>project has the potential to positively impact on participants and participating organisations, as well as their wider communities</a:t>
            </a:r>
            <a:r>
              <a:rPr lang="en-GB" sz="1200" b="0" kern="1200" dirty="0">
                <a:solidFill>
                  <a:schemeClr val="tx1"/>
                </a:solidFill>
                <a:latin typeface="+mn-lt"/>
                <a:ea typeface="+mn-ea"/>
                <a:cs typeface="+mn-cs"/>
              </a:rPr>
              <a:t>”. The idea of this slide is to underline the importance of recognising growth and of the value of baseline data in being able to determine this (e.g. pre and post assessments involving key beneficiary audiences).</a:t>
            </a:r>
          </a:p>
        </p:txBody>
      </p:sp>
    </p:spTree>
    <p:extLst>
      <p:ext uri="{BB962C8B-B14F-4D97-AF65-F5344CB8AC3E}">
        <p14:creationId xmlns:p14="http://schemas.microsoft.com/office/powerpoint/2010/main" val="1713631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slide continues the discussion on impact-related sub-criteria, specifically element [b] “</a:t>
            </a:r>
            <a:r>
              <a:rPr lang="en-US" sz="1200" b="0" kern="1200" dirty="0">
                <a:solidFill>
                  <a:schemeClr val="tx1"/>
                </a:solidFill>
                <a:latin typeface="+mn-lt"/>
                <a:ea typeface="+mn-ea"/>
                <a:cs typeface="+mn-cs"/>
              </a:rPr>
              <a:t>project has the potential to positively impact on participants and participating organisations, as well as their wider communities</a:t>
            </a:r>
            <a:r>
              <a:rPr lang="en-GB" sz="1200" b="0" kern="1200" dirty="0">
                <a:solidFill>
                  <a:schemeClr val="tx1"/>
                </a:solidFill>
                <a:latin typeface="+mn-lt"/>
                <a:ea typeface="+mn-ea"/>
                <a:cs typeface="+mn-cs"/>
              </a:rPr>
              <a:t>”. The idea of this slide is to underline the importance of having a clear insight in the proposal into direct beneficiaries (primary targets) and others that will potentially benefit from the targeted actions and outputs (secondary or ultimate targets).</a:t>
            </a:r>
          </a:p>
        </p:txBody>
      </p:sp>
    </p:spTree>
    <p:extLst>
      <p:ext uri="{BB962C8B-B14F-4D97-AF65-F5344CB8AC3E}">
        <p14:creationId xmlns:p14="http://schemas.microsoft.com/office/powerpoint/2010/main" val="391335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45018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420926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19174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296088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3603655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3926578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676200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2658957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694126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2799846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4081053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4170657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372" y="1340768"/>
            <a:ext cx="11305256" cy="309777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600" b="1" i="0" u="none" strike="noStrike" kern="1200" cap="small"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ACTIVITY</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4: IMPACT</a:t>
            </a:r>
          </a:p>
          <a:p>
            <a:pPr marL="0" marR="0" lvl="0" indent="0" algn="ctr" defTabSz="914400" rtl="0" eaLnBrk="1" fontAlgn="auto" latinLnBrk="0" hangingPunct="1">
              <a:lnSpc>
                <a:spcPct val="90000"/>
              </a:lnSpc>
              <a:spcBef>
                <a:spcPts val="0"/>
              </a:spcBef>
              <a:spcAft>
                <a:spcPts val="0"/>
              </a:spcAft>
              <a:buClrTx/>
              <a:buSzTx/>
              <a:buFontTx/>
              <a:buNone/>
              <a:tabLst/>
              <a:defRPr/>
            </a:pPr>
            <a:br>
              <a:rPr kumimoji="0" lang="en-GB" sz="3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Introduction</a:t>
            </a:r>
            <a:endParaRPr kumimoji="0" lang="en-GB" sz="96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endParaRPr>
          </a:p>
        </p:txBody>
      </p:sp>
      <p:pic>
        <p:nvPicPr>
          <p:cNvPr id="2" name="Picture 1">
            <a:extLst>
              <a:ext uri="{FF2B5EF4-FFF2-40B4-BE49-F238E27FC236}">
                <a16:creationId xmlns:a16="http://schemas.microsoft.com/office/drawing/2014/main" id="{004176B8-B562-CA79-1163-8656195106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27"/>
          <a:stretch/>
        </p:blipFill>
        <p:spPr bwMode="auto">
          <a:xfrm>
            <a:off x="9098869" y="5661248"/>
            <a:ext cx="2649759" cy="946977"/>
          </a:xfrm>
          <a:prstGeom prst="rect">
            <a:avLst/>
          </a:prstGeom>
          <a:ln>
            <a:noFill/>
          </a:ln>
          <a:extLst>
            <a:ext uri="{53640926-AAD7-44D8-BBD7-CCE9431645EC}">
              <a14:shadowObscured xmlns:a14="http://schemas.microsoft.com/office/drawing/2010/main"/>
            </a:ext>
          </a:extLst>
        </p:spPr>
      </p:pic>
      <p:pic>
        <p:nvPicPr>
          <p:cNvPr id="4" name="Picture 3" descr="A blue text on a white background&#10;&#10;Description automatically generated">
            <a:extLst>
              <a:ext uri="{FF2B5EF4-FFF2-40B4-BE49-F238E27FC236}">
                <a16:creationId xmlns:a16="http://schemas.microsoft.com/office/drawing/2014/main" id="{B8C9AF30-99C6-A6CA-15DE-36D2AF473B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20" y="5832467"/>
            <a:ext cx="3425716" cy="604537"/>
          </a:xfrm>
          <a:prstGeom prst="rect">
            <a:avLst/>
          </a:prstGeom>
        </p:spPr>
      </p:pic>
    </p:spTree>
    <p:extLst>
      <p:ext uri="{BB962C8B-B14F-4D97-AF65-F5344CB8AC3E}">
        <p14:creationId xmlns:p14="http://schemas.microsoft.com/office/powerpoint/2010/main" val="249453694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826774" y="-1530351"/>
            <a:ext cx="4584700" cy="12192001"/>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23123" y="266014"/>
            <a:ext cx="12168877" cy="97565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Helvetica" panose="020B0604020202020204" pitchFamily="34" charset="0"/>
              </a:rPr>
              <a:t>Five More Slides on SPU</a:t>
            </a:r>
          </a:p>
        </p:txBody>
      </p:sp>
      <p:pic>
        <p:nvPicPr>
          <p:cNvPr id="3" name="Picture 2">
            <a:extLst>
              <a:ext uri="{FF2B5EF4-FFF2-40B4-BE49-F238E27FC236}">
                <a16:creationId xmlns:a16="http://schemas.microsoft.com/office/drawing/2014/main" id="{596CC7B1-49BD-14B5-BE88-2CDF1FB717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480" y="1124744"/>
            <a:ext cx="11593288" cy="5651500"/>
          </a:xfrm>
          <a:prstGeom prst="rect">
            <a:avLst/>
          </a:prstGeom>
        </p:spPr>
      </p:pic>
    </p:spTree>
    <p:extLst>
      <p:ext uri="{BB962C8B-B14F-4D97-AF65-F5344CB8AC3E}">
        <p14:creationId xmlns:p14="http://schemas.microsoft.com/office/powerpoint/2010/main" val="245727759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rotWithShape="1">
          <a:blip r:embed="rId3">
            <a:extLst>
              <a:ext uri="{28A0092B-C50C-407E-A947-70E740481C1C}">
                <a14:useLocalDpi xmlns:a14="http://schemas.microsoft.com/office/drawing/2010/main" val="0"/>
              </a:ext>
            </a:extLst>
          </a:blip>
          <a:srcRect t="7462" r="23298" b="1629"/>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477981" y="1122363"/>
            <a:ext cx="4023360" cy="3204134"/>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dirty="0">
                <a:ln>
                  <a:noFill/>
                </a:ln>
                <a:solidFill>
                  <a:prstClr val="black">
                    <a:lumMod val="75000"/>
                    <a:lumOff val="25000"/>
                  </a:prstClr>
                </a:solidFill>
                <a:effectLst/>
                <a:uLnTx/>
                <a:uFillTx/>
                <a:latin typeface="Candara" panose="020E0502030303020204" pitchFamily="34" charset="0"/>
                <a:ea typeface="+mn-ea"/>
                <a:cs typeface="+mn-cs"/>
              </a:rPr>
              <a:t>Internal Audiences</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90428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rotWithShape="1">
          <a:blip r:embed="rId3">
            <a:extLst>
              <a:ext uri="{28A0092B-C50C-407E-A947-70E740481C1C}">
                <a14:useLocalDpi xmlns:a14="http://schemas.microsoft.com/office/drawing/2010/main" val="0"/>
              </a:ext>
            </a:extLst>
          </a:blip>
          <a:srcRect l="23586" t="7697" b="1393"/>
          <a:stretch/>
        </p:blipFill>
        <p:spPr>
          <a:xfrm>
            <a:off x="20" y="10"/>
            <a:ext cx="8668492" cy="6857990"/>
          </a:xfrm>
          <a:prstGeom prst="rect">
            <a:avLst/>
          </a:prstGeom>
        </p:spPr>
      </p:pic>
      <p:sp>
        <p:nvSpPr>
          <p:cNvPr id="13" name="Rectangle 12">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7848600" y="1122363"/>
            <a:ext cx="4023360" cy="3204134"/>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Candara" panose="020E0502030303020204" pitchFamily="34" charset="0"/>
                <a:ea typeface="+mn-ea"/>
                <a:cs typeface="+mn-cs"/>
              </a:rPr>
              <a:t>External Audiences</a:t>
            </a:r>
            <a:br>
              <a:rPr kumimoji="0" lang="en-US" sz="6600" b="1" i="0" u="none" strike="noStrike" kern="1200" cap="none" spc="0" normalizeH="0" baseline="0" noProof="0" dirty="0">
                <a:ln>
                  <a:noFill/>
                </a:ln>
                <a:solidFill>
                  <a:srgbClr val="C00000"/>
                </a:solidFill>
                <a:effectLst/>
                <a:uLnTx/>
                <a:uFillTx/>
                <a:latin typeface="Candara" panose="020E0502030303020204" pitchFamily="34" charset="0"/>
                <a:ea typeface="+mn-ea"/>
                <a:cs typeface="+mn-cs"/>
              </a:rPr>
            </a:br>
            <a:r>
              <a:rPr kumimoji="0" lang="en-US" sz="5400" b="1" i="0" u="none" strike="noStrike" kern="1200" cap="none" spc="0" normalizeH="0" baseline="0" noProof="0" dirty="0">
                <a:ln>
                  <a:noFill/>
                </a:ln>
                <a:solidFill>
                  <a:srgbClr val="C00000"/>
                </a:solidFill>
                <a:effectLst/>
                <a:uLnTx/>
                <a:uFillTx/>
                <a:latin typeface="Candara" panose="020E0502030303020204" pitchFamily="34" charset="0"/>
                <a:ea typeface="+mn-ea"/>
                <a:cs typeface="+mn-cs"/>
              </a:rPr>
              <a:t>(multi-level)</a:t>
            </a:r>
            <a:endParaRPr kumimoji="0" lang="en-US" sz="6600" b="1" i="0" u="none" strike="noStrike" kern="1200" cap="none" spc="0" normalizeH="0" baseline="0" noProof="0" dirty="0">
              <a:ln>
                <a:noFill/>
              </a:ln>
              <a:solidFill>
                <a:srgbClr val="C00000"/>
              </a:solidFill>
              <a:effectLst/>
              <a:uLnTx/>
              <a:uFillTx/>
              <a:latin typeface="Candara" panose="020E0502030303020204" pitchFamily="34" charset="0"/>
              <a:ea typeface="+mn-ea"/>
              <a:cs typeface="+mn-cs"/>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17838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0365" r="10365"/>
          <a:stretch/>
        </p:blipFill>
        <p:spPr>
          <a:xfrm>
            <a:off x="-1504" y="0"/>
            <a:ext cx="12193504" cy="6858000"/>
          </a:xfrm>
          <a:prstGeom prst="rect">
            <a:avLst/>
          </a:prstGeom>
        </p:spPr>
      </p:pic>
      <p:sp>
        <p:nvSpPr>
          <p:cNvPr id="6" name="TextBox 5">
            <a:extLst>
              <a:ext uri="{FF2B5EF4-FFF2-40B4-BE49-F238E27FC236}">
                <a16:creationId xmlns:a16="http://schemas.microsoft.com/office/drawing/2014/main" id="{D2106BEF-96C4-47E0-A678-AB1B2CC2BCBB}"/>
              </a:ext>
            </a:extLst>
          </p:cNvPr>
          <p:cNvSpPr txBox="1"/>
          <p:nvPr/>
        </p:nvSpPr>
        <p:spPr>
          <a:xfrm>
            <a:off x="6672064" y="2285898"/>
            <a:ext cx="5328592" cy="2286203"/>
          </a:xfrm>
          <a:prstGeom prst="rect">
            <a:avLst/>
          </a:prstGeom>
          <a:noFill/>
        </p:spPr>
        <p:txBody>
          <a:bodyPr wrap="square" rtlCol="0">
            <a:spAutoFit/>
          </a:bodyPr>
          <a:lstStyle/>
          <a:p>
            <a:pPr marL="0" marR="0" lvl="0" indent="0" algn="r" defTabSz="914400" rtl="0" eaLnBrk="1" fontAlgn="auto" latinLnBrk="0" hangingPunct="1">
              <a:lnSpc>
                <a:spcPct val="80000"/>
              </a:lnSpc>
              <a:spcBef>
                <a:spcPts val="0"/>
              </a:spcBef>
              <a:spcAft>
                <a:spcPts val="600"/>
              </a:spcAft>
              <a:buClrTx/>
              <a:buSzTx/>
              <a:buFontTx/>
              <a:buNone/>
              <a:tabLst/>
              <a:defRPr/>
            </a:pPr>
            <a:r>
              <a:rPr kumimoji="0" lang="en-GB" sz="88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rPr>
              <a:t>Digital Continuity</a:t>
            </a:r>
            <a:endParaRPr kumimoji="0" lang="en-GB" sz="139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308497687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7176120" y="3447143"/>
            <a:ext cx="4515147" cy="1944215"/>
          </a:xfrm>
          <a:prstGeom prst="rect">
            <a:avLst/>
          </a:prstGeom>
        </p:spPr>
        <p:txBody>
          <a:bodyPr vert="horz" lIns="91440" tIns="45720" rIns="91440" bIns="45720" rtlCol="0" anchor="t" anchorCtr="0">
            <a:no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Product</a:t>
            </a:r>
            <a:br>
              <a:rPr kumimoji="0" lang="en-US" sz="72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br>
            <a:r>
              <a:rPr kumimoji="0" lang="en-US" sz="72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End Date</a:t>
            </a:r>
          </a:p>
        </p:txBody>
      </p:sp>
      <p:pic>
        <p:nvPicPr>
          <p:cNvPr id="5" name="Picture 4" descr="Calendar&#10;&#10;Description automatically generated">
            <a:extLst>
              <a:ext uri="{FF2B5EF4-FFF2-40B4-BE49-F238E27FC236}">
                <a16:creationId xmlns:a16="http://schemas.microsoft.com/office/drawing/2014/main" id="{D510FACD-F610-C680-8F29-8DE95E4603C7}"/>
              </a:ext>
            </a:extLst>
          </p:cNvPr>
          <p:cNvPicPr>
            <a:picLocks noChangeAspect="1"/>
          </p:cNvPicPr>
          <p:nvPr/>
        </p:nvPicPr>
        <p:blipFill rotWithShape="1">
          <a:blip r:embed="rId3">
            <a:extLst>
              <a:ext uri="{28A0092B-C50C-407E-A947-70E740481C1C}">
                <a14:useLocalDpi xmlns:a14="http://schemas.microsoft.com/office/drawing/2010/main" val="0"/>
              </a:ext>
            </a:extLst>
          </a:blip>
          <a:srcRect l="7804" r="10082" b="-1"/>
          <a:stretch/>
        </p:blipFill>
        <p:spPr>
          <a:xfrm>
            <a:off x="-2192" y="10"/>
            <a:ext cx="8436340" cy="6857990"/>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spTree>
    <p:extLst>
      <p:ext uri="{BB962C8B-B14F-4D97-AF65-F5344CB8AC3E}">
        <p14:creationId xmlns:p14="http://schemas.microsoft.com/office/powerpoint/2010/main" val="20038005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1504" y="-8962"/>
            <a:ext cx="12193504" cy="6856718"/>
          </a:xfrm>
          <a:prstGeom prst="rect">
            <a:avLst/>
          </a:prstGeom>
        </p:spPr>
      </p:pic>
      <p:sp>
        <p:nvSpPr>
          <p:cNvPr id="6" name="TextBox 5">
            <a:extLst>
              <a:ext uri="{FF2B5EF4-FFF2-40B4-BE49-F238E27FC236}">
                <a16:creationId xmlns:a16="http://schemas.microsoft.com/office/drawing/2014/main" id="{D2106BEF-96C4-47E0-A678-AB1B2CC2BCBB}"/>
              </a:ext>
            </a:extLst>
          </p:cNvPr>
          <p:cNvSpPr txBox="1"/>
          <p:nvPr/>
        </p:nvSpPr>
        <p:spPr>
          <a:xfrm>
            <a:off x="202184" y="534889"/>
            <a:ext cx="4608512" cy="188724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60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Candara" panose="020E0502030303020204" pitchFamily="34" charset="0"/>
                <a:ea typeface="+mn-ea"/>
                <a:cs typeface="Helvetica" panose="020B0604020202020204" pitchFamily="34" charset="0"/>
              </a:rPr>
              <a:t>Concrete Steps</a:t>
            </a:r>
            <a:endParaRPr kumimoji="0" lang="en-GB" sz="9700" b="1" i="0" u="none" strike="noStrike" kern="1200" cap="none" spc="0" normalizeH="0" baseline="0" noProof="0" dirty="0">
              <a:ln>
                <a:noFill/>
              </a:ln>
              <a:solidFill>
                <a:prstClr val="white"/>
              </a:solidFill>
              <a:effectLst/>
              <a:uLnTx/>
              <a:uFillTx/>
              <a:latin typeface="Candara" panose="020E0502030303020204" pitchFamily="34" charset="0"/>
              <a:ea typeface="+mn-ea"/>
              <a:cs typeface="Helvetica" panose="020B0604020202020204" pitchFamily="34" charset="0"/>
            </a:endParaRPr>
          </a:p>
        </p:txBody>
      </p:sp>
      <p:sp>
        <p:nvSpPr>
          <p:cNvPr id="2" name="TextBox 1">
            <a:extLst>
              <a:ext uri="{FF2B5EF4-FFF2-40B4-BE49-F238E27FC236}">
                <a16:creationId xmlns:a16="http://schemas.microsoft.com/office/drawing/2014/main" id="{6F16D1F6-C8B2-DE92-1156-C73551594E8F}"/>
              </a:ext>
            </a:extLst>
          </p:cNvPr>
          <p:cNvSpPr txBox="1"/>
          <p:nvPr/>
        </p:nvSpPr>
        <p:spPr>
          <a:xfrm>
            <a:off x="6935416" y="539875"/>
            <a:ext cx="52565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4800" b="1" i="0" u="none" strike="noStrike" kern="1200" cap="none" spc="0" normalizeH="0" baseline="0" noProof="0" dirty="0">
                <a:ln>
                  <a:noFill/>
                </a:ln>
                <a:solidFill>
                  <a:srgbClr val="4BACC6">
                    <a:lumMod val="20000"/>
                    <a:lumOff val="80000"/>
                  </a:srgbClr>
                </a:solidFill>
                <a:effectLst/>
                <a:uLnTx/>
                <a:uFillTx/>
                <a:latin typeface="Candara" panose="020E0502030303020204" pitchFamily="34" charset="0"/>
                <a:ea typeface="+mn-ea"/>
                <a:cs typeface="Helvetica" panose="020B0604020202020204" pitchFamily="34" charset="0"/>
              </a:rPr>
              <a:t>Promotion</a:t>
            </a:r>
            <a:br>
              <a:rPr kumimoji="0" lang="en-GB" sz="4800" b="1" i="0" u="none" strike="noStrike" kern="1200" cap="none" spc="0" normalizeH="0" baseline="0" noProof="0" dirty="0">
                <a:ln>
                  <a:noFill/>
                </a:ln>
                <a:solidFill>
                  <a:srgbClr val="4BACC6">
                    <a:lumMod val="20000"/>
                    <a:lumOff val="80000"/>
                  </a:srgbClr>
                </a:solidFill>
                <a:effectLst/>
                <a:uLnTx/>
                <a:uFillTx/>
                <a:latin typeface="Candara" panose="020E0502030303020204" pitchFamily="34" charset="0"/>
                <a:ea typeface="+mn-ea"/>
                <a:cs typeface="Helvetica" panose="020B0604020202020204" pitchFamily="34" charset="0"/>
              </a:rPr>
            </a:br>
            <a:r>
              <a:rPr kumimoji="0" lang="en-GB" sz="4800" b="1" i="0" u="none" strike="noStrike" kern="1200" cap="none" spc="0" normalizeH="0" baseline="0" noProof="0" dirty="0">
                <a:ln>
                  <a:noFill/>
                </a:ln>
                <a:solidFill>
                  <a:srgbClr val="4F81BD">
                    <a:lumMod val="20000"/>
                    <a:lumOff val="80000"/>
                  </a:srgbClr>
                </a:solidFill>
                <a:effectLst/>
                <a:uLnTx/>
                <a:uFillTx/>
                <a:latin typeface="Candara" panose="020E0502030303020204" pitchFamily="34" charset="0"/>
                <a:ea typeface="+mn-ea"/>
                <a:cs typeface="Helvetica" panose="020B0604020202020204" pitchFamily="34" charset="0"/>
              </a:rPr>
              <a:t>Multiplication</a:t>
            </a:r>
            <a:br>
              <a:rPr kumimoji="0" lang="en-GB" sz="4800" b="1" i="0" u="none" strike="noStrike" kern="1200" cap="none" spc="0" normalizeH="0" baseline="0" noProof="0" dirty="0">
                <a:ln>
                  <a:noFill/>
                </a:ln>
                <a:solidFill>
                  <a:srgbClr val="4F81BD">
                    <a:lumMod val="20000"/>
                    <a:lumOff val="80000"/>
                  </a:srgbClr>
                </a:solidFill>
                <a:effectLst/>
                <a:uLnTx/>
                <a:uFillTx/>
                <a:latin typeface="Candara" panose="020E0502030303020204" pitchFamily="34" charset="0"/>
                <a:ea typeface="+mn-ea"/>
                <a:cs typeface="Helvetica" panose="020B0604020202020204" pitchFamily="34" charset="0"/>
              </a:rPr>
            </a:br>
            <a:r>
              <a:rPr kumimoji="0" lang="en-GB" sz="4800" b="1" i="0" u="none" strike="noStrike" kern="1200" cap="none" spc="0" normalizeH="0" baseline="0" noProof="0" dirty="0">
                <a:ln>
                  <a:noFill/>
                </a:ln>
                <a:solidFill>
                  <a:srgbClr val="4BACC6">
                    <a:lumMod val="20000"/>
                    <a:lumOff val="80000"/>
                  </a:srgbClr>
                </a:solidFill>
                <a:effectLst/>
                <a:uLnTx/>
                <a:uFillTx/>
                <a:latin typeface="Candara" panose="020E0502030303020204" pitchFamily="34" charset="0"/>
                <a:ea typeface="+mn-ea"/>
                <a:cs typeface="Helvetica" panose="020B0604020202020204" pitchFamily="34" charset="0"/>
              </a:rPr>
              <a:t>Sustainability</a:t>
            </a:r>
            <a:endParaRPr kumimoji="0" lang="en-GB" sz="4800" b="1" i="0" u="none" strike="noStrike" kern="1200" cap="none" spc="0" normalizeH="0" baseline="0" noProof="0" dirty="0">
              <a:ln>
                <a:noFill/>
              </a:ln>
              <a:solidFill>
                <a:srgbClr val="4F81BD">
                  <a:lumMod val="20000"/>
                  <a:lumOff val="80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123855930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CA80062-1567-3BB9-B703-95B58270F4F2}"/>
              </a:ext>
            </a:extLst>
          </p:cNvPr>
          <p:cNvGraphicFramePr>
            <a:graphicFrameLocks noGrp="1"/>
          </p:cNvGraphicFramePr>
          <p:nvPr>
            <p:extLst>
              <p:ext uri="{D42A27DB-BD31-4B8C-83A1-F6EECF244321}">
                <p14:modId xmlns:p14="http://schemas.microsoft.com/office/powerpoint/2010/main" val="910534208"/>
              </p:ext>
            </p:extLst>
          </p:nvPr>
        </p:nvGraphicFramePr>
        <p:xfrm>
          <a:off x="352191" y="1782502"/>
          <a:ext cx="11615220" cy="4836471"/>
        </p:xfrm>
        <a:graphic>
          <a:graphicData uri="http://schemas.openxmlformats.org/drawingml/2006/table">
            <a:tbl>
              <a:tblPr>
                <a:tableStyleId>{5C22544A-7EE6-4342-B048-85BDC9FD1C3A}</a:tableStyleId>
              </a:tblPr>
              <a:tblGrid>
                <a:gridCol w="11615220">
                  <a:extLst>
                    <a:ext uri="{9D8B030D-6E8A-4147-A177-3AD203B41FA5}">
                      <a16:colId xmlns:a16="http://schemas.microsoft.com/office/drawing/2014/main" val="11802342"/>
                    </a:ext>
                  </a:extLst>
                </a:gridCol>
              </a:tblGrid>
              <a:tr h="630215">
                <a:tc>
                  <a:txBody>
                    <a:bodyPr/>
                    <a:lstStyle/>
                    <a:p>
                      <a:pPr marL="342900" indent="-342900" algn="l" defTabSz="914400" rtl="0" eaLnBrk="1" latinLnBrk="0" hangingPunct="1">
                        <a:lnSpc>
                          <a:spcPct val="100000"/>
                        </a:lnSpc>
                        <a:spcBef>
                          <a:spcPts val="0"/>
                        </a:spcBef>
                        <a:spcAft>
                          <a:spcPts val="0"/>
                        </a:spcAft>
                        <a:buFont typeface="Arial" panose="020B0604020202020204" pitchFamily="34" charset="0"/>
                        <a:buChar char="•"/>
                      </a:pPr>
                      <a:r>
                        <a:rPr lang="en-GB" sz="2400" kern="1200" dirty="0">
                          <a:solidFill>
                            <a:srgbClr val="456EA0"/>
                          </a:solidFill>
                          <a:effectLst/>
                          <a:latin typeface="+mn-lt"/>
                          <a:ea typeface="+mn-ea"/>
                          <a:cs typeface="+mn-cs"/>
                        </a:rPr>
                        <a:t>Proposal includes concrete and logical steps to INTEGRATE the project results in the regular work of participating organisations.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67586086"/>
                  </a:ext>
                </a:extLst>
              </a:tr>
              <a:tr h="630215">
                <a:tc>
                  <a:txBody>
                    <a:bodyPr/>
                    <a:lstStyle/>
                    <a:p>
                      <a:pPr marL="342900" indent="-342900" algn="l" defTabSz="914400" rtl="0" eaLnBrk="1" latinLnBrk="0" hangingPunct="1">
                        <a:lnSpc>
                          <a:spcPct val="100000"/>
                        </a:lnSpc>
                        <a:spcBef>
                          <a:spcPts val="0"/>
                        </a:spcBef>
                        <a:spcAft>
                          <a:spcPts val="0"/>
                        </a:spcAft>
                        <a:buFont typeface="Arial" panose="020B0604020202020204" pitchFamily="34" charset="0"/>
                        <a:buChar char="•"/>
                      </a:pPr>
                      <a:r>
                        <a:rPr lang="en-GB" sz="2400" kern="1200" dirty="0">
                          <a:solidFill>
                            <a:schemeClr val="accent1">
                              <a:lumMod val="50000"/>
                            </a:schemeClr>
                          </a:solidFill>
                          <a:effectLst/>
                          <a:latin typeface="+mn-lt"/>
                          <a:ea typeface="+mn-ea"/>
                          <a:cs typeface="+mn-cs"/>
                          <a:sym typeface="Wingdings" panose="05000000000000000000" pitchFamily="2" charset="2"/>
                        </a:rPr>
                        <a:t>Project has p</a:t>
                      </a:r>
                      <a:r>
                        <a:rPr lang="en-GB" sz="2400" kern="1200" dirty="0">
                          <a:solidFill>
                            <a:schemeClr val="accent1">
                              <a:lumMod val="50000"/>
                            </a:schemeClr>
                          </a:solidFill>
                          <a:effectLst/>
                          <a:latin typeface="+mn-lt"/>
                          <a:ea typeface="+mn-ea"/>
                          <a:cs typeface="+mn-cs"/>
                        </a:rPr>
                        <a:t>otential to POSITIVELY IMPACT on participants and participating organisations, as well as their wider communities.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675759080"/>
                  </a:ext>
                </a:extLst>
              </a:tr>
              <a:tr h="630215">
                <a:tc>
                  <a:txBody>
                    <a:bodyPr/>
                    <a:lstStyle/>
                    <a:p>
                      <a:pPr marL="342900" indent="-342900" algn="l" defTabSz="914400" rtl="0" eaLnBrk="1" latinLnBrk="0" hangingPunct="1">
                        <a:lnSpc>
                          <a:spcPct val="100000"/>
                        </a:lnSpc>
                        <a:spcBef>
                          <a:spcPts val="0"/>
                        </a:spcBef>
                        <a:spcAft>
                          <a:spcPts val="0"/>
                        </a:spcAft>
                        <a:buFont typeface="Arial" panose="020B0604020202020204" pitchFamily="34" charset="0"/>
                        <a:buChar char="•"/>
                      </a:pPr>
                      <a:r>
                        <a:rPr lang="en-GB" sz="2400" kern="1200" dirty="0">
                          <a:solidFill>
                            <a:srgbClr val="456EA0"/>
                          </a:solidFill>
                          <a:effectLst/>
                          <a:latin typeface="+mn-lt"/>
                          <a:ea typeface="+mn-ea"/>
                          <a:cs typeface="+mn-cs"/>
                          <a:sym typeface="Wingdings" panose="05000000000000000000" pitchFamily="2" charset="2"/>
                        </a:rPr>
                        <a:t>Project results have the p</a:t>
                      </a:r>
                      <a:r>
                        <a:rPr lang="en-GB" sz="2400" kern="1200" dirty="0">
                          <a:solidFill>
                            <a:srgbClr val="456EA0"/>
                          </a:solidFill>
                          <a:effectLst/>
                          <a:latin typeface="+mn-lt"/>
                          <a:ea typeface="+mn-ea"/>
                          <a:cs typeface="+mn-cs"/>
                        </a:rPr>
                        <a:t>otential to be USED OUTSIDE participating organisations, during and after the project lifetime, and at local, regional, national or European level.</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54889587"/>
                  </a:ext>
                </a:extLst>
              </a:tr>
              <a:tr h="945323">
                <a:tc>
                  <a:txBody>
                    <a:bodyPr/>
                    <a:lstStyle/>
                    <a:p>
                      <a:pPr marL="342900" indent="-342900" algn="l" defTabSz="914400" rtl="0" eaLnBrk="1" latinLnBrk="0" hangingPunct="1">
                        <a:lnSpc>
                          <a:spcPct val="100000"/>
                        </a:lnSpc>
                        <a:spcBef>
                          <a:spcPts val="0"/>
                        </a:spcBef>
                        <a:spcAft>
                          <a:spcPts val="0"/>
                        </a:spcAft>
                        <a:buFont typeface="Arial" panose="020B0604020202020204" pitchFamily="34" charset="0"/>
                        <a:buChar char="•"/>
                      </a:pPr>
                      <a:r>
                        <a:rPr lang="en-GB" sz="2400" kern="1200" dirty="0">
                          <a:solidFill>
                            <a:schemeClr val="accent1">
                              <a:lumMod val="50000"/>
                            </a:schemeClr>
                          </a:solidFill>
                          <a:effectLst/>
                          <a:latin typeface="+mn-lt"/>
                          <a:ea typeface="+mn-ea"/>
                          <a:cs typeface="+mn-cs"/>
                          <a:sym typeface="Wingdings" panose="05000000000000000000" pitchFamily="2" charset="2"/>
                        </a:rPr>
                        <a:t>P</a:t>
                      </a:r>
                      <a:r>
                        <a:rPr lang="en-GB" sz="2400" kern="1200" dirty="0">
                          <a:solidFill>
                            <a:schemeClr val="accent1">
                              <a:lumMod val="50000"/>
                            </a:schemeClr>
                          </a:solidFill>
                          <a:effectLst/>
                          <a:latin typeface="+mn-lt"/>
                          <a:ea typeface="+mn-ea"/>
                          <a:cs typeface="+mn-cs"/>
                        </a:rPr>
                        <a:t>roposal includes concrete and effective steps to MAKE RESULTS KNOWN within the participating organisations, to SHARE THE RESULTS with other organisations and the public, and to publicly ACKNOWLEDGE EU FUNDING.</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15914738"/>
                  </a:ext>
                </a:extLst>
              </a:tr>
              <a:tr h="813111">
                <a:tc>
                  <a:txBody>
                    <a:bodyPr/>
                    <a:lstStyle/>
                    <a:p>
                      <a:pPr marL="342900" indent="-342900" algn="l" defTabSz="914400" rtl="0" eaLnBrk="1" latinLnBrk="0" hangingPunct="1">
                        <a:lnSpc>
                          <a:spcPct val="100000"/>
                        </a:lnSpc>
                        <a:spcBef>
                          <a:spcPts val="0"/>
                        </a:spcBef>
                        <a:spcAft>
                          <a:spcPts val="0"/>
                        </a:spcAft>
                        <a:buFont typeface="Arial" panose="020B0604020202020204" pitchFamily="34" charset="0"/>
                        <a:buChar char="•"/>
                      </a:pPr>
                      <a:r>
                        <a:rPr lang="en-US" sz="2400" kern="1200" dirty="0">
                          <a:solidFill>
                            <a:srgbClr val="456EA0"/>
                          </a:solidFill>
                          <a:effectLst/>
                          <a:latin typeface="+mn-lt"/>
                          <a:ea typeface="+mn-ea"/>
                          <a:cs typeface="+mn-cs"/>
                        </a:rPr>
                        <a:t>If relevant: proposal describes how materials/documents/media produced will be made freely available and promoted via open licences with no disproportionate limitations</a:t>
                      </a:r>
                      <a:r>
                        <a:rPr lang="en-GB" sz="2400" kern="1200" dirty="0">
                          <a:solidFill>
                            <a:srgbClr val="456EA0"/>
                          </a:solidFill>
                          <a:effectLst/>
                          <a:latin typeface="+mn-lt"/>
                          <a:ea typeface="+mn-ea"/>
                          <a:cs typeface="+mn-cs"/>
                        </a:rPr>
                        <a:t>.</a:t>
                      </a:r>
                      <a:endParaRPr lang="en-GB" sz="2400" kern="1200" dirty="0">
                        <a:solidFill>
                          <a:schemeClr val="accent1">
                            <a:lumMod val="50000"/>
                          </a:schemeClr>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937454972"/>
                  </a:ext>
                </a:extLst>
              </a:tr>
              <a:tr h="705852">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kern="1200" dirty="0">
                          <a:solidFill>
                            <a:schemeClr val="accent1">
                              <a:lumMod val="50000"/>
                            </a:schemeClr>
                          </a:solidFill>
                          <a:effectLst/>
                          <a:latin typeface="+mn-lt"/>
                          <a:ea typeface="+mn-ea"/>
                          <a:cs typeface="+mn-cs"/>
                        </a:rPr>
                        <a:t>Proposal includes concrete and effective steps to ensure project SUSTAINABILITY, with capacity to continue to have impact and produce results after the EU grant is used up.</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393877893"/>
                  </a:ext>
                </a:extLst>
              </a:tr>
            </a:tbl>
          </a:graphicData>
        </a:graphic>
      </p:graphicFrame>
      <p:pic>
        <p:nvPicPr>
          <p:cNvPr id="5" name="Picture 4" descr="Icon&#10;&#10;Description automatically generated">
            <a:extLst>
              <a:ext uri="{FF2B5EF4-FFF2-40B4-BE49-F238E27FC236}">
                <a16:creationId xmlns:a16="http://schemas.microsoft.com/office/drawing/2014/main" id="{1650C561-02D8-EB7A-6FB9-E63412B9286C}"/>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7340193" y="4706124"/>
            <a:ext cx="792088" cy="422360"/>
          </a:xfrm>
          <a:prstGeom prst="rect">
            <a:avLst/>
          </a:prstGeom>
        </p:spPr>
      </p:pic>
      <p:sp>
        <p:nvSpPr>
          <p:cNvPr id="6" name="TextBox 5">
            <a:extLst>
              <a:ext uri="{FF2B5EF4-FFF2-40B4-BE49-F238E27FC236}">
                <a16:creationId xmlns:a16="http://schemas.microsoft.com/office/drawing/2014/main" id="{D2106BEF-96C4-47E0-A678-AB1B2CC2BCBB}"/>
              </a:ext>
            </a:extLst>
          </p:cNvPr>
          <p:cNvSpPr txBox="1"/>
          <p:nvPr/>
        </p:nvSpPr>
        <p:spPr>
          <a:xfrm>
            <a:off x="695400" y="348882"/>
            <a:ext cx="9073008" cy="597087"/>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rPr>
              <a:t>KA220 Assessment Criteria: Impact</a:t>
            </a:r>
            <a:endParaRPr kumimoji="0" lang="en-GB" sz="44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endParaRPr>
          </a:p>
        </p:txBody>
      </p:sp>
      <p:sp>
        <p:nvSpPr>
          <p:cNvPr id="2" name="TextBox 1">
            <a:extLst>
              <a:ext uri="{FF2B5EF4-FFF2-40B4-BE49-F238E27FC236}">
                <a16:creationId xmlns:a16="http://schemas.microsoft.com/office/drawing/2014/main" id="{4849B95C-E356-4ECB-91FF-E0088E6D4B52}"/>
              </a:ext>
            </a:extLst>
          </p:cNvPr>
          <p:cNvSpPr txBox="1"/>
          <p:nvPr/>
        </p:nvSpPr>
        <p:spPr>
          <a:xfrm>
            <a:off x="712232" y="1128341"/>
            <a:ext cx="2880320" cy="44563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rPr>
              <a:t>Extent to which…</a:t>
            </a:r>
            <a:endParaRPr kumimoji="0" lang="en-GB" sz="4400" b="0" i="1"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701C2B0A-06DA-7431-90E0-299046FF1B6A}"/>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6096000" y="2132856"/>
            <a:ext cx="792088" cy="422360"/>
          </a:xfrm>
          <a:prstGeom prst="rect">
            <a:avLst/>
          </a:prstGeom>
        </p:spPr>
      </p:pic>
      <p:pic>
        <p:nvPicPr>
          <p:cNvPr id="10" name="Picture 9" descr="Icon&#10;&#10;Description automatically generated">
            <a:extLst>
              <a:ext uri="{FF2B5EF4-FFF2-40B4-BE49-F238E27FC236}">
                <a16:creationId xmlns:a16="http://schemas.microsoft.com/office/drawing/2014/main" id="{A798EC5B-0457-A21A-002B-4362DF8AD4B4}"/>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6920172" y="2889528"/>
            <a:ext cx="792088" cy="422360"/>
          </a:xfrm>
          <a:prstGeom prst="rect">
            <a:avLst/>
          </a:prstGeom>
        </p:spPr>
      </p:pic>
      <p:pic>
        <p:nvPicPr>
          <p:cNvPr id="3" name="Picture 2">
            <a:extLst>
              <a:ext uri="{FF2B5EF4-FFF2-40B4-BE49-F238E27FC236}">
                <a16:creationId xmlns:a16="http://schemas.microsoft.com/office/drawing/2014/main" id="{2BAB1A33-0ECD-AB5B-0389-D720EC6C07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827"/>
          <a:stretch/>
        </p:blipFill>
        <p:spPr bwMode="auto">
          <a:xfrm>
            <a:off x="9478170" y="154560"/>
            <a:ext cx="2256544" cy="806451"/>
          </a:xfrm>
          <a:prstGeom prst="rect">
            <a:avLst/>
          </a:prstGeom>
          <a:ln>
            <a:noFill/>
          </a:ln>
          <a:extLst>
            <a:ext uri="{53640926-AAD7-44D8-BBD7-CCE9431645EC}">
              <a14:shadowObscured xmlns:a14="http://schemas.microsoft.com/office/drawing/2010/main"/>
            </a:ext>
          </a:extLst>
        </p:spPr>
      </p:pic>
      <p:sp>
        <p:nvSpPr>
          <p:cNvPr id="8" name="Rectangle: Rounded Corners 7">
            <a:extLst>
              <a:ext uri="{FF2B5EF4-FFF2-40B4-BE49-F238E27FC236}">
                <a16:creationId xmlns:a16="http://schemas.microsoft.com/office/drawing/2014/main" id="{8EC4CA0E-7458-2A48-D32C-817FBE4CD708}"/>
              </a:ext>
            </a:extLst>
          </p:cNvPr>
          <p:cNvSpPr/>
          <p:nvPr/>
        </p:nvSpPr>
        <p:spPr>
          <a:xfrm>
            <a:off x="10711543" y="961011"/>
            <a:ext cx="1023171" cy="445635"/>
          </a:xfrm>
          <a:prstGeom prst="roundRect">
            <a:avLst/>
          </a:prstGeom>
          <a:solidFill>
            <a:srgbClr val="1F4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2026</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1170190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372" y="1340768"/>
            <a:ext cx="11305256" cy="414536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600" b="1" i="0" u="none" strike="noStrike" kern="1200" cap="small"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ACTIVITY</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a:t>
            </a:r>
            <a:r>
              <a:rPr kumimoji="0" lang="en-GB" sz="8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4</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IMPACT</a:t>
            </a:r>
          </a:p>
          <a:p>
            <a:pPr marL="0" marR="0" lvl="0" indent="0" algn="ctr" defTabSz="914400" rtl="0" eaLnBrk="1" fontAlgn="auto" latinLnBrk="0" hangingPunct="1">
              <a:lnSpc>
                <a:spcPct val="70000"/>
              </a:lnSpc>
              <a:spcBef>
                <a:spcPts val="0"/>
              </a:spcBef>
              <a:spcAft>
                <a:spcPts val="0"/>
              </a:spcAft>
              <a:buClrTx/>
              <a:buSzTx/>
              <a:buFontTx/>
              <a:buNone/>
              <a:tabLst/>
              <a:defRPr/>
            </a:pPr>
            <a:br>
              <a:rPr kumimoji="0" lang="en-GB" sz="3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Mixed-field Groupwork</a:t>
            </a:r>
            <a:endParaRPr kumimoji="0" lang="en-GB" sz="96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endParaRPr>
          </a:p>
        </p:txBody>
      </p:sp>
      <p:pic>
        <p:nvPicPr>
          <p:cNvPr id="2" name="Picture 1">
            <a:extLst>
              <a:ext uri="{FF2B5EF4-FFF2-40B4-BE49-F238E27FC236}">
                <a16:creationId xmlns:a16="http://schemas.microsoft.com/office/drawing/2014/main" id="{F0331AB6-EFF0-A980-9ED8-6813D41537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27"/>
          <a:stretch/>
        </p:blipFill>
        <p:spPr bwMode="auto">
          <a:xfrm>
            <a:off x="9098869" y="5661248"/>
            <a:ext cx="2649759" cy="946977"/>
          </a:xfrm>
          <a:prstGeom prst="rect">
            <a:avLst/>
          </a:prstGeom>
          <a:ln>
            <a:noFill/>
          </a:ln>
          <a:extLst>
            <a:ext uri="{53640926-AAD7-44D8-BBD7-CCE9431645EC}">
              <a14:shadowObscured xmlns:a14="http://schemas.microsoft.com/office/drawing/2010/main"/>
            </a:ext>
          </a:extLst>
        </p:spPr>
      </p:pic>
      <p:pic>
        <p:nvPicPr>
          <p:cNvPr id="4" name="Picture 3" descr="A blue text on a white background&#10;&#10;Description automatically generated">
            <a:extLst>
              <a:ext uri="{FF2B5EF4-FFF2-40B4-BE49-F238E27FC236}">
                <a16:creationId xmlns:a16="http://schemas.microsoft.com/office/drawing/2014/main" id="{461C7B8D-F26D-8A99-75F4-467689777C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20" y="5832467"/>
            <a:ext cx="3425716" cy="604537"/>
          </a:xfrm>
          <a:prstGeom prst="rect">
            <a:avLst/>
          </a:prstGeom>
        </p:spPr>
      </p:pic>
    </p:spTree>
    <p:extLst>
      <p:ext uri="{BB962C8B-B14F-4D97-AF65-F5344CB8AC3E}">
        <p14:creationId xmlns:p14="http://schemas.microsoft.com/office/powerpoint/2010/main" val="33234209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6DAE9-E9D7-412B-AD18-CEE810C09A7A}"/>
              </a:ext>
            </a:extLst>
          </p:cNvPr>
          <p:cNvPicPr>
            <a:picLocks noChangeAspect="1"/>
          </p:cNvPicPr>
          <p:nvPr/>
        </p:nvPicPr>
        <p:blipFill>
          <a:blip r:embed="rId3">
            <a:extLst>
              <a:ext uri="{28A0092B-C50C-407E-A947-70E740481C1C}">
                <a14:useLocalDpi xmlns:a14="http://schemas.microsoft.com/office/drawing/2010/main" val="0"/>
              </a:ext>
            </a:extLst>
          </a:blip>
          <a:srcRect t="19072" b="19072"/>
          <a:stretch/>
        </p:blipFill>
        <p:spPr>
          <a:xfrm>
            <a:off x="0" y="0"/>
            <a:ext cx="12192000" cy="6858000"/>
          </a:xfrm>
          <a:prstGeom prst="rect">
            <a:avLst/>
          </a:prstGeom>
        </p:spPr>
      </p:pic>
      <p:sp>
        <p:nvSpPr>
          <p:cNvPr id="8" name="TextBox 7"/>
          <p:cNvSpPr txBox="1"/>
          <p:nvPr/>
        </p:nvSpPr>
        <p:spPr>
          <a:xfrm>
            <a:off x="4580384" y="5085184"/>
            <a:ext cx="7608168" cy="158812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DA2A6C"/>
                </a:solidFill>
                <a:effectLst/>
                <a:uLnTx/>
                <a:uFillTx/>
                <a:latin typeface="Candara" panose="020E0502030303020204" pitchFamily="34" charset="0"/>
                <a:ea typeface="+mn-ea"/>
                <a:cs typeface="Helvetica" pitchFamily="34" charset="0"/>
              </a:rPr>
              <a:t>Mixed-field</a:t>
            </a:r>
            <a:br>
              <a:rPr kumimoji="0" lang="en-GB" sz="6000" b="1" i="0" u="none" strike="noStrike" kern="1200" cap="none" spc="0" normalizeH="0" baseline="0" noProof="0" dirty="0">
                <a:ln>
                  <a:noFill/>
                </a:ln>
                <a:solidFill>
                  <a:srgbClr val="DA2A6C"/>
                </a:solidFill>
                <a:effectLst/>
                <a:uLnTx/>
                <a:uFillTx/>
                <a:latin typeface="Candara" panose="020E0502030303020204" pitchFamily="34" charset="0"/>
                <a:ea typeface="+mn-ea"/>
                <a:cs typeface="Helvetica" pitchFamily="34" charset="0"/>
              </a:rPr>
            </a:br>
            <a:r>
              <a:rPr kumimoji="0" lang="en-GB" sz="6000" b="1" i="0" u="none" strike="noStrike" kern="1200" cap="none" spc="0" normalizeH="0" baseline="0" noProof="0" dirty="0">
                <a:ln>
                  <a:noFill/>
                </a:ln>
                <a:solidFill>
                  <a:srgbClr val="DA2A6C"/>
                </a:solidFill>
                <a:effectLst/>
                <a:uLnTx/>
                <a:uFillTx/>
                <a:latin typeface="Candara" panose="020E0502030303020204" pitchFamily="34" charset="0"/>
                <a:ea typeface="+mn-ea"/>
                <a:cs typeface="Helvetica" pitchFamily="34" charset="0"/>
              </a:rPr>
              <a:t>Thematic Groups</a:t>
            </a:r>
            <a:endParaRPr kumimoji="0" lang="en-GB" sz="9600" b="1" i="0" u="none" strike="noStrike" kern="1200" cap="none" spc="0" normalizeH="0" baseline="0" noProof="0" dirty="0">
              <a:ln>
                <a:noFill/>
              </a:ln>
              <a:solidFill>
                <a:srgbClr val="DA2A6C"/>
              </a:solidFill>
              <a:effectLst/>
              <a:uLnTx/>
              <a:uFillTx/>
              <a:latin typeface="Candara" panose="020E0502030303020204" pitchFamily="34" charset="0"/>
              <a:ea typeface="+mn-ea"/>
              <a:cs typeface="Helvetica" pitchFamily="34" charset="0"/>
            </a:endParaRPr>
          </a:p>
        </p:txBody>
      </p:sp>
    </p:spTree>
    <p:extLst>
      <p:ext uri="{BB962C8B-B14F-4D97-AF65-F5344CB8AC3E}">
        <p14:creationId xmlns:p14="http://schemas.microsoft.com/office/powerpoint/2010/main" val="197768250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35360" y="1844824"/>
          <a:ext cx="11521280" cy="1584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342752" y="379114"/>
            <a:ext cx="115682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007FBE"/>
                </a:solidFill>
                <a:effectLst/>
                <a:uLnTx/>
                <a:uFillTx/>
                <a:latin typeface="Calibri" panose="020F0502020204030204" pitchFamily="34" charset="0"/>
                <a:ea typeface="+mn-ea"/>
                <a:cs typeface="Calibri" panose="020F0502020204030204" pitchFamily="34" charset="0"/>
              </a:rPr>
              <a:t>MIXED-FIELD GROUPWORK</a:t>
            </a:r>
            <a:endParaRPr kumimoji="0" lang="en-GB" sz="3600" b="1" i="0" u="none" strike="noStrike" kern="1200" cap="none" spc="0" normalizeH="0" baseline="0" noProof="0" dirty="0">
              <a:ln>
                <a:noFill/>
              </a:ln>
              <a:solidFill>
                <a:srgbClr val="007FBE"/>
              </a:solidFill>
              <a:effectLst/>
              <a:uLnTx/>
              <a:uFillTx/>
              <a:latin typeface="Calibri" panose="020F0502020204030204" pitchFamily="34" charset="0"/>
              <a:ea typeface="+mn-ea"/>
              <a:cs typeface="Calibri" panose="020F0502020204030204" pitchFamily="34" charset="0"/>
            </a:endParaRPr>
          </a:p>
        </p:txBody>
      </p:sp>
      <p:pic>
        <p:nvPicPr>
          <p:cNvPr id="12" name="Picture 11" descr="A picture containing text, clipart&#10;&#10;Description automatically generated">
            <a:extLst>
              <a:ext uri="{FF2B5EF4-FFF2-40B4-BE49-F238E27FC236}">
                <a16:creationId xmlns:a16="http://schemas.microsoft.com/office/drawing/2014/main" id="{16C3D3F2-DC44-4887-9017-35389F982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344" y="3813326"/>
            <a:ext cx="9793088" cy="2428904"/>
          </a:xfrm>
          <a:prstGeom prst="rect">
            <a:avLst/>
          </a:prstGeom>
        </p:spPr>
      </p:pic>
      <p:grpSp>
        <p:nvGrpSpPr>
          <p:cNvPr id="3" name="Group 2">
            <a:extLst>
              <a:ext uri="{FF2B5EF4-FFF2-40B4-BE49-F238E27FC236}">
                <a16:creationId xmlns:a16="http://schemas.microsoft.com/office/drawing/2014/main" id="{0F33249E-6924-EE4A-7036-04DD38FAD4D6}"/>
              </a:ext>
            </a:extLst>
          </p:cNvPr>
          <p:cNvGrpSpPr/>
          <p:nvPr/>
        </p:nvGrpSpPr>
        <p:grpSpPr>
          <a:xfrm>
            <a:off x="10488488" y="4293096"/>
            <a:ext cx="1224136" cy="1584176"/>
            <a:chOff x="7524328" y="160338"/>
            <a:chExt cx="1052211" cy="1485475"/>
          </a:xfrm>
        </p:grpSpPr>
        <p:pic>
          <p:nvPicPr>
            <p:cNvPr id="8" name="Picture 7">
              <a:extLst>
                <a:ext uri="{FF2B5EF4-FFF2-40B4-BE49-F238E27FC236}">
                  <a16:creationId xmlns:a16="http://schemas.microsoft.com/office/drawing/2014/main" id="{C84213AC-73F3-5584-C8B8-7BF38206F7F9}"/>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24328" y="160338"/>
              <a:ext cx="1052211" cy="1485475"/>
            </a:xfrm>
            <a:prstGeom prst="rect">
              <a:avLst/>
            </a:prstGeom>
          </p:spPr>
        </p:pic>
        <p:sp>
          <p:nvSpPr>
            <p:cNvPr id="9" name="TextBox 8">
              <a:extLst>
                <a:ext uri="{FF2B5EF4-FFF2-40B4-BE49-F238E27FC236}">
                  <a16:creationId xmlns:a16="http://schemas.microsoft.com/office/drawing/2014/main" id="{6C5856C3-8E22-89F9-BF38-C4A142DE76DF}"/>
                </a:ext>
              </a:extLst>
            </p:cNvPr>
            <p:cNvSpPr txBox="1"/>
            <p:nvPr/>
          </p:nvSpPr>
          <p:spPr>
            <a:xfrm>
              <a:off x="7647413" y="697917"/>
              <a:ext cx="806042" cy="6060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alibri"/>
                </a:rPr>
                <a:t>9</a:t>
              </a:r>
              <a:r>
                <a:rPr kumimoji="0" lang="en-GB" sz="3600" b="1" i="0" u="none" strike="noStrike" kern="1200" cap="none" spc="0" normalizeH="0" baseline="0" noProof="0" dirty="0">
                  <a:ln>
                    <a:noFill/>
                  </a:ln>
                  <a:solidFill>
                    <a:prstClr val="white"/>
                  </a:solidFill>
                  <a:effectLst/>
                  <a:uLnTx/>
                  <a:uFillTx/>
                  <a:latin typeface="Calibri"/>
                  <a:ea typeface="+mn-ea"/>
                  <a:cs typeface="+mn-cs"/>
                </a:rPr>
                <a:t>0</a:t>
              </a:r>
              <a:endParaRPr kumimoji="0" lang="en-GB" sz="40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2BD9AC12-5346-0F76-688A-68AFE93BA728}"/>
              </a:ext>
            </a:extLst>
          </p:cNvPr>
          <p:cNvSpPr txBox="1"/>
          <p:nvPr/>
        </p:nvSpPr>
        <p:spPr>
          <a:xfrm>
            <a:off x="10020433" y="5951021"/>
            <a:ext cx="2016224" cy="646331"/>
          </a:xfrm>
          <a:prstGeom prst="rect">
            <a:avLst/>
          </a:prstGeom>
          <a:noFill/>
        </p:spPr>
        <p:txBody>
          <a:bodyPr wrap="square" rtlCol="0">
            <a:spAutoFit/>
          </a:bodyPr>
          <a:lstStyle/>
          <a:p>
            <a:pPr algn="ctr"/>
            <a:r>
              <a:rPr lang="en-GB" dirty="0">
                <a:solidFill>
                  <a:srgbClr val="003A42"/>
                </a:solidFill>
              </a:rPr>
              <a:t>INCLUDING SHORT COFFEE BREAK</a:t>
            </a:r>
          </a:p>
        </p:txBody>
      </p:sp>
    </p:spTree>
    <p:extLst>
      <p:ext uri="{BB962C8B-B14F-4D97-AF65-F5344CB8AC3E}">
        <p14:creationId xmlns:p14="http://schemas.microsoft.com/office/powerpoint/2010/main" val="3506034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826774" y="-1530351"/>
            <a:ext cx="4584700" cy="12192001"/>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96CC7B1-49BD-14B5-BE88-2CDF1FB717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215125" cy="6858000"/>
          </a:xfrm>
          <a:prstGeom prst="rect">
            <a:avLst/>
          </a:prstGeom>
        </p:spPr>
      </p:pic>
      <p:sp>
        <p:nvSpPr>
          <p:cNvPr id="2" name="Rectangle 1">
            <a:extLst>
              <a:ext uri="{FF2B5EF4-FFF2-40B4-BE49-F238E27FC236}">
                <a16:creationId xmlns:a16="http://schemas.microsoft.com/office/drawing/2014/main" id="{9FE769F3-4A97-D7AB-DAD9-177310F483B1}"/>
              </a:ext>
            </a:extLst>
          </p:cNvPr>
          <p:cNvSpPr/>
          <p:nvPr/>
        </p:nvSpPr>
        <p:spPr>
          <a:xfrm rot="16200000">
            <a:off x="2678563" y="-2683333"/>
            <a:ext cx="6858001" cy="12215126"/>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46249" y="289846"/>
            <a:ext cx="12168877" cy="4228850"/>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GB" sz="70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t>Learning Outcomes:</a:t>
            </a:r>
            <a:br>
              <a:rPr kumimoji="0" lang="en-GB" sz="70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br>
            <a:br>
              <a:rPr kumimoji="0" lang="en-GB" sz="14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br>
            <a:r>
              <a:rPr kumimoji="0" lang="en-US" sz="3400" b="1" i="0" u="none" strike="noStrike" kern="1200" cap="none" spc="0" normalizeH="0" baseline="0" noProof="0" dirty="0">
                <a:ln>
                  <a:noFill/>
                </a:ln>
                <a:solidFill>
                  <a:schemeClr val="accent5">
                    <a:lumMod val="75000"/>
                  </a:schemeClr>
                </a:solidFill>
                <a:effectLst/>
                <a:uLnTx/>
                <a:uFillTx/>
                <a:latin typeface="Candara" panose="020E0502030303020204" pitchFamily="34" charset="0"/>
                <a:cs typeface="Helvetica" panose="020B0604020202020204" pitchFamily="34" charset="0"/>
              </a:rPr>
              <a:t>EVALUATE impact potential, DISTINGUISH between quantitative and qualitative indicators and DELIVER an informed opinion on the adequacy and sufficiency of indicators/measures/targets</a:t>
            </a:r>
            <a:br>
              <a:rPr kumimoji="0" lang="en-US" sz="4400" b="1" i="0" u="none" strike="noStrike" kern="1200" cap="none" spc="0" normalizeH="0" baseline="0" noProof="0" dirty="0">
                <a:ln>
                  <a:noFill/>
                </a:ln>
                <a:solidFill>
                  <a:schemeClr val="accent5">
                    <a:lumMod val="75000"/>
                  </a:schemeClr>
                </a:solidFill>
                <a:effectLst/>
                <a:uLnTx/>
                <a:uFillTx/>
                <a:latin typeface="Candara" panose="020E0502030303020204" pitchFamily="34" charset="0"/>
                <a:cs typeface="Helvetica" panose="020B0604020202020204" pitchFamily="34" charset="0"/>
              </a:rPr>
            </a:br>
            <a:br>
              <a:rPr kumimoji="0" lang="en-US" sz="14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br>
            <a:r>
              <a:rPr lang="en-US" sz="3400" b="1" dirty="0">
                <a:solidFill>
                  <a:schemeClr val="accent1">
                    <a:lumMod val="75000"/>
                  </a:schemeClr>
                </a:solidFill>
                <a:latin typeface="Candara" panose="020E0502030303020204" pitchFamily="34" charset="0"/>
                <a:cs typeface="Helvetica" panose="020B0604020202020204" pitchFamily="34" charset="0"/>
              </a:rPr>
              <a:t>EVALUATE the validity of measures within KA210 and KA220 proposals, aimed at promotion and continued use of the developed concepts, products and services</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70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endParaRPr>
          </a:p>
        </p:txBody>
      </p:sp>
    </p:spTree>
    <p:extLst>
      <p:ext uri="{BB962C8B-B14F-4D97-AF65-F5344CB8AC3E}">
        <p14:creationId xmlns:p14="http://schemas.microsoft.com/office/powerpoint/2010/main" val="14791426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372" y="1340768"/>
            <a:ext cx="11305256" cy="395146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600" b="1" i="0" u="none" strike="noStrike" kern="1200" cap="small"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ACTIVITY</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4: IMPACT</a:t>
            </a:r>
          </a:p>
          <a:p>
            <a:pPr marL="0" marR="0" lvl="0" indent="0" algn="ctr" defTabSz="914400" rtl="0" eaLnBrk="1" fontAlgn="auto" latinLnBrk="0" hangingPunct="1">
              <a:lnSpc>
                <a:spcPct val="70000"/>
              </a:lnSpc>
              <a:spcBef>
                <a:spcPts val="0"/>
              </a:spcBef>
              <a:spcAft>
                <a:spcPts val="0"/>
              </a:spcAft>
              <a:buClrTx/>
              <a:buSzTx/>
              <a:buFontTx/>
              <a:buNone/>
              <a:tabLst/>
              <a:defRPr/>
            </a:pPr>
            <a:br>
              <a:rPr kumimoji="0" lang="en-GB" sz="3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Plenary</a:t>
            </a:r>
            <a:b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Exchange</a:t>
            </a:r>
            <a:endParaRPr kumimoji="0" lang="en-GB" sz="96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endParaRPr>
          </a:p>
        </p:txBody>
      </p:sp>
      <p:pic>
        <p:nvPicPr>
          <p:cNvPr id="2" name="Picture 1">
            <a:extLst>
              <a:ext uri="{FF2B5EF4-FFF2-40B4-BE49-F238E27FC236}">
                <a16:creationId xmlns:a16="http://schemas.microsoft.com/office/drawing/2014/main" id="{A8ABD18E-54DD-B23F-13F5-1E75C03A1F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27"/>
          <a:stretch/>
        </p:blipFill>
        <p:spPr bwMode="auto">
          <a:xfrm>
            <a:off x="9098869" y="5661248"/>
            <a:ext cx="2649759" cy="946977"/>
          </a:xfrm>
          <a:prstGeom prst="rect">
            <a:avLst/>
          </a:prstGeom>
          <a:ln>
            <a:noFill/>
          </a:ln>
          <a:extLst>
            <a:ext uri="{53640926-AAD7-44D8-BBD7-CCE9431645EC}">
              <a14:shadowObscured xmlns:a14="http://schemas.microsoft.com/office/drawing/2010/main"/>
            </a:ext>
          </a:extLst>
        </p:spPr>
      </p:pic>
      <p:pic>
        <p:nvPicPr>
          <p:cNvPr id="4" name="Picture 3" descr="A blue text on a white background&#10;&#10;Description automatically generated">
            <a:extLst>
              <a:ext uri="{FF2B5EF4-FFF2-40B4-BE49-F238E27FC236}">
                <a16:creationId xmlns:a16="http://schemas.microsoft.com/office/drawing/2014/main" id="{01576502-C322-5F0A-563F-E55A08126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20" y="5832467"/>
            <a:ext cx="3425716" cy="604537"/>
          </a:xfrm>
          <a:prstGeom prst="rect">
            <a:avLst/>
          </a:prstGeom>
        </p:spPr>
      </p:pic>
    </p:spTree>
    <p:extLst>
      <p:ext uri="{BB962C8B-B14F-4D97-AF65-F5344CB8AC3E}">
        <p14:creationId xmlns:p14="http://schemas.microsoft.com/office/powerpoint/2010/main" val="15633946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rrowheads="1"/>
          </p:cNvPicPr>
          <p:nvPr/>
        </p:nvPicPr>
        <p:blipFill rotWithShape="1">
          <a:blip r:embed="rId3">
            <a:extLst>
              <a:ext uri="{28A0092B-C50C-407E-A947-70E740481C1C}">
                <a14:useLocalDpi xmlns:a14="http://schemas.microsoft.com/office/drawing/2010/main" val="0"/>
              </a:ext>
            </a:extLst>
          </a:blip>
          <a:srcRect l="27369" r="1470"/>
          <a:stretch/>
        </p:blipFill>
        <p:spPr bwMode="auto">
          <a:xfrm>
            <a:off x="0" y="-317"/>
            <a:ext cx="5087887" cy="6858001"/>
          </a:xfrm>
          <a:prstGeom prst="rect">
            <a:avLst/>
          </a:prstGeom>
          <a:solidFill>
            <a:schemeClr val="accent1"/>
          </a:solidFill>
          <a:ln w="12700">
            <a:noFill/>
            <a:miter lim="800000"/>
            <a:headEnd/>
            <a:tailEnd/>
          </a:ln>
        </p:spPr>
      </p:pic>
      <p:sp>
        <p:nvSpPr>
          <p:cNvPr id="8" name="TextBox 7"/>
          <p:cNvSpPr txBox="1"/>
          <p:nvPr/>
        </p:nvSpPr>
        <p:spPr>
          <a:xfrm>
            <a:off x="5422232" y="460039"/>
            <a:ext cx="6650432" cy="5406095"/>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5700" b="1" i="0" u="none" strike="noStrike" kern="1200" cap="none" spc="0" normalizeH="0" baseline="0" noProof="0" dirty="0">
                <a:ln>
                  <a:noFill/>
                </a:ln>
                <a:solidFill>
                  <a:srgbClr val="007096"/>
                </a:solidFill>
                <a:effectLst/>
                <a:uLnTx/>
                <a:uFillTx/>
                <a:latin typeface="Candara" panose="020E0502030303020204" pitchFamily="34" charset="0"/>
                <a:ea typeface="+mn-ea"/>
                <a:cs typeface="Helvetica" pitchFamily="34" charset="0"/>
              </a:rPr>
              <a:t>Plenary Exchange 4a</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itchFamily="34" charset="0"/>
              </a:rPr>
            </a:br>
            <a: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t>1. How easy was it to develop indicators, targets and measures: did all assessors have the same level of insight and understanding?</a:t>
            </a:r>
            <a:b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br>
            <a:b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br>
            <a: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t>2. Please can you provide examples of agreed QUANTITATIVE and QUALITATIVE INDICATORS.</a:t>
            </a:r>
            <a:b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br>
            <a:b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br>
            <a: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t>3. How well do you think this is</a:t>
            </a:r>
            <a:b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br>
            <a:r>
              <a:rPr kumimoji="0" lang="en-GB" sz="2600" b="0" i="0" u="none" strike="noStrike" kern="1200" cap="none" spc="0" normalizeH="0" baseline="0" noProof="0" dirty="0">
                <a:ln>
                  <a:noFill/>
                </a:ln>
                <a:solidFill>
                  <a:srgbClr val="4BACC6">
                    <a:lumMod val="50000"/>
                  </a:srgbClr>
                </a:solidFill>
                <a:effectLst/>
                <a:uLnTx/>
                <a:uFillTx/>
                <a:latin typeface="Calibri"/>
                <a:ea typeface="+mn-ea"/>
                <a:cs typeface="+mn-cs"/>
              </a:rPr>
              <a:t>understood by KA2-CP applicants?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BACC6">
                  <a:lumMod val="50000"/>
                </a:srgbClr>
              </a:solidFill>
              <a:effectLst/>
              <a:uLnTx/>
              <a:uFillTx/>
              <a:latin typeface="Candara" panose="020E0502030303020204" pitchFamily="34" charset="0"/>
              <a:ea typeface="+mn-ea"/>
              <a:cs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79646">
                    <a:lumMod val="75000"/>
                  </a:srgbClr>
                </a:solidFill>
                <a:effectLst/>
                <a:uLnTx/>
                <a:uFillTx/>
                <a:latin typeface="Candara" panose="020E0502030303020204" pitchFamily="34" charset="0"/>
                <a:ea typeface="+mn-ea"/>
                <a:cs typeface="Helvetica" pitchFamily="34" charset="0"/>
              </a:rPr>
              <a:t>RAPPORTEUR FEEDBACK</a:t>
            </a:r>
            <a:endParaRPr kumimoji="0" lang="en-GB" sz="9600" b="1" i="0" u="none" strike="noStrike" kern="1200" cap="none" spc="0" normalizeH="0" baseline="0" noProof="0" dirty="0">
              <a:ln>
                <a:noFill/>
              </a:ln>
              <a:solidFill>
                <a:srgbClr val="F79646">
                  <a:lumMod val="75000"/>
                </a:srgbClr>
              </a:solidFill>
              <a:effectLst/>
              <a:uLnTx/>
              <a:uFillTx/>
              <a:latin typeface="Candara" panose="020E0502030303020204" pitchFamily="34" charset="0"/>
              <a:ea typeface="+mn-ea"/>
              <a:cs typeface="Helvetica" pitchFamily="34" charset="0"/>
            </a:endParaRPr>
          </a:p>
        </p:txBody>
      </p:sp>
      <p:grpSp>
        <p:nvGrpSpPr>
          <p:cNvPr id="5" name="Group 4">
            <a:extLst>
              <a:ext uri="{FF2B5EF4-FFF2-40B4-BE49-F238E27FC236}">
                <a16:creationId xmlns:a16="http://schemas.microsoft.com/office/drawing/2014/main" id="{AF00E9EE-4CD0-4046-8413-0F54A09D02DE}"/>
              </a:ext>
            </a:extLst>
          </p:cNvPr>
          <p:cNvGrpSpPr/>
          <p:nvPr/>
        </p:nvGrpSpPr>
        <p:grpSpPr>
          <a:xfrm>
            <a:off x="10920536" y="4509120"/>
            <a:ext cx="776476" cy="1006861"/>
            <a:chOff x="7524328" y="160338"/>
            <a:chExt cx="1052211" cy="1485475"/>
          </a:xfrm>
        </p:grpSpPr>
        <p:pic>
          <p:nvPicPr>
            <p:cNvPr id="6" name="Picture 5">
              <a:extLst>
                <a:ext uri="{FF2B5EF4-FFF2-40B4-BE49-F238E27FC236}">
                  <a16:creationId xmlns:a16="http://schemas.microsoft.com/office/drawing/2014/main" id="{93CA07F5-868B-4D66-997B-C69ACA0AA567}"/>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24328" y="160338"/>
              <a:ext cx="1052211" cy="1485475"/>
            </a:xfrm>
            <a:prstGeom prst="rect">
              <a:avLst/>
            </a:prstGeom>
          </p:spPr>
        </p:pic>
        <p:sp>
          <p:nvSpPr>
            <p:cNvPr id="7" name="TextBox 6">
              <a:extLst>
                <a:ext uri="{FF2B5EF4-FFF2-40B4-BE49-F238E27FC236}">
                  <a16:creationId xmlns:a16="http://schemas.microsoft.com/office/drawing/2014/main" id="{A7870843-2FE7-4E77-BF85-312A550462A0}"/>
                </a:ext>
              </a:extLst>
            </p:cNvPr>
            <p:cNvSpPr txBox="1"/>
            <p:nvPr/>
          </p:nvSpPr>
          <p:spPr>
            <a:xfrm>
              <a:off x="7647410" y="625166"/>
              <a:ext cx="806042" cy="7719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3</a:t>
              </a:r>
              <a:endParaRPr kumimoji="0" lang="en-GB" sz="40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16D3949A-27AE-4707-8200-53B71010BBED}"/>
              </a:ext>
            </a:extLst>
          </p:cNvPr>
          <p:cNvSpPr/>
          <p:nvPr/>
        </p:nvSpPr>
        <p:spPr>
          <a:xfrm>
            <a:off x="2012875" y="-317"/>
            <a:ext cx="3075012" cy="6857684"/>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32253834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rrowheads="1"/>
          </p:cNvPicPr>
          <p:nvPr/>
        </p:nvPicPr>
        <p:blipFill rotWithShape="1">
          <a:blip r:embed="rId3">
            <a:extLst>
              <a:ext uri="{28A0092B-C50C-407E-A947-70E740481C1C}">
                <a14:useLocalDpi xmlns:a14="http://schemas.microsoft.com/office/drawing/2010/main" val="0"/>
              </a:ext>
            </a:extLst>
          </a:blip>
          <a:srcRect l="27369" r="1470"/>
          <a:stretch/>
        </p:blipFill>
        <p:spPr bwMode="auto">
          <a:xfrm>
            <a:off x="0" y="-317"/>
            <a:ext cx="5087887" cy="6858001"/>
          </a:xfrm>
          <a:prstGeom prst="rect">
            <a:avLst/>
          </a:prstGeom>
          <a:solidFill>
            <a:schemeClr val="accent1"/>
          </a:solidFill>
          <a:ln w="12700">
            <a:noFill/>
            <a:miter lim="800000"/>
            <a:headEnd/>
            <a:tailEnd/>
          </a:ln>
        </p:spPr>
      </p:pic>
      <p:grpSp>
        <p:nvGrpSpPr>
          <p:cNvPr id="5" name="Group 4">
            <a:extLst>
              <a:ext uri="{FF2B5EF4-FFF2-40B4-BE49-F238E27FC236}">
                <a16:creationId xmlns:a16="http://schemas.microsoft.com/office/drawing/2014/main" id="{AF00E9EE-4CD0-4046-8413-0F54A09D02DE}"/>
              </a:ext>
            </a:extLst>
          </p:cNvPr>
          <p:cNvGrpSpPr/>
          <p:nvPr/>
        </p:nvGrpSpPr>
        <p:grpSpPr>
          <a:xfrm>
            <a:off x="10776520" y="5157192"/>
            <a:ext cx="776476" cy="1006861"/>
            <a:chOff x="7524328" y="160338"/>
            <a:chExt cx="1052211" cy="1485475"/>
          </a:xfrm>
        </p:grpSpPr>
        <p:pic>
          <p:nvPicPr>
            <p:cNvPr id="6" name="Picture 5">
              <a:extLst>
                <a:ext uri="{FF2B5EF4-FFF2-40B4-BE49-F238E27FC236}">
                  <a16:creationId xmlns:a16="http://schemas.microsoft.com/office/drawing/2014/main" id="{93CA07F5-868B-4D66-997B-C69ACA0AA567}"/>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24328" y="160338"/>
              <a:ext cx="1052211" cy="1485475"/>
            </a:xfrm>
            <a:prstGeom prst="rect">
              <a:avLst/>
            </a:prstGeom>
          </p:spPr>
        </p:pic>
        <p:sp>
          <p:nvSpPr>
            <p:cNvPr id="7" name="TextBox 6">
              <a:extLst>
                <a:ext uri="{FF2B5EF4-FFF2-40B4-BE49-F238E27FC236}">
                  <a16:creationId xmlns:a16="http://schemas.microsoft.com/office/drawing/2014/main" id="{A7870843-2FE7-4E77-BF85-312A550462A0}"/>
                </a:ext>
              </a:extLst>
            </p:cNvPr>
            <p:cNvSpPr txBox="1"/>
            <p:nvPr/>
          </p:nvSpPr>
          <p:spPr>
            <a:xfrm>
              <a:off x="7647410" y="625166"/>
              <a:ext cx="806042" cy="7719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3</a:t>
              </a:r>
              <a:endParaRPr kumimoji="0" lang="en-GB" sz="40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16D3949A-27AE-4707-8200-53B71010BBED}"/>
              </a:ext>
            </a:extLst>
          </p:cNvPr>
          <p:cNvSpPr/>
          <p:nvPr/>
        </p:nvSpPr>
        <p:spPr>
          <a:xfrm>
            <a:off x="2012875" y="-317"/>
            <a:ext cx="3075012" cy="6857684"/>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C12B3E12-1C5A-6EC1-661F-E099279123A3}"/>
              </a:ext>
            </a:extLst>
          </p:cNvPr>
          <p:cNvSpPr txBox="1"/>
          <p:nvPr/>
        </p:nvSpPr>
        <p:spPr>
          <a:xfrm>
            <a:off x="5588520" y="460039"/>
            <a:ext cx="6484144" cy="5364545"/>
          </a:xfrm>
          <a:prstGeom prst="rect">
            <a:avLst/>
          </a:prstGeom>
          <a:noFill/>
        </p:spPr>
        <p:txBody>
          <a:bodyPr wrap="square" rtlCol="0">
            <a:spAutoFit/>
          </a:bodyPr>
          <a:lstStyle/>
          <a:p>
            <a:pPr>
              <a:lnSpc>
                <a:spcPct val="90000"/>
              </a:lnSpc>
            </a:pPr>
            <a:r>
              <a:rPr lang="en-GB" sz="5400" b="1" dirty="0">
                <a:solidFill>
                  <a:srgbClr val="007096"/>
                </a:solidFill>
                <a:latin typeface="Candara" panose="020E0502030303020204" pitchFamily="34" charset="0"/>
                <a:cs typeface="Helvetica" pitchFamily="34" charset="0"/>
              </a:rPr>
              <a:t>Plenary Exchange 4b</a:t>
            </a:r>
          </a:p>
          <a:p>
            <a:br>
              <a:rPr lang="en-GB" sz="1200" b="1" dirty="0">
                <a:solidFill>
                  <a:srgbClr val="0070C0"/>
                </a:solidFill>
                <a:latin typeface="Candara" panose="020E0502030303020204" pitchFamily="34" charset="0"/>
                <a:cs typeface="Helvetica" pitchFamily="34" charset="0"/>
              </a:rPr>
            </a:br>
            <a:r>
              <a:rPr lang="en-GB" sz="2600" dirty="0">
                <a:solidFill>
                  <a:schemeClr val="accent5">
                    <a:lumMod val="50000"/>
                  </a:schemeClr>
                </a:solidFill>
              </a:rPr>
              <a:t>1. What are the TOP THREE elements of a modern SPU strategy?</a:t>
            </a:r>
            <a:br>
              <a:rPr lang="en-GB" sz="2600" dirty="0">
                <a:solidFill>
                  <a:schemeClr val="accent5">
                    <a:lumMod val="50000"/>
                  </a:schemeClr>
                </a:solidFill>
              </a:rPr>
            </a:br>
            <a:br>
              <a:rPr lang="en-GB" sz="2600" dirty="0">
                <a:solidFill>
                  <a:schemeClr val="accent5">
                    <a:lumMod val="50000"/>
                  </a:schemeClr>
                </a:solidFill>
              </a:rPr>
            </a:br>
            <a:r>
              <a:rPr lang="en-GB" sz="2600" dirty="0">
                <a:solidFill>
                  <a:schemeClr val="accent5">
                    <a:lumMod val="50000"/>
                  </a:schemeClr>
                </a:solidFill>
              </a:rPr>
              <a:t>2. Do you think that expectations are changing as we move into the digital world? Are there some areas where digital is not always best?</a:t>
            </a:r>
            <a:br>
              <a:rPr lang="en-GB" sz="2600" dirty="0">
                <a:solidFill>
                  <a:schemeClr val="accent5">
                    <a:lumMod val="50000"/>
                  </a:schemeClr>
                </a:solidFill>
              </a:rPr>
            </a:br>
            <a:br>
              <a:rPr lang="en-GB" sz="2600" dirty="0">
                <a:solidFill>
                  <a:schemeClr val="accent5">
                    <a:lumMod val="50000"/>
                  </a:schemeClr>
                </a:solidFill>
              </a:rPr>
            </a:br>
            <a:r>
              <a:rPr lang="en-GB" sz="2600" dirty="0">
                <a:solidFill>
                  <a:schemeClr val="accent5">
                    <a:lumMod val="50000"/>
                  </a:schemeClr>
                </a:solidFill>
              </a:rPr>
              <a:t>3. How well do you think that SPU actions</a:t>
            </a:r>
            <a:br>
              <a:rPr lang="en-GB" sz="2600" dirty="0">
                <a:solidFill>
                  <a:schemeClr val="accent5">
                    <a:lumMod val="50000"/>
                  </a:schemeClr>
                </a:solidFill>
              </a:rPr>
            </a:br>
            <a:r>
              <a:rPr lang="en-GB" sz="2600" dirty="0">
                <a:solidFill>
                  <a:schemeClr val="accent5">
                    <a:lumMod val="50000"/>
                  </a:schemeClr>
                </a:solidFill>
              </a:rPr>
              <a:t>are addressed by KA2-CP applicants?</a:t>
            </a:r>
          </a:p>
          <a:p>
            <a:endParaRPr lang="en-US" sz="1600" b="1" dirty="0">
              <a:solidFill>
                <a:schemeClr val="accent5">
                  <a:lumMod val="50000"/>
                </a:schemeClr>
              </a:solidFill>
              <a:latin typeface="Candara" panose="020E0502030303020204" pitchFamily="34" charset="0"/>
              <a:cs typeface="Helvetica" pitchFamily="34" charset="0"/>
            </a:endParaRPr>
          </a:p>
          <a:p>
            <a:r>
              <a:rPr lang="en-US" sz="3200" b="1" dirty="0">
                <a:solidFill>
                  <a:schemeClr val="accent6">
                    <a:lumMod val="75000"/>
                  </a:schemeClr>
                </a:solidFill>
                <a:latin typeface="Candara" panose="020E0502030303020204" pitchFamily="34" charset="0"/>
                <a:cs typeface="Helvetica" pitchFamily="34" charset="0"/>
              </a:rPr>
              <a:t>RAPPORTEUR FEEDBACK</a:t>
            </a:r>
            <a:endParaRPr lang="en-GB" sz="9600" b="1" dirty="0">
              <a:solidFill>
                <a:schemeClr val="accent6">
                  <a:lumMod val="75000"/>
                </a:schemeClr>
              </a:solidFill>
              <a:latin typeface="Candara" panose="020E0502030303020204" pitchFamily="34" charset="0"/>
              <a:cs typeface="Helvetica" pitchFamily="34" charset="0"/>
            </a:endParaRPr>
          </a:p>
        </p:txBody>
      </p:sp>
    </p:spTree>
    <p:extLst>
      <p:ext uri="{BB962C8B-B14F-4D97-AF65-F5344CB8AC3E}">
        <p14:creationId xmlns:p14="http://schemas.microsoft.com/office/powerpoint/2010/main" val="81034753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5D7E49E2-47F2-4712-8AB4-B372D9EBB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546720" y="2096852"/>
            <a:ext cx="3947216" cy="2664296"/>
          </a:xfrm>
          <a:prstGeom prst="rect">
            <a:avLst/>
          </a:prstGeom>
        </p:spPr>
        <p:txBody>
          <a:bodyPr vert="horz" lIns="91440" tIns="45720" rIns="91440" bIns="45720" rtlCol="0" anchor="t" anchorCtr="0">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1F497D">
                    <a:lumMod val="50000"/>
                  </a:srgbClr>
                </a:solidFill>
                <a:effectLst/>
                <a:uLnTx/>
                <a:uFillTx/>
                <a:latin typeface="Calibri"/>
                <a:ea typeface="+mn-ea"/>
                <a:cs typeface="+mn-cs"/>
              </a:rPr>
              <a:t>Briefing Sheet:</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1F497D">
                    <a:lumMod val="50000"/>
                  </a:srgbClr>
                </a:solidFill>
                <a:effectLst/>
                <a:uLnTx/>
                <a:uFillTx/>
                <a:latin typeface="Calibri"/>
                <a:ea typeface="+mn-ea"/>
                <a:cs typeface="+mn-cs"/>
              </a:rPr>
              <a:t>Impact</a:t>
            </a:r>
          </a:p>
        </p:txBody>
      </p:sp>
      <p:sp>
        <p:nvSpPr>
          <p:cNvPr id="39" name="Rectangle 38">
            <a:extLst>
              <a:ext uri="{FF2B5EF4-FFF2-40B4-BE49-F238E27FC236}">
                <a16:creationId xmlns:a16="http://schemas.microsoft.com/office/drawing/2014/main" id="{96CC8FF8-121A-4621-8FF3-BC48A37BF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2659" y="899358"/>
            <a:ext cx="7119341" cy="5138381"/>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3276E0C7-D588-440B-8F4A-876392DB7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436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5556866" y="1386133"/>
            <a:ext cx="2945291" cy="416482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0668E7B-3395-E1E5-8A9A-2E9C945517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04581" y="1388392"/>
            <a:ext cx="2942097" cy="41603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6273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826774" y="-1530351"/>
            <a:ext cx="4584700" cy="12192001"/>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23123" y="266014"/>
            <a:ext cx="12168877" cy="100085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Helvetica" panose="020B0604020202020204" pitchFamily="34" charset="0"/>
              </a:rPr>
              <a:t>Six Slides in Six Minutes</a:t>
            </a:r>
          </a:p>
        </p:txBody>
      </p:sp>
      <p:pic>
        <p:nvPicPr>
          <p:cNvPr id="3" name="Picture 2">
            <a:extLst>
              <a:ext uri="{FF2B5EF4-FFF2-40B4-BE49-F238E27FC236}">
                <a16:creationId xmlns:a16="http://schemas.microsoft.com/office/drawing/2014/main" id="{596CC7B1-49BD-14B5-BE88-2CDF1FB717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480" y="1124744"/>
            <a:ext cx="11593288" cy="5651500"/>
          </a:xfrm>
          <a:prstGeom prst="rect">
            <a:avLst/>
          </a:prstGeom>
        </p:spPr>
      </p:pic>
    </p:spTree>
    <p:extLst>
      <p:ext uri="{BB962C8B-B14F-4D97-AF65-F5344CB8AC3E}">
        <p14:creationId xmlns:p14="http://schemas.microsoft.com/office/powerpoint/2010/main" val="72475834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95400" y="1772816"/>
          <a:ext cx="10873208" cy="4320480"/>
        </p:xfrm>
        <a:graphic>
          <a:graphicData uri="http://schemas.openxmlformats.org/drawingml/2006/table">
            <a:tbl>
              <a:tblPr>
                <a:tableStyleId>{5C22544A-7EE6-4342-B048-85BDC9FD1C3A}</a:tableStyleId>
              </a:tblPr>
              <a:tblGrid>
                <a:gridCol w="5436604">
                  <a:extLst>
                    <a:ext uri="{9D8B030D-6E8A-4147-A177-3AD203B41FA5}">
                      <a16:colId xmlns:a16="http://schemas.microsoft.com/office/drawing/2014/main" val="20000"/>
                    </a:ext>
                  </a:extLst>
                </a:gridCol>
                <a:gridCol w="5436604">
                  <a:extLst>
                    <a:ext uri="{9D8B030D-6E8A-4147-A177-3AD203B41FA5}">
                      <a16:colId xmlns:a16="http://schemas.microsoft.com/office/drawing/2014/main" val="20001"/>
                    </a:ext>
                  </a:extLst>
                </a:gridCol>
              </a:tblGrid>
              <a:tr h="2160240">
                <a:tc>
                  <a:txBody>
                    <a:bodyPr/>
                    <a:lstStyle/>
                    <a:p>
                      <a:pPr algn="ctr"/>
                      <a:r>
                        <a:rPr lang="en-GB" sz="4400" b="1" cap="small" baseline="0" dirty="0">
                          <a:solidFill>
                            <a:srgbClr val="0070C0"/>
                          </a:solidFill>
                          <a:latin typeface="Arial Rounded MT Bold" panose="020F0704030504030204" pitchFamily="34" charset="0"/>
                        </a:rPr>
                        <a:t>I</a:t>
                      </a:r>
                      <a:r>
                        <a:rPr lang="en-GB" sz="3200" b="1" cap="small" baseline="0" dirty="0">
                          <a:solidFill>
                            <a:srgbClr val="0070C0"/>
                          </a:solidFill>
                          <a:latin typeface="Arial Rounded MT Bold" panose="020F0704030504030204" pitchFamily="34" charset="0"/>
                        </a:rPr>
                        <a:t>ntegration</a:t>
                      </a:r>
                      <a:br>
                        <a:rPr lang="en-GB" sz="3200" b="1" cap="small" baseline="0" dirty="0">
                          <a:solidFill>
                            <a:srgbClr val="0070C0"/>
                          </a:solidFill>
                          <a:latin typeface="Arial Rounded MT Bold" panose="020F0704030504030204" pitchFamily="34" charset="0"/>
                        </a:rPr>
                      </a:br>
                      <a:r>
                        <a:rPr lang="en-GB" sz="3200" b="1" cap="small" baseline="0" dirty="0">
                          <a:solidFill>
                            <a:srgbClr val="0070C0"/>
                          </a:solidFill>
                          <a:latin typeface="Arial Rounded MT Bold" panose="020F0704030504030204" pitchFamily="34" charset="0"/>
                        </a:rPr>
                        <a:t>of results</a:t>
                      </a:r>
                    </a:p>
                  </a:txBody>
                  <a:tcPr anchor="ctr">
                    <a:lnL w="38100" cap="flat" cmpd="sng" algn="ctr">
                      <a:noFill/>
                      <a:prstDash val="solid"/>
                      <a:round/>
                      <a:headEnd type="none" w="med" len="med"/>
                      <a:tailEnd type="none" w="med" len="med"/>
                    </a:lnL>
                    <a:lnR w="38100" cap="flat" cmpd="sng" algn="ctr">
                      <a:solidFill>
                        <a:srgbClr val="325696"/>
                      </a:solidFill>
                      <a:prstDash val="sysDot"/>
                      <a:round/>
                      <a:headEnd type="none" w="med" len="med"/>
                      <a:tailEnd type="none" w="med" len="med"/>
                    </a:lnR>
                    <a:lnT w="38100" cap="flat" cmpd="sng" algn="ctr">
                      <a:noFill/>
                      <a:prstDash val="solid"/>
                      <a:round/>
                      <a:headEnd type="none" w="med" len="med"/>
                      <a:tailEnd type="none" w="med" len="med"/>
                    </a:lnT>
                    <a:lnB w="38100" cap="flat" cmpd="sng" algn="ctr">
                      <a:solidFill>
                        <a:srgbClr val="325696"/>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GB" sz="4400" b="1" kern="1200" cap="small" baseline="0" dirty="0">
                          <a:solidFill>
                            <a:srgbClr val="0070C0"/>
                          </a:solidFill>
                          <a:latin typeface="Arial Rounded MT Bold" panose="020F0704030504030204" pitchFamily="34" charset="0"/>
                          <a:ea typeface="+mn-ea"/>
                          <a:cs typeface="+mn-cs"/>
                        </a:rPr>
                        <a:t>I</a:t>
                      </a:r>
                      <a:r>
                        <a:rPr lang="en-GB" sz="3200" b="1" kern="1200" cap="small" baseline="0" dirty="0">
                          <a:solidFill>
                            <a:srgbClr val="0070C0"/>
                          </a:solidFill>
                          <a:latin typeface="Arial Rounded MT Bold" panose="020F0704030504030204" pitchFamily="34" charset="0"/>
                          <a:ea typeface="+mn-ea"/>
                          <a:cs typeface="+mn-cs"/>
                        </a:rPr>
                        <a:t>ndividual</a:t>
                      </a:r>
                      <a:br>
                        <a:rPr lang="en-GB" sz="3200" b="1" kern="1200" cap="small" baseline="0" dirty="0">
                          <a:solidFill>
                            <a:srgbClr val="0070C0"/>
                          </a:solidFill>
                          <a:latin typeface="Arial Rounded MT Bold" panose="020F0704030504030204" pitchFamily="34" charset="0"/>
                          <a:ea typeface="+mn-ea"/>
                          <a:cs typeface="+mn-cs"/>
                        </a:rPr>
                      </a:br>
                      <a:r>
                        <a:rPr lang="en-GB" sz="3200" b="1" kern="1200" cap="small" baseline="0" dirty="0">
                          <a:solidFill>
                            <a:srgbClr val="0070C0"/>
                          </a:solidFill>
                          <a:latin typeface="Arial Rounded MT Bold" panose="020F0704030504030204" pitchFamily="34" charset="0"/>
                          <a:ea typeface="+mn-ea"/>
                          <a:cs typeface="+mn-cs"/>
                        </a:rPr>
                        <a:t>impact</a:t>
                      </a:r>
                    </a:p>
                  </a:txBody>
                  <a:tcPr anchor="ctr">
                    <a:lnL w="38100" cap="flat" cmpd="sng" algn="ctr">
                      <a:solidFill>
                        <a:srgbClr val="325696"/>
                      </a:solidFill>
                      <a:prstDash val="sysDot"/>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32569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60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cap="small" baseline="0" dirty="0">
                          <a:solidFill>
                            <a:srgbClr val="0070C0"/>
                          </a:solidFill>
                          <a:latin typeface="Arial Rounded MT Bold" panose="020F0704030504030204" pitchFamily="34" charset="0"/>
                        </a:rPr>
                        <a:t>I</a:t>
                      </a:r>
                      <a:r>
                        <a:rPr lang="en-GB" sz="3200" b="1" cap="small" baseline="0" dirty="0">
                          <a:solidFill>
                            <a:srgbClr val="0070C0"/>
                          </a:solidFill>
                          <a:latin typeface="Arial Rounded MT Bold" panose="020F0704030504030204" pitchFamily="34" charset="0"/>
                        </a:rPr>
                        <a:t>mpact on</a:t>
                      </a:r>
                      <a:br>
                        <a:rPr lang="en-GB" sz="3200" b="1" cap="small" baseline="0" dirty="0">
                          <a:solidFill>
                            <a:srgbClr val="0070C0"/>
                          </a:solidFill>
                          <a:latin typeface="Arial Rounded MT Bold" panose="020F0704030504030204" pitchFamily="34" charset="0"/>
                        </a:rPr>
                      </a:br>
                      <a:r>
                        <a:rPr lang="en-GB" sz="3200" b="1" cap="small" baseline="0" dirty="0">
                          <a:solidFill>
                            <a:srgbClr val="0070C0"/>
                          </a:solidFill>
                          <a:latin typeface="Arial Rounded MT Bold" panose="020F0704030504030204" pitchFamily="34" charset="0"/>
                        </a:rPr>
                        <a:t>wider audiences</a:t>
                      </a:r>
                    </a:p>
                  </a:txBody>
                  <a:tcPr anchor="ctr">
                    <a:lnL w="38100" cap="flat" cmpd="sng" algn="ctr">
                      <a:noFill/>
                      <a:prstDash val="solid"/>
                      <a:round/>
                      <a:headEnd type="none" w="med" len="med"/>
                      <a:tailEnd type="none" w="med" len="med"/>
                    </a:lnL>
                    <a:lnR w="38100" cap="flat" cmpd="sng" algn="ctr">
                      <a:solidFill>
                        <a:srgbClr val="325696"/>
                      </a:solidFill>
                      <a:prstDash val="sysDot"/>
                      <a:round/>
                      <a:headEnd type="none" w="med" len="med"/>
                      <a:tailEnd type="none" w="med" len="med"/>
                    </a:lnR>
                    <a:lnT w="38100" cap="flat" cmpd="sng" algn="ctr">
                      <a:solidFill>
                        <a:srgbClr val="325696"/>
                      </a:solidFill>
                      <a:prstDash val="sysDot"/>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GB" sz="4400" b="1" kern="1200" cap="small" baseline="0" dirty="0">
                          <a:solidFill>
                            <a:srgbClr val="0070C0"/>
                          </a:solidFill>
                          <a:latin typeface="Arial Rounded MT Bold" panose="020F0704030504030204" pitchFamily="34" charset="0"/>
                          <a:ea typeface="+mn-ea"/>
                          <a:cs typeface="+mn-cs"/>
                        </a:rPr>
                        <a:t>I</a:t>
                      </a:r>
                      <a:r>
                        <a:rPr lang="en-GB" sz="3200" b="1" kern="1200" cap="small" baseline="0" dirty="0">
                          <a:solidFill>
                            <a:srgbClr val="0070C0"/>
                          </a:solidFill>
                          <a:latin typeface="Arial Rounded MT Bold" panose="020F0704030504030204" pitchFamily="34" charset="0"/>
                          <a:ea typeface="+mn-ea"/>
                          <a:cs typeface="+mn-cs"/>
                        </a:rPr>
                        <a:t>nstitutional</a:t>
                      </a:r>
                      <a:br>
                        <a:rPr lang="en-GB" sz="3200" b="1" kern="1200" cap="small" baseline="0" dirty="0">
                          <a:solidFill>
                            <a:srgbClr val="0070C0"/>
                          </a:solidFill>
                          <a:latin typeface="Arial Rounded MT Bold" panose="020F0704030504030204" pitchFamily="34" charset="0"/>
                          <a:ea typeface="+mn-ea"/>
                          <a:cs typeface="+mn-cs"/>
                        </a:rPr>
                      </a:br>
                      <a:r>
                        <a:rPr lang="en-GB" sz="3200" b="1" kern="1200" cap="small" baseline="0" dirty="0">
                          <a:solidFill>
                            <a:srgbClr val="0070C0"/>
                          </a:solidFill>
                          <a:latin typeface="Arial Rounded MT Bold" panose="020F0704030504030204" pitchFamily="34" charset="0"/>
                          <a:ea typeface="+mn-ea"/>
                          <a:cs typeface="+mn-cs"/>
                        </a:rPr>
                        <a:t>impact</a:t>
                      </a:r>
                    </a:p>
                  </a:txBody>
                  <a:tcPr anchor="ctr">
                    <a:lnL w="38100" cap="flat" cmpd="sng" algn="ctr">
                      <a:solidFill>
                        <a:srgbClr val="325696"/>
                      </a:solidFill>
                      <a:prstDash val="sysDot"/>
                      <a:round/>
                      <a:headEnd type="none" w="med" len="med"/>
                      <a:tailEnd type="none" w="med" len="med"/>
                    </a:lnL>
                    <a:lnR w="38100" cap="flat" cmpd="sng" algn="ctr">
                      <a:noFill/>
                      <a:prstDash val="solid"/>
                      <a:round/>
                      <a:headEnd type="none" w="med" len="med"/>
                      <a:tailEnd type="none" w="med" len="med"/>
                    </a:lnR>
                    <a:lnT w="38100" cap="flat" cmpd="sng" algn="ctr">
                      <a:solidFill>
                        <a:srgbClr val="325696"/>
                      </a:solidFill>
                      <a:prstDash val="sysDot"/>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8" name="Picture 7"/>
          <p:cNvPicPr>
            <a:picLocks/>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6079" t="3405" r="14226" b="39334"/>
          <a:stretch/>
        </p:blipFill>
        <p:spPr>
          <a:xfrm flipH="1">
            <a:off x="1127448" y="3994649"/>
            <a:ext cx="5004555" cy="2470032"/>
          </a:xfrm>
          <a:prstGeom prst="rect">
            <a:avLst/>
          </a:prstGeom>
        </p:spPr>
      </p:pic>
      <p:sp>
        <p:nvSpPr>
          <p:cNvPr id="3" name="Rectangle 2"/>
          <p:cNvSpPr/>
          <p:nvPr/>
        </p:nvSpPr>
        <p:spPr>
          <a:xfrm>
            <a:off x="2405589" y="77246"/>
            <a:ext cx="745282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Verdana" pitchFamily="34" charset="0"/>
                <a:cs typeface="Verdana" pitchFamily="34" charset="0"/>
              </a:rPr>
              <a:t>Four Eyes: IIII</a:t>
            </a:r>
          </a:p>
        </p:txBody>
      </p:sp>
      <p:pic>
        <p:nvPicPr>
          <p:cNvPr id="5" name="Picture 4"/>
          <p:cNvPicPr>
            <a:picLocks/>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2078" r="14952" b="39334"/>
          <a:stretch/>
        </p:blipFill>
        <p:spPr>
          <a:xfrm>
            <a:off x="6397994" y="1387987"/>
            <a:ext cx="4680000" cy="2480276"/>
          </a:xfrm>
          <a:prstGeom prst="rect">
            <a:avLst/>
          </a:prstGeom>
        </p:spPr>
      </p:pic>
      <p:pic>
        <p:nvPicPr>
          <p:cNvPr id="7" name="Picture 6"/>
          <p:cNvPicPr>
            <a:picLocks/>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2078" r="14952" b="39334"/>
          <a:stretch/>
        </p:blipFill>
        <p:spPr>
          <a:xfrm>
            <a:off x="6469255" y="3973060"/>
            <a:ext cx="4680000" cy="2480276"/>
          </a:xfrm>
          <a:prstGeom prst="rect">
            <a:avLst/>
          </a:prstGeom>
        </p:spPr>
      </p:pic>
      <p:pic>
        <p:nvPicPr>
          <p:cNvPr id="6" name="Picture 5"/>
          <p:cNvPicPr>
            <a:picLocks/>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2077" r="14952" b="41341"/>
          <a:stretch/>
        </p:blipFill>
        <p:spPr>
          <a:xfrm flipH="1">
            <a:off x="1199456" y="1374931"/>
            <a:ext cx="4680000" cy="2480400"/>
          </a:xfrm>
          <a:prstGeom prst="rect">
            <a:avLst/>
          </a:prstGeom>
        </p:spPr>
      </p:pic>
    </p:spTree>
    <p:extLst>
      <p:ext uri="{BB962C8B-B14F-4D97-AF65-F5344CB8AC3E}">
        <p14:creationId xmlns:p14="http://schemas.microsoft.com/office/powerpoint/2010/main" val="1095617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rotWithShape="1">
          <a:blip r:embed="rId3">
            <a:extLst>
              <a:ext uri="{28A0092B-C50C-407E-A947-70E740481C1C}">
                <a14:useLocalDpi xmlns:a14="http://schemas.microsoft.com/office/drawing/2010/main" val="0"/>
              </a:ext>
            </a:extLst>
          </a:blip>
          <a:srcRect t="224" b="-947"/>
          <a:stretch/>
        </p:blipFill>
        <p:spPr>
          <a:xfrm>
            <a:off x="0" y="0"/>
            <a:ext cx="12192000" cy="6858000"/>
          </a:xfrm>
          <a:prstGeom prst="rect">
            <a:avLst/>
          </a:prstGeom>
        </p:spPr>
      </p:pic>
      <p:sp>
        <p:nvSpPr>
          <p:cNvPr id="6" name="TextBox 5">
            <a:extLst>
              <a:ext uri="{FF2B5EF4-FFF2-40B4-BE49-F238E27FC236}">
                <a16:creationId xmlns:a16="http://schemas.microsoft.com/office/drawing/2014/main" id="{D2106BEF-96C4-47E0-A678-AB1B2CC2BCBB}"/>
              </a:ext>
            </a:extLst>
          </p:cNvPr>
          <p:cNvSpPr txBox="1"/>
          <p:nvPr/>
        </p:nvSpPr>
        <p:spPr>
          <a:xfrm>
            <a:off x="407368" y="692696"/>
            <a:ext cx="7344816" cy="248561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600"/>
              </a:spcAft>
              <a:buClrTx/>
              <a:buSzTx/>
              <a:buFontTx/>
              <a:buNone/>
              <a:tabLst/>
              <a:defRPr/>
            </a:pPr>
            <a:r>
              <a:rPr kumimoji="0" lang="en-GB" sz="9600" b="1" i="0" u="none" strike="noStrike" kern="1200" cap="none" spc="0" normalizeH="0" baseline="0" noProof="0" dirty="0">
                <a:ln>
                  <a:noFill/>
                </a:ln>
                <a:solidFill>
                  <a:srgbClr val="649101"/>
                </a:solidFill>
                <a:effectLst/>
                <a:uLnTx/>
                <a:uFillTx/>
                <a:latin typeface="Candara" panose="020E0502030303020204" pitchFamily="34" charset="0"/>
                <a:ea typeface="+mn-ea"/>
                <a:cs typeface="Helvetica" panose="020B0604020202020204" pitchFamily="34" charset="0"/>
              </a:rPr>
              <a:t>Impact Measures</a:t>
            </a:r>
            <a:endParaRPr kumimoji="0" lang="en-GB" sz="16700" b="1" i="0" u="none" strike="noStrike" kern="1200" cap="none" spc="0" normalizeH="0" baseline="0" noProof="0" dirty="0">
              <a:ln>
                <a:noFill/>
              </a:ln>
              <a:solidFill>
                <a:srgbClr val="649101"/>
              </a:solidFill>
              <a:effectLst/>
              <a:uLnTx/>
              <a:uFillTx/>
              <a:latin typeface="Candara" panose="020E0502030303020204" pitchFamily="34" charset="0"/>
              <a:ea typeface="+mn-ea"/>
              <a:cs typeface="Helvetica" panose="020B0604020202020204" pitchFamily="34" charset="0"/>
            </a:endParaRPr>
          </a:p>
        </p:txBody>
      </p:sp>
      <p:sp>
        <p:nvSpPr>
          <p:cNvPr id="2" name="TextBox 1">
            <a:extLst>
              <a:ext uri="{FF2B5EF4-FFF2-40B4-BE49-F238E27FC236}">
                <a16:creationId xmlns:a16="http://schemas.microsoft.com/office/drawing/2014/main" id="{2E195E61-E9A7-9830-B598-43007D24833A}"/>
              </a:ext>
            </a:extLst>
          </p:cNvPr>
          <p:cNvSpPr txBox="1"/>
          <p:nvPr/>
        </p:nvSpPr>
        <p:spPr>
          <a:xfrm>
            <a:off x="1127448" y="5903694"/>
            <a:ext cx="10729192" cy="523220"/>
          </a:xfrm>
          <a:prstGeom prst="rect">
            <a:avLst/>
          </a:prstGeom>
          <a:noFill/>
        </p:spPr>
        <p:txBody>
          <a:bodyPr wrap="square">
            <a:spAutoFit/>
          </a:bodyPr>
          <a:lstStyle/>
          <a:p>
            <a:pPr algn="r"/>
            <a:r>
              <a:rPr kumimoji="0" lang="en-GB" sz="2800" b="1" i="0" u="none" strike="noStrike" kern="1200" cap="none" spc="0" normalizeH="0" baseline="0" noProof="0" dirty="0">
                <a:ln>
                  <a:noFill/>
                </a:ln>
                <a:solidFill>
                  <a:srgbClr val="649101"/>
                </a:solidFill>
                <a:effectLst/>
                <a:uLnTx/>
                <a:uFillTx/>
                <a:latin typeface="Candara" panose="020E0502030303020204" pitchFamily="34" charset="0"/>
                <a:cs typeface="Helvetica" panose="020B0604020202020204" pitchFamily="34" charset="0"/>
              </a:rPr>
              <a:t>OFTEN CONFUSED WITH KEY PERFORMANCE INDICATORS</a:t>
            </a:r>
            <a:endParaRPr lang="en-GB" sz="2800" dirty="0"/>
          </a:p>
        </p:txBody>
      </p:sp>
    </p:spTree>
    <p:extLst>
      <p:ext uri="{BB962C8B-B14F-4D97-AF65-F5344CB8AC3E}">
        <p14:creationId xmlns:p14="http://schemas.microsoft.com/office/powerpoint/2010/main" val="200095360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106BEF-96C4-47E0-A678-AB1B2CC2BCBB}"/>
              </a:ext>
            </a:extLst>
          </p:cNvPr>
          <p:cNvSpPr txBox="1"/>
          <p:nvPr/>
        </p:nvSpPr>
        <p:spPr>
          <a:xfrm>
            <a:off x="551384" y="332656"/>
            <a:ext cx="7992888" cy="84946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rPr>
              <a:t>Glossary of Terms (1/2)</a:t>
            </a:r>
            <a:endParaRPr kumimoji="0" lang="en-GB" sz="80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endParaRPr>
          </a:p>
        </p:txBody>
      </p:sp>
      <p:pic>
        <p:nvPicPr>
          <p:cNvPr id="4" name="Graphic 3" descr="Storytelling with solid fill">
            <a:extLst>
              <a:ext uri="{FF2B5EF4-FFF2-40B4-BE49-F238E27FC236}">
                <a16:creationId xmlns:a16="http://schemas.microsoft.com/office/drawing/2014/main" id="{DF6BA70F-67E7-5EF7-272C-8A0E82A402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6520" y="260648"/>
            <a:ext cx="1080120" cy="1080120"/>
          </a:xfrm>
          <a:prstGeom prst="rect">
            <a:avLst/>
          </a:prstGeom>
        </p:spPr>
      </p:pic>
      <p:sp>
        <p:nvSpPr>
          <p:cNvPr id="3" name="TextBox 2">
            <a:extLst>
              <a:ext uri="{FF2B5EF4-FFF2-40B4-BE49-F238E27FC236}">
                <a16:creationId xmlns:a16="http://schemas.microsoft.com/office/drawing/2014/main" id="{D47A2ABA-F815-98EF-EDD8-4F735F2DB32D}"/>
              </a:ext>
            </a:extLst>
          </p:cNvPr>
          <p:cNvSpPr txBox="1"/>
          <p:nvPr/>
        </p:nvSpPr>
        <p:spPr>
          <a:xfrm>
            <a:off x="695400" y="1412776"/>
            <a:ext cx="11305256" cy="4816703"/>
          </a:xfrm>
          <a:prstGeom prst="rect">
            <a:avLst/>
          </a:prstGeom>
          <a:noFill/>
        </p:spPr>
        <p:txBody>
          <a:bodyPr wrap="square" rtlCol="0">
            <a:spAutoFit/>
          </a:bodyPr>
          <a:lstStyle/>
          <a:p>
            <a:r>
              <a:rPr lang="en-US" sz="2800" b="1" dirty="0">
                <a:solidFill>
                  <a:schemeClr val="tx2">
                    <a:lumMod val="75000"/>
                  </a:schemeClr>
                </a:solidFill>
                <a:latin typeface="Candara" panose="020E0502030303020204" pitchFamily="34" charset="0"/>
              </a:rPr>
              <a:t>Performance: </a:t>
            </a:r>
            <a:r>
              <a:rPr lang="en-US" sz="2800" dirty="0">
                <a:solidFill>
                  <a:schemeClr val="tx2">
                    <a:lumMod val="75000"/>
                  </a:schemeClr>
                </a:solidFill>
                <a:latin typeface="Candara" panose="020E0502030303020204" pitchFamily="34" charset="0"/>
              </a:rPr>
              <a:t>tasks or activities carried out during the project lifetime. </a:t>
            </a:r>
            <a:r>
              <a:rPr lang="en-US" sz="2800" i="1" dirty="0">
                <a:solidFill>
                  <a:schemeClr val="accent5">
                    <a:lumMod val="75000"/>
                  </a:schemeClr>
                </a:solidFill>
                <a:latin typeface="Candara" panose="020E0502030303020204" pitchFamily="34" charset="0"/>
              </a:rPr>
              <a:t>Example: design/develop/test digital training modules.</a:t>
            </a:r>
            <a:br>
              <a:rPr lang="en-US" sz="2800" dirty="0">
                <a:solidFill>
                  <a:schemeClr val="tx2">
                    <a:lumMod val="75000"/>
                  </a:schemeClr>
                </a:solidFill>
                <a:latin typeface="Candara" panose="020E0502030303020204" pitchFamily="34" charset="0"/>
              </a:rPr>
            </a:br>
            <a:endParaRPr lang="en-US" sz="900" dirty="0">
              <a:solidFill>
                <a:schemeClr val="tx2">
                  <a:lumMod val="75000"/>
                </a:schemeClr>
              </a:solidFill>
              <a:latin typeface="Candara" panose="020E0502030303020204" pitchFamily="34" charset="0"/>
            </a:endParaRPr>
          </a:p>
          <a:p>
            <a:r>
              <a:rPr lang="en-US" sz="2800" b="1" dirty="0">
                <a:solidFill>
                  <a:schemeClr val="tx2">
                    <a:lumMod val="75000"/>
                  </a:schemeClr>
                </a:solidFill>
                <a:latin typeface="Candara" panose="020E0502030303020204" pitchFamily="34" charset="0"/>
              </a:rPr>
              <a:t>Outputs: </a:t>
            </a:r>
            <a:r>
              <a:rPr lang="en-US" sz="2800" dirty="0">
                <a:solidFill>
                  <a:schemeClr val="tx2">
                    <a:lumMod val="75000"/>
                  </a:schemeClr>
                </a:solidFill>
                <a:latin typeface="Candara" panose="020E0502030303020204" pitchFamily="34" charset="0"/>
              </a:rPr>
              <a:t>product, service or deliverable that emerges from the activities carried out during the project lifetime. </a:t>
            </a:r>
            <a:r>
              <a:rPr lang="en-US" sz="2800" i="1" dirty="0">
                <a:solidFill>
                  <a:schemeClr val="accent5">
                    <a:lumMod val="75000"/>
                  </a:schemeClr>
                </a:solidFill>
                <a:latin typeface="Candara" panose="020E0502030303020204" pitchFamily="34" charset="0"/>
              </a:rPr>
              <a:t>Example: new digital modules.</a:t>
            </a:r>
          </a:p>
          <a:p>
            <a:endParaRPr lang="en-US" sz="900" b="1" dirty="0">
              <a:solidFill>
                <a:schemeClr val="tx2">
                  <a:lumMod val="75000"/>
                </a:schemeClr>
              </a:solidFill>
              <a:latin typeface="Candara" panose="020E0502030303020204" pitchFamily="34" charset="0"/>
            </a:endParaRPr>
          </a:p>
          <a:p>
            <a:r>
              <a:rPr lang="en-US" sz="2800" b="1" dirty="0">
                <a:solidFill>
                  <a:schemeClr val="tx2">
                    <a:lumMod val="75000"/>
                  </a:schemeClr>
                </a:solidFill>
                <a:latin typeface="Candara" panose="020E0502030303020204" pitchFamily="34" charset="0"/>
              </a:rPr>
              <a:t>Outcomes: </a:t>
            </a:r>
            <a:r>
              <a:rPr lang="en-US" sz="2800" dirty="0">
                <a:solidFill>
                  <a:schemeClr val="tx2">
                    <a:lumMod val="75000"/>
                  </a:schemeClr>
                </a:solidFill>
                <a:latin typeface="Candara" panose="020E0502030303020204" pitchFamily="34" charset="0"/>
              </a:rPr>
              <a:t>added-value that emerges from the activities carried out or which relates to the delivery of a specific output or deliverable. </a:t>
            </a:r>
            <a:r>
              <a:rPr lang="en-US" sz="2800" i="1" dirty="0">
                <a:solidFill>
                  <a:schemeClr val="accent5">
                    <a:lumMod val="75000"/>
                  </a:schemeClr>
                </a:solidFill>
                <a:latin typeface="Candara" panose="020E0502030303020204" pitchFamily="34" charset="0"/>
              </a:rPr>
              <a:t>Example: improved knowledge on a particular topic; </a:t>
            </a:r>
            <a:r>
              <a:rPr kumimoji="0" lang="en-US" sz="2800" b="0" i="1" u="none" strike="noStrike" kern="1200" cap="none" spc="0" normalizeH="0" baseline="0" noProof="0" dirty="0">
                <a:ln>
                  <a:noFill/>
                </a:ln>
                <a:solidFill>
                  <a:srgbClr val="4BACC6">
                    <a:lumMod val="75000"/>
                  </a:srgbClr>
                </a:solidFill>
                <a:effectLst/>
                <a:uLnTx/>
                <a:uFillTx/>
                <a:latin typeface="Candara" panose="020E0502030303020204" pitchFamily="34" charset="0"/>
                <a:ea typeface="+mn-ea"/>
                <a:cs typeface="+mn-cs"/>
              </a:rPr>
              <a:t>increased digital resources.</a:t>
            </a:r>
            <a:br>
              <a:rPr lang="en-US" sz="2800" dirty="0">
                <a:solidFill>
                  <a:schemeClr val="tx2">
                    <a:lumMod val="75000"/>
                  </a:schemeClr>
                </a:solidFill>
                <a:latin typeface="Candara" panose="020E0502030303020204" pitchFamily="34" charset="0"/>
              </a:rPr>
            </a:br>
            <a:endParaRPr lang="en-US" sz="900" dirty="0">
              <a:solidFill>
                <a:schemeClr val="tx2">
                  <a:lumMod val="75000"/>
                </a:schemeClr>
              </a:solidFill>
              <a:latin typeface="Candara" panose="020E0502030303020204" pitchFamily="34" charset="0"/>
            </a:endParaRPr>
          </a:p>
          <a:p>
            <a:r>
              <a:rPr lang="en-US" sz="2800" b="1" dirty="0">
                <a:solidFill>
                  <a:schemeClr val="tx2">
                    <a:lumMod val="75000"/>
                  </a:schemeClr>
                </a:solidFill>
                <a:latin typeface="Candara" panose="020E0502030303020204" pitchFamily="34" charset="0"/>
              </a:rPr>
              <a:t>Impact: </a:t>
            </a:r>
            <a:r>
              <a:rPr lang="en-US" sz="2800" dirty="0">
                <a:solidFill>
                  <a:schemeClr val="tx2">
                    <a:lumMod val="75000"/>
                  </a:schemeClr>
                </a:solidFill>
                <a:latin typeface="Candara" panose="020E0502030303020204" pitchFamily="34" charset="0"/>
              </a:rPr>
              <a:t>an observed change in systems, practices or behaviours - normally via longer-term observation or reflection. </a:t>
            </a:r>
            <a:r>
              <a:rPr lang="en-US" sz="2800" i="1" dirty="0">
                <a:solidFill>
                  <a:schemeClr val="accent5">
                    <a:lumMod val="75000"/>
                  </a:schemeClr>
                </a:solidFill>
                <a:latin typeface="Candara" panose="020E0502030303020204" pitchFamily="34" charset="0"/>
              </a:rPr>
              <a:t>Example: improved learner interest and engagement; improved responsiveness to labour market needs.</a:t>
            </a:r>
          </a:p>
        </p:txBody>
      </p:sp>
    </p:spTree>
    <p:extLst>
      <p:ext uri="{BB962C8B-B14F-4D97-AF65-F5344CB8AC3E}">
        <p14:creationId xmlns:p14="http://schemas.microsoft.com/office/powerpoint/2010/main" val="317710747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106BEF-96C4-47E0-A678-AB1B2CC2BCBB}"/>
              </a:ext>
            </a:extLst>
          </p:cNvPr>
          <p:cNvSpPr txBox="1"/>
          <p:nvPr/>
        </p:nvSpPr>
        <p:spPr>
          <a:xfrm>
            <a:off x="551384" y="332656"/>
            <a:ext cx="7992888" cy="84946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rPr>
              <a:t>Glossary of Terms (2/2)</a:t>
            </a:r>
            <a:endParaRPr kumimoji="0" lang="en-GB" sz="80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endParaRPr>
          </a:p>
        </p:txBody>
      </p:sp>
      <p:pic>
        <p:nvPicPr>
          <p:cNvPr id="3" name="Graphic 2" descr="Storytelling with solid fill">
            <a:extLst>
              <a:ext uri="{FF2B5EF4-FFF2-40B4-BE49-F238E27FC236}">
                <a16:creationId xmlns:a16="http://schemas.microsoft.com/office/drawing/2014/main" id="{04DE6D5D-8C3D-1567-3D6C-2DC1103795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6520" y="260648"/>
            <a:ext cx="1080120" cy="1080120"/>
          </a:xfrm>
          <a:prstGeom prst="rect">
            <a:avLst/>
          </a:prstGeom>
        </p:spPr>
      </p:pic>
      <p:sp>
        <p:nvSpPr>
          <p:cNvPr id="4" name="TextBox 3">
            <a:extLst>
              <a:ext uri="{FF2B5EF4-FFF2-40B4-BE49-F238E27FC236}">
                <a16:creationId xmlns:a16="http://schemas.microsoft.com/office/drawing/2014/main" id="{178EC869-5438-52C9-94F5-25AED66F225E}"/>
              </a:ext>
            </a:extLst>
          </p:cNvPr>
          <p:cNvSpPr txBox="1"/>
          <p:nvPr/>
        </p:nvSpPr>
        <p:spPr>
          <a:xfrm>
            <a:off x="695400" y="1412776"/>
            <a:ext cx="11305256" cy="5262979"/>
          </a:xfrm>
          <a:prstGeom prst="rect">
            <a:avLst/>
          </a:prstGeom>
          <a:noFill/>
        </p:spPr>
        <p:txBody>
          <a:bodyPr wrap="square" rtlCol="0">
            <a:spAutoFit/>
          </a:bodyPr>
          <a:lstStyle/>
          <a:p>
            <a:r>
              <a:rPr lang="en-US" sz="2800" b="1" dirty="0">
                <a:solidFill>
                  <a:schemeClr val="tx2">
                    <a:lumMod val="75000"/>
                  </a:schemeClr>
                </a:solidFill>
                <a:latin typeface="Candara" panose="020E0502030303020204" pitchFamily="34" charset="0"/>
              </a:rPr>
              <a:t>Indicator: </a:t>
            </a:r>
            <a:r>
              <a:rPr lang="en-US" sz="2800" dirty="0">
                <a:solidFill>
                  <a:schemeClr val="tx2">
                    <a:lumMod val="75000"/>
                  </a:schemeClr>
                </a:solidFill>
                <a:latin typeface="Candara" panose="020E0502030303020204" pitchFamily="34" charset="0"/>
              </a:rPr>
              <a:t>a sign or signal that shows (or indicates) that something is true; marker of achievement; a measurable factor or value used to assess the level of achievement of an objective and/or quality of results:</a:t>
            </a:r>
            <a:br>
              <a:rPr lang="en-US" sz="2800" dirty="0">
                <a:solidFill>
                  <a:schemeClr val="tx2">
                    <a:lumMod val="75000"/>
                  </a:schemeClr>
                </a:solidFill>
                <a:latin typeface="Candara" panose="020E0502030303020204" pitchFamily="34" charset="0"/>
              </a:rPr>
            </a:br>
            <a:endParaRPr lang="en-US" sz="2400" dirty="0">
              <a:solidFill>
                <a:schemeClr val="tx2">
                  <a:lumMod val="75000"/>
                </a:schemeClr>
              </a:solidFill>
              <a:latin typeface="Candara" panose="020E0502030303020204" pitchFamily="34" charset="0"/>
            </a:endParaRPr>
          </a:p>
          <a:p>
            <a:pPr algn="l"/>
            <a:r>
              <a:rPr lang="en-US" sz="2400" dirty="0">
                <a:solidFill>
                  <a:schemeClr val="tx2">
                    <a:lumMod val="75000"/>
                  </a:schemeClr>
                </a:solidFill>
                <a:latin typeface="Candara" panose="020E0502030303020204" pitchFamily="34" charset="0"/>
              </a:rPr>
              <a:t>- QUANTITATIVE INDICATOR: measurable; can be mathematically verified. </a:t>
            </a:r>
            <a:r>
              <a:rPr lang="en-US" sz="2400" i="1" dirty="0">
                <a:solidFill>
                  <a:schemeClr val="accent5">
                    <a:lumMod val="75000"/>
                  </a:schemeClr>
                </a:solidFill>
                <a:latin typeface="Candara" panose="020E0502030303020204" pitchFamily="34" charset="0"/>
              </a:rPr>
              <a:t>Example: number of meetings held; number of teachers engaged; number of web downloads.</a:t>
            </a:r>
          </a:p>
          <a:p>
            <a:endParaRPr lang="en-US" sz="2400" dirty="0">
              <a:solidFill>
                <a:schemeClr val="tx2">
                  <a:lumMod val="75000"/>
                </a:schemeClr>
              </a:solidFill>
              <a:latin typeface="Candara" panose="020E0502030303020204" pitchFamily="34" charset="0"/>
            </a:endParaRPr>
          </a:p>
          <a:p>
            <a:pPr algn="l"/>
            <a:r>
              <a:rPr lang="en-US" sz="2400" dirty="0">
                <a:solidFill>
                  <a:schemeClr val="tx2">
                    <a:lumMod val="75000"/>
                  </a:schemeClr>
                </a:solidFill>
                <a:latin typeface="Candara" panose="020E0502030303020204" pitchFamily="34" charset="0"/>
              </a:rPr>
              <a:t>- QUALITATIVE INDICATOR: judgements or perceptions based on specific insights, interactions or experiences; can also be made quantitative but not always the case. </a:t>
            </a:r>
            <a:r>
              <a:rPr lang="en-US" sz="2400" i="1" dirty="0">
                <a:solidFill>
                  <a:schemeClr val="accent5">
                    <a:lumMod val="75000"/>
                  </a:schemeClr>
                </a:solidFill>
                <a:latin typeface="Candara" panose="020E0502030303020204" pitchFamily="34" charset="0"/>
              </a:rPr>
              <a:t>Example: increased understanding among teachers; improved learner satisfaction.</a:t>
            </a:r>
          </a:p>
          <a:p>
            <a:endParaRPr lang="en-US" sz="2400" dirty="0">
              <a:solidFill>
                <a:schemeClr val="tx2">
                  <a:lumMod val="75000"/>
                </a:schemeClr>
              </a:solidFill>
              <a:latin typeface="Candara" panose="020E0502030303020204" pitchFamily="34" charset="0"/>
            </a:endParaRPr>
          </a:p>
          <a:p>
            <a:r>
              <a:rPr lang="en-US" sz="2800" b="1" dirty="0">
                <a:solidFill>
                  <a:schemeClr val="tx2">
                    <a:lumMod val="75000"/>
                  </a:schemeClr>
                </a:solidFill>
                <a:latin typeface="Candara" panose="020E0502030303020204" pitchFamily="34" charset="0"/>
              </a:rPr>
              <a:t>Milestone: </a:t>
            </a:r>
            <a:r>
              <a:rPr lang="en-US" sz="2800" dirty="0">
                <a:solidFill>
                  <a:schemeClr val="tx2">
                    <a:lumMod val="75000"/>
                  </a:schemeClr>
                </a:solidFill>
                <a:latin typeface="Candara" panose="020E0502030303020204" pitchFamily="34" charset="0"/>
              </a:rPr>
              <a:t>an important stage in the delivery of an action; an indicator of full or partial completion of a task/step. </a:t>
            </a:r>
            <a:r>
              <a:rPr lang="en-US" sz="2800" i="1" dirty="0">
                <a:solidFill>
                  <a:schemeClr val="accent5">
                    <a:lumMod val="75000"/>
                  </a:schemeClr>
                </a:solidFill>
                <a:latin typeface="Candara" panose="020E0502030303020204" pitchFamily="34" charset="0"/>
              </a:rPr>
              <a:t>Example: user group established.</a:t>
            </a:r>
          </a:p>
        </p:txBody>
      </p:sp>
    </p:spTree>
    <p:extLst>
      <p:ext uri="{BB962C8B-B14F-4D97-AF65-F5344CB8AC3E}">
        <p14:creationId xmlns:p14="http://schemas.microsoft.com/office/powerpoint/2010/main" val="257919482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rotWithShape="1">
          <a:blip r:embed="rId3">
            <a:extLst>
              <a:ext uri="{28A0092B-C50C-407E-A947-70E740481C1C}">
                <a14:useLocalDpi xmlns:a14="http://schemas.microsoft.com/office/drawing/2010/main" val="0"/>
              </a:ext>
            </a:extLst>
          </a:blip>
          <a:srcRect t="-101" b="-306"/>
          <a:stretch/>
        </p:blipFill>
        <p:spPr>
          <a:xfrm>
            <a:off x="-1504" y="0"/>
            <a:ext cx="12193504" cy="6858000"/>
          </a:xfrm>
          <a:prstGeom prst="rect">
            <a:avLst/>
          </a:prstGeom>
        </p:spPr>
      </p:pic>
      <p:sp>
        <p:nvSpPr>
          <p:cNvPr id="6" name="TextBox 5">
            <a:extLst>
              <a:ext uri="{FF2B5EF4-FFF2-40B4-BE49-F238E27FC236}">
                <a16:creationId xmlns:a16="http://schemas.microsoft.com/office/drawing/2014/main" id="{D2106BEF-96C4-47E0-A678-AB1B2CC2BCBB}"/>
              </a:ext>
            </a:extLst>
          </p:cNvPr>
          <p:cNvSpPr txBox="1"/>
          <p:nvPr/>
        </p:nvSpPr>
        <p:spPr>
          <a:xfrm>
            <a:off x="5135216" y="404664"/>
            <a:ext cx="7056784" cy="2086725"/>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600"/>
              </a:spcAft>
              <a:buClrTx/>
              <a:buSzTx/>
              <a:buFontTx/>
              <a:buNone/>
              <a:tabLst/>
              <a:defRPr/>
            </a:pPr>
            <a:r>
              <a:rPr kumimoji="0" lang="en-GB" sz="8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rPr>
              <a:t>Recognisable Growth</a:t>
            </a:r>
            <a:endParaRPr kumimoji="0" lang="en-GB" sz="11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354750733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rotWithShape="1">
          <a:blip r:embed="rId3">
            <a:extLst>
              <a:ext uri="{28A0092B-C50C-407E-A947-70E740481C1C}">
                <a14:useLocalDpi xmlns:a14="http://schemas.microsoft.com/office/drawing/2010/main" val="0"/>
              </a:ext>
            </a:extLst>
          </a:blip>
          <a:srcRect t="7218" r="23010" b="842"/>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477980" y="1122363"/>
            <a:ext cx="4465891" cy="3204134"/>
          </a:xfrm>
          <a:prstGeom prst="rect">
            <a:avLst/>
          </a:prstGeom>
        </p:spPr>
        <p:txBody>
          <a:bodyPr vert="horz" lIns="91440" tIns="45720" rIns="91440" bIns="45720" rtlCol="0" anchor="b" anchorCtr="0">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C0504D">
                    <a:lumMod val="50000"/>
                  </a:srgbClr>
                </a:solidFill>
                <a:effectLst/>
                <a:uLnTx/>
                <a:uFillTx/>
                <a:latin typeface="Candara" panose="020E0502030303020204" pitchFamily="34" charset="0"/>
                <a:ea typeface="+mn-ea"/>
                <a:cs typeface="+mn-cs"/>
              </a:rPr>
              <a:t>Direct and Indirect Beneficiaries</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70116"/>
      </p:ext>
    </p:extLst>
  </p:cSld>
  <p:clrMapOvr>
    <a:masterClrMapping/>
  </p:clrMapOvr>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sz="1600" dirty="0" smtClean="0">
            <a:solidFill>
              <a:schemeClr val="accent1">
                <a:lumMod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2870</Words>
  <Application>Microsoft Office PowerPoint</Application>
  <PresentationFormat>Widescreen</PresentationFormat>
  <Paragraphs>140</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Arial Rounded MT Bold</vt:lpstr>
      <vt:lpstr>Calibri</vt:lpstr>
      <vt:lpstr>Candara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dc:creator>
  <cp:lastModifiedBy>Paul Guest</cp:lastModifiedBy>
  <cp:revision>6</cp:revision>
  <dcterms:created xsi:type="dcterms:W3CDTF">2023-03-14T18:46:50Z</dcterms:created>
  <dcterms:modified xsi:type="dcterms:W3CDTF">2026-02-19T09:49:53Z</dcterms:modified>
</cp:coreProperties>
</file>