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1730" r:id="rId2"/>
    <p:sldId id="1782" r:id="rId3"/>
    <p:sldId id="1733" r:id="rId4"/>
    <p:sldId id="1736" r:id="rId5"/>
    <p:sldId id="1738" r:id="rId6"/>
    <p:sldId id="1739" r:id="rId7"/>
    <p:sldId id="1740" r:id="rId8"/>
    <p:sldId id="1741" r:id="rId9"/>
    <p:sldId id="1742" r:id="rId10"/>
    <p:sldId id="4451" r:id="rId11"/>
    <p:sldId id="4452" r:id="rId12"/>
    <p:sldId id="1743" r:id="rId13"/>
    <p:sldId id="1744" r:id="rId14"/>
    <p:sldId id="1691" r:id="rId15"/>
    <p:sldId id="1652" r:id="rId16"/>
    <p:sldId id="1749" r:id="rId17"/>
    <p:sldId id="1620" r:id="rId18"/>
    <p:sldId id="1632" r:id="rId19"/>
    <p:sldId id="1622" r:id="rId20"/>
    <p:sldId id="1623" r:id="rId21"/>
    <p:sldId id="1624" r:id="rId22"/>
    <p:sldId id="1698" r:id="rId23"/>
    <p:sldId id="1731" r:id="rId24"/>
    <p:sldId id="1735" r:id="rId25"/>
    <p:sldId id="1750" r:id="rId26"/>
    <p:sldId id="1732" r:id="rId27"/>
    <p:sldId id="1751" r:id="rId28"/>
    <p:sldId id="17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3702" autoAdjust="0"/>
  </p:normalViewPr>
  <p:slideViewPr>
    <p:cSldViewPr snapToGrid="0">
      <p:cViewPr varScale="1">
        <p:scale>
          <a:sx n="70" d="100"/>
          <a:sy n="70" d="100"/>
        </p:scale>
        <p:origin x="21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BC48A2-A398-48BB-B542-C18CB42D6A5D}" type="doc">
      <dgm:prSet loTypeId="urn:microsoft.com/office/officeart/2005/8/layout/process1" loCatId="process" qsTypeId="urn:microsoft.com/office/officeart/2005/8/quickstyle/simple1" qsCatId="simple" csTypeId="urn:microsoft.com/office/officeart/2005/8/colors/colorful1#1" csCatId="colorful" phldr="1"/>
      <dgm:spPr/>
    </dgm:pt>
    <dgm:pt modelId="{1314EC31-E23D-45F1-8AB1-73CB6F9F1F39}">
      <dgm:prSet phldrT="[Text]"/>
      <dgm:spPr>
        <a:solidFill>
          <a:schemeClr val="accent6"/>
        </a:solidFill>
      </dgm:spPr>
      <dgm:t>
        <a:bodyPr/>
        <a:lstStyle/>
        <a:p>
          <a:r>
            <a:rPr lang="en-GB" dirty="0"/>
            <a:t>Appoint Rapporteurs</a:t>
          </a:r>
        </a:p>
      </dgm:t>
    </dgm:pt>
    <dgm:pt modelId="{DE659BC4-D116-4027-8345-C39F1633ED8B}" type="parTrans" cxnId="{550C31F8-6996-4B2B-9B1F-48D30A475387}">
      <dgm:prSet/>
      <dgm:spPr/>
      <dgm:t>
        <a:bodyPr/>
        <a:lstStyle/>
        <a:p>
          <a:endParaRPr lang="en-GB"/>
        </a:p>
      </dgm:t>
    </dgm:pt>
    <dgm:pt modelId="{FEB6C3AA-59ED-448E-8346-E7B4DB1427DB}" type="sibTrans" cxnId="{550C31F8-6996-4B2B-9B1F-48D30A475387}">
      <dgm:prSet/>
      <dgm:spPr>
        <a:solidFill>
          <a:schemeClr val="accent6"/>
        </a:solidFill>
      </dgm:spPr>
      <dgm:t>
        <a:bodyPr/>
        <a:lstStyle/>
        <a:p>
          <a:endParaRPr lang="en-GB" dirty="0"/>
        </a:p>
      </dgm:t>
    </dgm:pt>
    <dgm:pt modelId="{3A719E46-7BD5-46BE-8A6B-C277A3B2DEA4}">
      <dgm:prSet phldrT="[Text]"/>
      <dgm:spPr>
        <a:solidFill>
          <a:schemeClr val="accent1"/>
        </a:solidFill>
      </dgm:spPr>
      <dgm:t>
        <a:bodyPr/>
        <a:lstStyle/>
        <a:p>
          <a:r>
            <a:rPr lang="en-GB" dirty="0"/>
            <a:t>Complete Workplan and Budget</a:t>
          </a:r>
        </a:p>
      </dgm:t>
    </dgm:pt>
    <dgm:pt modelId="{B989DF05-6C2E-48D0-A4AB-26EDCDE0A4C9}" type="parTrans" cxnId="{00BFFA7B-5960-49C7-9E1C-DFF7114F3DE2}">
      <dgm:prSet/>
      <dgm:spPr/>
      <dgm:t>
        <a:bodyPr/>
        <a:lstStyle/>
        <a:p>
          <a:endParaRPr lang="en-GB"/>
        </a:p>
      </dgm:t>
    </dgm:pt>
    <dgm:pt modelId="{4F0BC264-63A3-4D18-943E-93D7015B8D10}" type="sibTrans" cxnId="{00BFFA7B-5960-49C7-9E1C-DFF7114F3DE2}">
      <dgm:prSet/>
      <dgm:spPr>
        <a:solidFill>
          <a:schemeClr val="accent1"/>
        </a:solidFill>
      </dgm:spPr>
      <dgm:t>
        <a:bodyPr/>
        <a:lstStyle/>
        <a:p>
          <a:endParaRPr lang="en-GB" dirty="0">
            <a:solidFill>
              <a:schemeClr val="accent1">
                <a:lumMod val="75000"/>
              </a:schemeClr>
            </a:solidFill>
          </a:endParaRPr>
        </a:p>
      </dgm:t>
    </dgm:pt>
    <dgm:pt modelId="{15FC1142-E05F-4182-98C1-50EC1BB6E7B6}">
      <dgm:prSet/>
      <dgm:spPr/>
      <dgm:t>
        <a:bodyPr/>
        <a:lstStyle/>
        <a:p>
          <a:r>
            <a:rPr lang="en-GB" dirty="0"/>
            <a:t>Sub-divide</a:t>
          </a:r>
          <a:br>
            <a:rPr lang="en-GB" dirty="0"/>
          </a:br>
          <a:r>
            <a:rPr lang="en-GB" dirty="0"/>
            <a:t>ALL Groups</a:t>
          </a:r>
          <a:endParaRPr lang="en-GB" cap="small" baseline="0" dirty="0"/>
        </a:p>
      </dgm:t>
    </dgm:pt>
    <dgm:pt modelId="{4A9913CA-D727-4E4C-9ED0-1AEFCC6E2BD8}" type="parTrans" cxnId="{2D1F033B-11CD-49B2-93EF-246CB6D4F521}">
      <dgm:prSet/>
      <dgm:spPr/>
      <dgm:t>
        <a:bodyPr/>
        <a:lstStyle/>
        <a:p>
          <a:endParaRPr lang="en-GB"/>
        </a:p>
      </dgm:t>
    </dgm:pt>
    <dgm:pt modelId="{EE5DCC7C-E74E-4A80-A4F6-E0BF5B9C8E60}" type="sibTrans" cxnId="{2D1F033B-11CD-49B2-93EF-246CB6D4F521}">
      <dgm:prSet/>
      <dgm:spPr/>
      <dgm:t>
        <a:bodyPr/>
        <a:lstStyle/>
        <a:p>
          <a:endParaRPr lang="en-GB" dirty="0"/>
        </a:p>
      </dgm:t>
    </dgm:pt>
    <dgm:pt modelId="{EAFB6270-5E53-41C0-976B-D3DE3AA3ED46}">
      <dgm:prSet/>
      <dgm:spPr>
        <a:solidFill>
          <a:srgbClr val="6BB427"/>
        </a:solidFill>
      </dgm:spPr>
      <dgm:t>
        <a:bodyPr/>
        <a:lstStyle/>
        <a:p>
          <a:r>
            <a:rPr lang="en-GB" dirty="0"/>
            <a:t>Design Single Work Package and Budget</a:t>
          </a:r>
          <a:endParaRPr lang="en-GB" cap="small" baseline="0" dirty="0"/>
        </a:p>
      </dgm:t>
    </dgm:pt>
    <dgm:pt modelId="{079DA536-6D3E-4DB6-99E2-5EB8FDA1A6CD}" type="parTrans" cxnId="{5C64F064-A5DA-4537-AD74-745D9B0BEC5D}">
      <dgm:prSet/>
      <dgm:spPr/>
      <dgm:t>
        <a:bodyPr/>
        <a:lstStyle/>
        <a:p>
          <a:endParaRPr lang="en-GB"/>
        </a:p>
      </dgm:t>
    </dgm:pt>
    <dgm:pt modelId="{F87ADA12-87AC-4304-803A-E04708F055D2}" type="sibTrans" cxnId="{5C64F064-A5DA-4537-AD74-745D9B0BEC5D}">
      <dgm:prSet/>
      <dgm:spPr>
        <a:solidFill>
          <a:srgbClr val="6BB427"/>
        </a:solidFill>
      </dgm:spPr>
      <dgm:t>
        <a:bodyPr/>
        <a:lstStyle/>
        <a:p>
          <a:endParaRPr lang="en-GB" dirty="0"/>
        </a:p>
      </dgm:t>
    </dgm:pt>
    <dgm:pt modelId="{80DDE1D3-C784-4D50-8B63-B2C8E06A9460}">
      <dgm:prSet/>
      <dgm:spPr>
        <a:solidFill>
          <a:schemeClr val="bg1"/>
        </a:solidFill>
        <a:ln>
          <a:solidFill>
            <a:schemeClr val="accent5">
              <a:lumMod val="75000"/>
            </a:schemeClr>
          </a:solidFill>
        </a:ln>
      </dgm:spPr>
      <dgm:t>
        <a:bodyPr/>
        <a:lstStyle/>
        <a:p>
          <a:r>
            <a:rPr lang="en-GB" dirty="0">
              <a:solidFill>
                <a:schemeClr val="accent5">
                  <a:lumMod val="75000"/>
                </a:schemeClr>
              </a:solidFill>
            </a:rPr>
            <a:t>Group Recap and Review</a:t>
          </a:r>
        </a:p>
      </dgm:t>
    </dgm:pt>
    <dgm:pt modelId="{92ACB931-0B31-46FF-AE3A-C6A77B09F3C2}" type="parTrans" cxnId="{776751AD-7DB4-4AFD-94FA-138032210CA8}">
      <dgm:prSet/>
      <dgm:spPr/>
      <dgm:t>
        <a:bodyPr/>
        <a:lstStyle/>
        <a:p>
          <a:endParaRPr lang="en-GB"/>
        </a:p>
      </dgm:t>
    </dgm:pt>
    <dgm:pt modelId="{4F507F15-56D0-4ED8-975C-063441A0DF10}" type="sibTrans" cxnId="{776751AD-7DB4-4AFD-94FA-138032210CA8}">
      <dgm:prSet/>
      <dgm:spPr/>
      <dgm:t>
        <a:bodyPr/>
        <a:lstStyle/>
        <a:p>
          <a:endParaRPr lang="en-GB"/>
        </a:p>
      </dgm:t>
    </dgm:pt>
    <dgm:pt modelId="{1B85AD03-875B-489A-986F-019782455C51}" type="pres">
      <dgm:prSet presAssocID="{6FBC48A2-A398-48BB-B542-C18CB42D6A5D}" presName="Name0" presStyleCnt="0">
        <dgm:presLayoutVars>
          <dgm:dir/>
          <dgm:resizeHandles val="exact"/>
        </dgm:presLayoutVars>
      </dgm:prSet>
      <dgm:spPr/>
    </dgm:pt>
    <dgm:pt modelId="{C0BB4A03-DD32-4B9D-B5BD-A7D49DA1446E}" type="pres">
      <dgm:prSet presAssocID="{15FC1142-E05F-4182-98C1-50EC1BB6E7B6}" presName="node" presStyleLbl="node1" presStyleIdx="0" presStyleCnt="5">
        <dgm:presLayoutVars>
          <dgm:bulletEnabled val="1"/>
        </dgm:presLayoutVars>
      </dgm:prSet>
      <dgm:spPr/>
    </dgm:pt>
    <dgm:pt modelId="{392296EC-0A78-4B34-8F5A-49D479AC818E}" type="pres">
      <dgm:prSet presAssocID="{EE5DCC7C-E74E-4A80-A4F6-E0BF5B9C8E60}" presName="sibTrans" presStyleLbl="sibTrans2D1" presStyleIdx="0" presStyleCnt="4"/>
      <dgm:spPr>
        <a:prstGeom prst="mathPlus">
          <a:avLst/>
        </a:prstGeom>
      </dgm:spPr>
    </dgm:pt>
    <dgm:pt modelId="{A34AE9B5-50DE-4A4A-9341-86FC7EF1DFA9}" type="pres">
      <dgm:prSet presAssocID="{EE5DCC7C-E74E-4A80-A4F6-E0BF5B9C8E60}" presName="connectorText" presStyleLbl="sibTrans2D1" presStyleIdx="0" presStyleCnt="4"/>
      <dgm:spPr>
        <a:prstGeom prst="mathPlus">
          <a:avLst/>
        </a:prstGeom>
      </dgm:spPr>
    </dgm:pt>
    <dgm:pt modelId="{01E7D19E-2082-4D49-9489-7008D955CEEB}" type="pres">
      <dgm:prSet presAssocID="{1314EC31-E23D-45F1-8AB1-73CB6F9F1F39}" presName="node" presStyleLbl="node1" presStyleIdx="1" presStyleCnt="5">
        <dgm:presLayoutVars>
          <dgm:bulletEnabled val="1"/>
        </dgm:presLayoutVars>
      </dgm:prSet>
      <dgm:spPr/>
    </dgm:pt>
    <dgm:pt modelId="{4EB4F67B-5FDE-40D7-8087-151A241300B6}" type="pres">
      <dgm:prSet presAssocID="{FEB6C3AA-59ED-448E-8346-E7B4DB1427DB}" presName="sibTrans" presStyleLbl="sibTrans2D1" presStyleIdx="1" presStyleCnt="4"/>
      <dgm:spPr>
        <a:prstGeom prst="mathPlus">
          <a:avLst/>
        </a:prstGeom>
      </dgm:spPr>
    </dgm:pt>
    <dgm:pt modelId="{CD0ABB49-2E25-4AEF-AB44-DFA6996A2EB2}" type="pres">
      <dgm:prSet presAssocID="{FEB6C3AA-59ED-448E-8346-E7B4DB1427DB}" presName="connectorText" presStyleLbl="sibTrans2D1" presStyleIdx="1" presStyleCnt="4"/>
      <dgm:spPr/>
    </dgm:pt>
    <dgm:pt modelId="{D1415BA8-27DF-431B-8F64-BB16701F514D}" type="pres">
      <dgm:prSet presAssocID="{EAFB6270-5E53-41C0-976B-D3DE3AA3ED46}" presName="node" presStyleLbl="node1" presStyleIdx="2" presStyleCnt="5">
        <dgm:presLayoutVars>
          <dgm:bulletEnabled val="1"/>
        </dgm:presLayoutVars>
      </dgm:prSet>
      <dgm:spPr/>
    </dgm:pt>
    <dgm:pt modelId="{42CBDB58-EBCE-4C97-B51C-E2D92E5F8452}" type="pres">
      <dgm:prSet presAssocID="{F87ADA12-87AC-4304-803A-E04708F055D2}" presName="sibTrans" presStyleLbl="sibTrans2D1" presStyleIdx="2" presStyleCnt="4"/>
      <dgm:spPr>
        <a:prstGeom prst="mathPlus">
          <a:avLst/>
        </a:prstGeom>
      </dgm:spPr>
    </dgm:pt>
    <dgm:pt modelId="{4EFAB4F8-2B20-4F35-8480-559922D6CE94}" type="pres">
      <dgm:prSet presAssocID="{F87ADA12-87AC-4304-803A-E04708F055D2}" presName="connectorText" presStyleLbl="sibTrans2D1" presStyleIdx="2" presStyleCnt="4"/>
      <dgm:spPr/>
    </dgm:pt>
    <dgm:pt modelId="{DAE74877-C4BD-4A5B-8610-200C122E7F71}" type="pres">
      <dgm:prSet presAssocID="{3A719E46-7BD5-46BE-8A6B-C277A3B2DEA4}" presName="node" presStyleLbl="node1" presStyleIdx="3" presStyleCnt="5">
        <dgm:presLayoutVars>
          <dgm:bulletEnabled val="1"/>
        </dgm:presLayoutVars>
      </dgm:prSet>
      <dgm:spPr/>
    </dgm:pt>
    <dgm:pt modelId="{EFE23DC3-3B14-4347-AA39-E577C38BCB78}" type="pres">
      <dgm:prSet presAssocID="{4F0BC264-63A3-4D18-943E-93D7015B8D10}" presName="sibTrans" presStyleLbl="sibTrans2D1" presStyleIdx="3" presStyleCnt="4"/>
      <dgm:spPr/>
    </dgm:pt>
    <dgm:pt modelId="{738DA195-01E1-45F7-A4B3-56215920AE23}" type="pres">
      <dgm:prSet presAssocID="{4F0BC264-63A3-4D18-943E-93D7015B8D10}" presName="connectorText" presStyleLbl="sibTrans2D1" presStyleIdx="3" presStyleCnt="4"/>
      <dgm:spPr/>
    </dgm:pt>
    <dgm:pt modelId="{DDF903D9-BC51-42D9-8EF0-249142F357CA}" type="pres">
      <dgm:prSet presAssocID="{80DDE1D3-C784-4D50-8B63-B2C8E06A9460}" presName="node" presStyleLbl="node1" presStyleIdx="4" presStyleCnt="5">
        <dgm:presLayoutVars>
          <dgm:bulletEnabled val="1"/>
        </dgm:presLayoutVars>
      </dgm:prSet>
      <dgm:spPr/>
    </dgm:pt>
  </dgm:ptLst>
  <dgm:cxnLst>
    <dgm:cxn modelId="{2454781F-0966-4550-ADE6-C4C43C55E1AD}" type="presOf" srcId="{F87ADA12-87AC-4304-803A-E04708F055D2}" destId="{4EFAB4F8-2B20-4F35-8480-559922D6CE94}" srcOrd="1" destOrd="0" presId="urn:microsoft.com/office/officeart/2005/8/layout/process1"/>
    <dgm:cxn modelId="{EB6D3E20-5D8B-4392-AAD3-FDFD193E2C14}" type="presOf" srcId="{FEB6C3AA-59ED-448E-8346-E7B4DB1427DB}" destId="{4EB4F67B-5FDE-40D7-8087-151A241300B6}" srcOrd="0" destOrd="0" presId="urn:microsoft.com/office/officeart/2005/8/layout/process1"/>
    <dgm:cxn modelId="{2D1F033B-11CD-49B2-93EF-246CB6D4F521}" srcId="{6FBC48A2-A398-48BB-B542-C18CB42D6A5D}" destId="{15FC1142-E05F-4182-98C1-50EC1BB6E7B6}" srcOrd="0" destOrd="0" parTransId="{4A9913CA-D727-4E4C-9ED0-1AEFCC6E2BD8}" sibTransId="{EE5DCC7C-E74E-4A80-A4F6-E0BF5B9C8E60}"/>
    <dgm:cxn modelId="{D5A6703E-2907-431E-9A03-8666F122E0B2}" type="presOf" srcId="{3A719E46-7BD5-46BE-8A6B-C277A3B2DEA4}" destId="{DAE74877-C4BD-4A5B-8610-200C122E7F71}" srcOrd="0" destOrd="0" presId="urn:microsoft.com/office/officeart/2005/8/layout/process1"/>
    <dgm:cxn modelId="{8AF6E55C-66DD-4B5E-8D14-CF86E7331029}" type="presOf" srcId="{6FBC48A2-A398-48BB-B542-C18CB42D6A5D}" destId="{1B85AD03-875B-489A-986F-019782455C51}" srcOrd="0" destOrd="0" presId="urn:microsoft.com/office/officeart/2005/8/layout/process1"/>
    <dgm:cxn modelId="{5C64F064-A5DA-4537-AD74-745D9B0BEC5D}" srcId="{6FBC48A2-A398-48BB-B542-C18CB42D6A5D}" destId="{EAFB6270-5E53-41C0-976B-D3DE3AA3ED46}" srcOrd="2" destOrd="0" parTransId="{079DA536-6D3E-4DB6-99E2-5EB8FDA1A6CD}" sibTransId="{F87ADA12-87AC-4304-803A-E04708F055D2}"/>
    <dgm:cxn modelId="{48E61457-1599-4A9D-B1E2-D440312F6DBC}" type="presOf" srcId="{EAFB6270-5E53-41C0-976B-D3DE3AA3ED46}" destId="{D1415BA8-27DF-431B-8F64-BB16701F514D}" srcOrd="0" destOrd="0" presId="urn:microsoft.com/office/officeart/2005/8/layout/process1"/>
    <dgm:cxn modelId="{00BFFA7B-5960-49C7-9E1C-DFF7114F3DE2}" srcId="{6FBC48A2-A398-48BB-B542-C18CB42D6A5D}" destId="{3A719E46-7BD5-46BE-8A6B-C277A3B2DEA4}" srcOrd="3" destOrd="0" parTransId="{B989DF05-6C2E-48D0-A4AB-26EDCDE0A4C9}" sibTransId="{4F0BC264-63A3-4D18-943E-93D7015B8D10}"/>
    <dgm:cxn modelId="{E1A12089-6285-42AF-949E-38CE7AABAEB5}" type="presOf" srcId="{FEB6C3AA-59ED-448E-8346-E7B4DB1427DB}" destId="{CD0ABB49-2E25-4AEF-AB44-DFA6996A2EB2}" srcOrd="1" destOrd="0" presId="urn:microsoft.com/office/officeart/2005/8/layout/process1"/>
    <dgm:cxn modelId="{9C71578D-7494-4911-9C7C-E3F8ABBED498}" type="presOf" srcId="{EE5DCC7C-E74E-4A80-A4F6-E0BF5B9C8E60}" destId="{392296EC-0A78-4B34-8F5A-49D479AC818E}" srcOrd="0" destOrd="0" presId="urn:microsoft.com/office/officeart/2005/8/layout/process1"/>
    <dgm:cxn modelId="{3A26FE94-DE18-4649-A48A-AD6465283D8D}" type="presOf" srcId="{15FC1142-E05F-4182-98C1-50EC1BB6E7B6}" destId="{C0BB4A03-DD32-4B9D-B5BD-A7D49DA1446E}" srcOrd="0" destOrd="0" presId="urn:microsoft.com/office/officeart/2005/8/layout/process1"/>
    <dgm:cxn modelId="{34E5A298-2389-408A-98F8-9537432111EC}" type="presOf" srcId="{4F0BC264-63A3-4D18-943E-93D7015B8D10}" destId="{738DA195-01E1-45F7-A4B3-56215920AE23}" srcOrd="1" destOrd="0" presId="urn:microsoft.com/office/officeart/2005/8/layout/process1"/>
    <dgm:cxn modelId="{653425A8-F202-4748-83B1-CB51624A9CC7}" type="presOf" srcId="{EE5DCC7C-E74E-4A80-A4F6-E0BF5B9C8E60}" destId="{A34AE9B5-50DE-4A4A-9341-86FC7EF1DFA9}" srcOrd="1" destOrd="0" presId="urn:microsoft.com/office/officeart/2005/8/layout/process1"/>
    <dgm:cxn modelId="{776751AD-7DB4-4AFD-94FA-138032210CA8}" srcId="{6FBC48A2-A398-48BB-B542-C18CB42D6A5D}" destId="{80DDE1D3-C784-4D50-8B63-B2C8E06A9460}" srcOrd="4" destOrd="0" parTransId="{92ACB931-0B31-46FF-AE3A-C6A77B09F3C2}" sibTransId="{4F507F15-56D0-4ED8-975C-063441A0DF10}"/>
    <dgm:cxn modelId="{B94A96D9-FC2E-439F-B4B2-DB412294D820}" type="presOf" srcId="{4F0BC264-63A3-4D18-943E-93D7015B8D10}" destId="{EFE23DC3-3B14-4347-AA39-E577C38BCB78}" srcOrd="0" destOrd="0" presId="urn:microsoft.com/office/officeart/2005/8/layout/process1"/>
    <dgm:cxn modelId="{CE51C4E8-D96B-485F-B73D-3361D0006B84}" type="presOf" srcId="{80DDE1D3-C784-4D50-8B63-B2C8E06A9460}" destId="{DDF903D9-BC51-42D9-8EF0-249142F357CA}" srcOrd="0" destOrd="0" presId="urn:microsoft.com/office/officeart/2005/8/layout/process1"/>
    <dgm:cxn modelId="{6BFB87EC-48E0-4B80-B454-4C5A09D0CDBA}" type="presOf" srcId="{1314EC31-E23D-45F1-8AB1-73CB6F9F1F39}" destId="{01E7D19E-2082-4D49-9489-7008D955CEEB}" srcOrd="0" destOrd="0" presId="urn:microsoft.com/office/officeart/2005/8/layout/process1"/>
    <dgm:cxn modelId="{550C31F8-6996-4B2B-9B1F-48D30A475387}" srcId="{6FBC48A2-A398-48BB-B542-C18CB42D6A5D}" destId="{1314EC31-E23D-45F1-8AB1-73CB6F9F1F39}" srcOrd="1" destOrd="0" parTransId="{DE659BC4-D116-4027-8345-C39F1633ED8B}" sibTransId="{FEB6C3AA-59ED-448E-8346-E7B4DB1427DB}"/>
    <dgm:cxn modelId="{B4E1EAFB-969F-4308-94AA-D6043FCA7DB1}" type="presOf" srcId="{F87ADA12-87AC-4304-803A-E04708F055D2}" destId="{42CBDB58-EBCE-4C97-B51C-E2D92E5F8452}" srcOrd="0" destOrd="0" presId="urn:microsoft.com/office/officeart/2005/8/layout/process1"/>
    <dgm:cxn modelId="{589E91FC-B194-4D42-BB09-6F41B021F411}" type="presParOf" srcId="{1B85AD03-875B-489A-986F-019782455C51}" destId="{C0BB4A03-DD32-4B9D-B5BD-A7D49DA1446E}" srcOrd="0" destOrd="0" presId="urn:microsoft.com/office/officeart/2005/8/layout/process1"/>
    <dgm:cxn modelId="{3156D0F0-C1FE-41AA-8494-EFE3178584F5}" type="presParOf" srcId="{1B85AD03-875B-489A-986F-019782455C51}" destId="{392296EC-0A78-4B34-8F5A-49D479AC818E}" srcOrd="1" destOrd="0" presId="urn:microsoft.com/office/officeart/2005/8/layout/process1"/>
    <dgm:cxn modelId="{C2B7CA10-8F32-4DA8-991F-3E929978B83F}" type="presParOf" srcId="{392296EC-0A78-4B34-8F5A-49D479AC818E}" destId="{A34AE9B5-50DE-4A4A-9341-86FC7EF1DFA9}" srcOrd="0" destOrd="0" presId="urn:microsoft.com/office/officeart/2005/8/layout/process1"/>
    <dgm:cxn modelId="{F02B2C0E-5A05-4435-8146-80572FDC13CC}" type="presParOf" srcId="{1B85AD03-875B-489A-986F-019782455C51}" destId="{01E7D19E-2082-4D49-9489-7008D955CEEB}" srcOrd="2" destOrd="0" presId="urn:microsoft.com/office/officeart/2005/8/layout/process1"/>
    <dgm:cxn modelId="{9AF63EBB-8B67-4985-BF1C-5B588D93AF63}" type="presParOf" srcId="{1B85AD03-875B-489A-986F-019782455C51}" destId="{4EB4F67B-5FDE-40D7-8087-151A241300B6}" srcOrd="3" destOrd="0" presId="urn:microsoft.com/office/officeart/2005/8/layout/process1"/>
    <dgm:cxn modelId="{4DC67FCD-A0E2-4611-BA3A-E4668EF74B5C}" type="presParOf" srcId="{4EB4F67B-5FDE-40D7-8087-151A241300B6}" destId="{CD0ABB49-2E25-4AEF-AB44-DFA6996A2EB2}" srcOrd="0" destOrd="0" presId="urn:microsoft.com/office/officeart/2005/8/layout/process1"/>
    <dgm:cxn modelId="{3632903B-B8E1-4DB9-9D73-131C410BCC87}" type="presParOf" srcId="{1B85AD03-875B-489A-986F-019782455C51}" destId="{D1415BA8-27DF-431B-8F64-BB16701F514D}" srcOrd="4" destOrd="0" presId="urn:microsoft.com/office/officeart/2005/8/layout/process1"/>
    <dgm:cxn modelId="{01161049-C310-4AD2-AA8C-F2D08854ADF7}" type="presParOf" srcId="{1B85AD03-875B-489A-986F-019782455C51}" destId="{42CBDB58-EBCE-4C97-B51C-E2D92E5F8452}" srcOrd="5" destOrd="0" presId="urn:microsoft.com/office/officeart/2005/8/layout/process1"/>
    <dgm:cxn modelId="{C99043BD-3E3E-4DE3-B443-C4450BBC2391}" type="presParOf" srcId="{42CBDB58-EBCE-4C97-B51C-E2D92E5F8452}" destId="{4EFAB4F8-2B20-4F35-8480-559922D6CE94}" srcOrd="0" destOrd="0" presId="urn:microsoft.com/office/officeart/2005/8/layout/process1"/>
    <dgm:cxn modelId="{56A8006C-B70B-4069-950A-2BA666A75B2C}" type="presParOf" srcId="{1B85AD03-875B-489A-986F-019782455C51}" destId="{DAE74877-C4BD-4A5B-8610-200C122E7F71}" srcOrd="6" destOrd="0" presId="urn:microsoft.com/office/officeart/2005/8/layout/process1"/>
    <dgm:cxn modelId="{FE331DBB-83DF-4709-BEA5-A7D7EAAF09D7}" type="presParOf" srcId="{1B85AD03-875B-489A-986F-019782455C51}" destId="{EFE23DC3-3B14-4347-AA39-E577C38BCB78}" srcOrd="7" destOrd="0" presId="urn:microsoft.com/office/officeart/2005/8/layout/process1"/>
    <dgm:cxn modelId="{002EFFDA-9EFC-4DB8-97B3-2E95D41C7654}" type="presParOf" srcId="{EFE23DC3-3B14-4347-AA39-E577C38BCB78}" destId="{738DA195-01E1-45F7-A4B3-56215920AE23}" srcOrd="0" destOrd="0" presId="urn:microsoft.com/office/officeart/2005/8/layout/process1"/>
    <dgm:cxn modelId="{74588930-E4A2-4AFB-BC88-FC8DD021A105}" type="presParOf" srcId="{1B85AD03-875B-489A-986F-019782455C51}" destId="{DDF903D9-BC51-42D9-8EF0-249142F357CA}"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B4A03-DD32-4B9D-B5BD-A7D49DA1446E}">
      <dsp:nvSpPr>
        <dsp:cNvPr id="0" name=""/>
        <dsp:cNvSpPr/>
      </dsp:nvSpPr>
      <dsp:spPr>
        <a:xfrm>
          <a:off x="5625" y="268904"/>
          <a:ext cx="1743943" cy="104636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Sub-divide</a:t>
          </a:r>
          <a:br>
            <a:rPr lang="en-GB" sz="1900" kern="1200" dirty="0"/>
          </a:br>
          <a:r>
            <a:rPr lang="en-GB" sz="1900" kern="1200" dirty="0"/>
            <a:t>ALL Groups</a:t>
          </a:r>
          <a:endParaRPr lang="en-GB" sz="1900" kern="1200" cap="small" baseline="0" dirty="0"/>
        </a:p>
      </dsp:txBody>
      <dsp:txXfrm>
        <a:off x="36272" y="299551"/>
        <a:ext cx="1682649" cy="985072"/>
      </dsp:txXfrm>
    </dsp:sp>
    <dsp:sp modelId="{392296EC-0A78-4B34-8F5A-49D479AC818E}">
      <dsp:nvSpPr>
        <dsp:cNvPr id="0" name=""/>
        <dsp:cNvSpPr/>
      </dsp:nvSpPr>
      <dsp:spPr>
        <a:xfrm>
          <a:off x="1923963" y="575838"/>
          <a:ext cx="369716" cy="432498"/>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GB" sz="600" kern="1200" dirty="0"/>
        </a:p>
      </dsp:txBody>
      <dsp:txXfrm>
        <a:off x="1972969" y="748608"/>
        <a:ext cx="271704" cy="86958"/>
      </dsp:txXfrm>
    </dsp:sp>
    <dsp:sp modelId="{01E7D19E-2082-4D49-9489-7008D955CEEB}">
      <dsp:nvSpPr>
        <dsp:cNvPr id="0" name=""/>
        <dsp:cNvSpPr/>
      </dsp:nvSpPr>
      <dsp:spPr>
        <a:xfrm>
          <a:off x="2447146" y="268904"/>
          <a:ext cx="1743943" cy="1046366"/>
        </a:xfrm>
        <a:prstGeom prst="roundRect">
          <a:avLst>
            <a:gd name="adj" fmla="val 1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Appoint Rapporteurs</a:t>
          </a:r>
        </a:p>
      </dsp:txBody>
      <dsp:txXfrm>
        <a:off x="2477793" y="299551"/>
        <a:ext cx="1682649" cy="985072"/>
      </dsp:txXfrm>
    </dsp:sp>
    <dsp:sp modelId="{4EB4F67B-5FDE-40D7-8087-151A241300B6}">
      <dsp:nvSpPr>
        <dsp:cNvPr id="0" name=""/>
        <dsp:cNvSpPr/>
      </dsp:nvSpPr>
      <dsp:spPr>
        <a:xfrm>
          <a:off x="4365485" y="575838"/>
          <a:ext cx="369716" cy="432498"/>
        </a:xfrm>
        <a:prstGeom prst="mathPlus">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dsp:txBody>
      <dsp:txXfrm>
        <a:off x="4365485" y="662338"/>
        <a:ext cx="258801" cy="259498"/>
      </dsp:txXfrm>
    </dsp:sp>
    <dsp:sp modelId="{D1415BA8-27DF-431B-8F64-BB16701F514D}">
      <dsp:nvSpPr>
        <dsp:cNvPr id="0" name=""/>
        <dsp:cNvSpPr/>
      </dsp:nvSpPr>
      <dsp:spPr>
        <a:xfrm>
          <a:off x="4888668" y="268904"/>
          <a:ext cx="1743943" cy="1046366"/>
        </a:xfrm>
        <a:prstGeom prst="roundRect">
          <a:avLst>
            <a:gd name="adj" fmla="val 10000"/>
          </a:avLst>
        </a:prstGeom>
        <a:solidFill>
          <a:srgbClr val="6BB42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Design Single Work Package and Budget</a:t>
          </a:r>
          <a:endParaRPr lang="en-GB" sz="1900" kern="1200" cap="small" baseline="0" dirty="0"/>
        </a:p>
      </dsp:txBody>
      <dsp:txXfrm>
        <a:off x="4919315" y="299551"/>
        <a:ext cx="1682649" cy="985072"/>
      </dsp:txXfrm>
    </dsp:sp>
    <dsp:sp modelId="{42CBDB58-EBCE-4C97-B51C-E2D92E5F8452}">
      <dsp:nvSpPr>
        <dsp:cNvPr id="0" name=""/>
        <dsp:cNvSpPr/>
      </dsp:nvSpPr>
      <dsp:spPr>
        <a:xfrm>
          <a:off x="6807006" y="575838"/>
          <a:ext cx="369716" cy="432498"/>
        </a:xfrm>
        <a:prstGeom prst="mathPlus">
          <a:avLst/>
        </a:prstGeom>
        <a:solidFill>
          <a:srgbClr val="6BB42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p>
      </dsp:txBody>
      <dsp:txXfrm>
        <a:off x="6807006" y="662338"/>
        <a:ext cx="258801" cy="259498"/>
      </dsp:txXfrm>
    </dsp:sp>
    <dsp:sp modelId="{DAE74877-C4BD-4A5B-8610-200C122E7F71}">
      <dsp:nvSpPr>
        <dsp:cNvPr id="0" name=""/>
        <dsp:cNvSpPr/>
      </dsp:nvSpPr>
      <dsp:spPr>
        <a:xfrm>
          <a:off x="7330189" y="268904"/>
          <a:ext cx="1743943" cy="1046366"/>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Complete Workplan and Budget</a:t>
          </a:r>
        </a:p>
      </dsp:txBody>
      <dsp:txXfrm>
        <a:off x="7360836" y="299551"/>
        <a:ext cx="1682649" cy="985072"/>
      </dsp:txXfrm>
    </dsp:sp>
    <dsp:sp modelId="{EFE23DC3-3B14-4347-AA39-E577C38BCB78}">
      <dsp:nvSpPr>
        <dsp:cNvPr id="0" name=""/>
        <dsp:cNvSpPr/>
      </dsp:nvSpPr>
      <dsp:spPr>
        <a:xfrm>
          <a:off x="9248527" y="575838"/>
          <a:ext cx="369716" cy="432498"/>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kern="1200" dirty="0">
            <a:solidFill>
              <a:schemeClr val="accent1">
                <a:lumMod val="75000"/>
              </a:schemeClr>
            </a:solidFill>
          </a:endParaRPr>
        </a:p>
      </dsp:txBody>
      <dsp:txXfrm>
        <a:off x="9248527" y="662338"/>
        <a:ext cx="258801" cy="259498"/>
      </dsp:txXfrm>
    </dsp:sp>
    <dsp:sp modelId="{DDF903D9-BC51-42D9-8EF0-249142F357CA}">
      <dsp:nvSpPr>
        <dsp:cNvPr id="0" name=""/>
        <dsp:cNvSpPr/>
      </dsp:nvSpPr>
      <dsp:spPr>
        <a:xfrm>
          <a:off x="9771710" y="268904"/>
          <a:ext cx="1743943" cy="1046366"/>
        </a:xfrm>
        <a:prstGeom prst="roundRect">
          <a:avLst>
            <a:gd name="adj" fmla="val 10000"/>
          </a:avLst>
        </a:prstGeom>
        <a:solidFill>
          <a:schemeClr val="bg1"/>
        </a:solidFill>
        <a:ln w="25400" cap="flat" cmpd="sng" algn="ctr">
          <a:solidFill>
            <a:schemeClr val="accent5">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accent5">
                  <a:lumMod val="75000"/>
                </a:schemeClr>
              </a:solidFill>
            </a:rPr>
            <a:t>Group Recap and Review</a:t>
          </a:r>
        </a:p>
      </dsp:txBody>
      <dsp:txXfrm>
        <a:off x="9802357" y="299551"/>
        <a:ext cx="1682649" cy="9850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D1325-8348-4FF2-9C8D-35439CA28948}" type="datetimeFigureOut">
              <a:rPr lang="en-GB" smtClean="0"/>
              <a:t>19/02/2026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EDA83-8108-402C-97E9-C6675CB1C6BA}" type="slidenum">
              <a:rPr lang="en-GB" smtClean="0"/>
              <a:t>‹#›</a:t>
            </a:fld>
            <a:endParaRPr lang="en-GB" dirty="0"/>
          </a:p>
        </p:txBody>
      </p:sp>
    </p:spTree>
    <p:extLst>
      <p:ext uri="{BB962C8B-B14F-4D97-AF65-F5344CB8AC3E}">
        <p14:creationId xmlns:p14="http://schemas.microsoft.com/office/powerpoint/2010/main" val="356792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2201967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540D5-5FE5-C7B1-1A42-A123EE58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3CCA57-5AD1-D0C8-8A28-669A039FCDC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8D56781-D39A-3BEB-A4FD-B46B1104A15E}"/>
              </a:ext>
            </a:extLst>
          </p:cNvPr>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latin typeface="+mn-lt"/>
                <a:ea typeface="+mn-ea"/>
                <a:cs typeface="+mn-cs"/>
              </a:rPr>
              <a:t>This relates to the recently-added sub-criterion for “</a:t>
            </a:r>
            <a:r>
              <a:rPr lang="en-GB" sz="1200" kern="1200" dirty="0">
                <a:solidFill>
                  <a:schemeClr val="accent1">
                    <a:lumMod val="50000"/>
                  </a:schemeClr>
                </a:solidFill>
                <a:effectLst/>
                <a:latin typeface="+mn-lt"/>
                <a:ea typeface="+mn-ea"/>
                <a:cs typeface="+mn-cs"/>
              </a:rPr>
              <a:t>project encourages </a:t>
            </a:r>
            <a:r>
              <a:rPr lang="en-GB" sz="1200" b="0" kern="1200" dirty="0">
                <a:solidFill>
                  <a:schemeClr val="accent1">
                    <a:lumMod val="50000"/>
                  </a:schemeClr>
                </a:solidFill>
                <a:effectLst/>
                <a:latin typeface="+mn-lt"/>
                <a:ea typeface="+mn-ea"/>
                <a:cs typeface="+mn-cs"/>
              </a:rPr>
              <a:t>participation and civic engagement</a:t>
            </a:r>
            <a:r>
              <a:rPr lang="en-US" sz="1200" b="0" kern="1200" dirty="0">
                <a:solidFill>
                  <a:schemeClr val="tx1"/>
                </a:solidFill>
                <a:latin typeface="+mn-lt"/>
                <a:ea typeface="+mn-ea"/>
                <a:cs typeface="+mn-cs"/>
              </a:rPr>
              <a:t>”. Under this heading, assessors should consider whether efforts have been made to </a:t>
            </a:r>
            <a:r>
              <a:rPr lang="en-GB" sz="1200" kern="1200" dirty="0">
                <a:solidFill>
                  <a:schemeClr val="tx1"/>
                </a:solidFill>
                <a:effectLst/>
                <a:latin typeface="+mn-lt"/>
                <a:ea typeface="+mn-ea"/>
                <a:cs typeface="+mn-cs"/>
              </a:rPr>
              <a:t>embed the active participation of core target groups into the overall project vision and approach, including meaningful opportunities for participants to take an active role in project and output delivery (e.g. decision-making, co-design of activities, engaging in community initiatives).</a:t>
            </a:r>
          </a:p>
          <a:p>
            <a:pPr marL="0" algn="l" defTabSz="914400" rtl="0" eaLnBrk="1" latinLnBrk="0" hangingPunct="1"/>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2094218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23F96-1A2F-2204-26E7-3BCF31352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485FEB-A14F-8F53-53DC-FC4D657E740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2F2AFDD-9C9B-BF2A-C059-79DB9335D86A}"/>
              </a:ext>
            </a:extLst>
          </p:cNvPr>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latin typeface="+mn-lt"/>
                <a:ea typeface="+mn-ea"/>
                <a:cs typeface="+mn-cs"/>
              </a:rPr>
              <a:t>This relates to the recently-added sub-criterion for “</a:t>
            </a:r>
            <a:r>
              <a:rPr lang="en-US" sz="1200" kern="1200" dirty="0">
                <a:solidFill>
                  <a:srgbClr val="456EA0"/>
                </a:solidFill>
                <a:effectLst/>
                <a:latin typeface="+mn-lt"/>
                <a:ea typeface="+mn-ea"/>
                <a:cs typeface="+mn-cs"/>
              </a:rPr>
              <a:t>project clearly describes both </a:t>
            </a:r>
            <a:r>
              <a:rPr lang="en-US" sz="1200" b="0" kern="1200" dirty="0">
                <a:solidFill>
                  <a:srgbClr val="456EA0"/>
                </a:solidFill>
                <a:effectLst/>
                <a:latin typeface="+mn-lt"/>
                <a:ea typeface="+mn-ea"/>
                <a:cs typeface="+mn-cs"/>
              </a:rPr>
              <a:t>qualitative and quantitative indicators…”</a:t>
            </a:r>
            <a:r>
              <a:rPr lang="en-US" sz="1200" b="0" kern="1200" dirty="0">
                <a:solidFill>
                  <a:schemeClr val="tx1"/>
                </a:solidFill>
                <a:latin typeface="+mn-lt"/>
                <a:ea typeface="+mn-ea"/>
                <a:cs typeface="+mn-cs"/>
              </a:rPr>
              <a:t>. Under this heading, assessors should focus on whether </a:t>
            </a:r>
            <a:r>
              <a:rPr lang="en-GB" sz="1200" kern="1200" dirty="0">
                <a:solidFill>
                  <a:schemeClr val="tx1"/>
                </a:solidFill>
                <a:effectLst/>
                <a:latin typeface="+mn-lt"/>
                <a:ea typeface="+mn-ea"/>
                <a:cs typeface="+mn-cs"/>
              </a:rPr>
              <a:t>the proposal presents a clear and coherent set of qualitative and quantitative indicators - normally found in individual work packages but can also be mentioned elsewhere in the proposal - that are appropriate for assessing project progress and results. The graphic is a wind pocket which is an indicator of which way the wind is blowing. </a:t>
            </a:r>
          </a:p>
        </p:txBody>
      </p:sp>
    </p:spTree>
    <p:extLst>
      <p:ext uri="{BB962C8B-B14F-4D97-AF65-F5344CB8AC3E}">
        <p14:creationId xmlns:p14="http://schemas.microsoft.com/office/powerpoint/2010/main" val="185935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solely to projects that plan to embed TEACHING, TRAINING AND LEARNING ACTIVITIES into their project design. This is a concept that comes forward from the previous unit cost financing model yet is now more open and flexible in terms of the types of activity being delivered and the types of participants engaged, with no specific rules or limitations applied. What is important for assessors to consider is the VALUE AND CONTRIBUTION of the targeted activities to overall project and output delivery, the QUALITY OF SELECTION, PREPARATION, SAFETY AND </a:t>
            </a:r>
            <a:r>
              <a:rPr lang="en-US" sz="1200" b="0" kern="1200" dirty="0">
                <a:solidFill>
                  <a:schemeClr val="tx1"/>
                </a:solidFill>
                <a:latin typeface="+mn-lt"/>
                <a:ea typeface="+mn-ea"/>
                <a:cs typeface="+mn-cs"/>
              </a:rPr>
              <a:t>SUPPORT ACTIONS, and ADEQUACY OF MEASURES THAT WILL BE USED FOR RECOGNISING AND VALIDATING LEARNING OUTCOMES, for which specific tools and processes are suggested for each of the different fields (e.g. ECTS, Europass, Youthpass).</a:t>
            </a:r>
          </a:p>
        </p:txBody>
      </p:sp>
    </p:spTree>
    <p:extLst>
      <p:ext uri="{BB962C8B-B14F-4D97-AF65-F5344CB8AC3E}">
        <p14:creationId xmlns:p14="http://schemas.microsoft.com/office/powerpoint/2010/main" val="1552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Thos paying attention will have noticed that only 8 elements have been introduced and it can be fun to ask participants what is the missing element.</a:t>
            </a:r>
            <a:endParaRPr lang="en-US" sz="1200" b="0" kern="1200" dirty="0">
              <a:solidFill>
                <a:schemeClr val="tx1"/>
              </a:solidFill>
              <a:latin typeface="+mn-lt"/>
              <a:ea typeface="+mn-ea"/>
              <a:cs typeface="+mn-cs"/>
            </a:endParaRPr>
          </a:p>
          <a:p>
            <a:endParaRPr lang="en-GB" b="0" baseline="0" dirty="0"/>
          </a:p>
        </p:txBody>
      </p:sp>
    </p:spTree>
    <p:extLst>
      <p:ext uri="{BB962C8B-B14F-4D97-AF65-F5344CB8AC3E}">
        <p14:creationId xmlns:p14="http://schemas.microsoft.com/office/powerpoint/2010/main" val="417893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“project </a:t>
            </a:r>
            <a:r>
              <a:rPr lang="en-US" sz="1200" b="0" kern="1200" dirty="0">
                <a:solidFill>
                  <a:schemeClr val="tx1"/>
                </a:solidFill>
                <a:latin typeface="+mn-lt"/>
                <a:ea typeface="+mn-ea"/>
                <a:cs typeface="+mn-cs"/>
              </a:rPr>
              <a:t>is cost-effective and allocates appropriate resources to each activity”. It is important to recognise that lump sum financing is still relatively new and that assessors are often unsure about what their role is and how they might determine cost-effectiveness and value-for-money. At this point, it is worth highlighting that the remainder of this session will be focused on this new approach, including an opportunity to experience the life of the applicant when preparing a budget.</a:t>
            </a:r>
          </a:p>
        </p:txBody>
      </p:sp>
      <p:sp>
        <p:nvSpPr>
          <p:cNvPr id="4" name="Slide Number Placeholder 3"/>
          <p:cNvSpPr>
            <a:spLocks noGrp="1"/>
          </p:cNvSpPr>
          <p:nvPr>
            <p:ph type="sldNum" sz="quarter" idx="5"/>
          </p:nvPr>
        </p:nvSpPr>
        <p:spPr/>
        <p:txBody>
          <a:bodyPr/>
          <a:lstStyle/>
          <a:p>
            <a:fld id="{2C2EDA83-8108-402C-97E9-C6675CB1C6BA}" type="slidenum">
              <a:rPr lang="en-GB" smtClean="0"/>
              <a:t>14</a:t>
            </a:fld>
            <a:endParaRPr lang="en-GB" dirty="0"/>
          </a:p>
        </p:txBody>
      </p:sp>
    </p:spTree>
    <p:extLst>
      <p:ext uri="{BB962C8B-B14F-4D97-AF65-F5344CB8AC3E}">
        <p14:creationId xmlns:p14="http://schemas.microsoft.com/office/powerpoint/2010/main" val="1436720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US" sz="1200" b="0" kern="1200" dirty="0">
                <a:solidFill>
                  <a:schemeClr val="tx1"/>
                </a:solidFill>
                <a:latin typeface="+mn-lt"/>
                <a:ea typeface="+mn-ea"/>
                <a:cs typeface="+mn-cs"/>
              </a:rPr>
              <a:t>At this point, there is an opportunity to play a short video on Lump Sum financing in Erasmus+ and Key Action 2, which can be accessed at: </a:t>
            </a:r>
            <a:r>
              <a:rPr lang="en-US" sz="1200" b="0" u="sng" kern="1200" dirty="0">
                <a:solidFill>
                  <a:schemeClr val="tx1"/>
                </a:solidFill>
                <a:latin typeface="+mn-lt"/>
                <a:ea typeface="+mn-ea"/>
                <a:cs typeface="+mn-cs"/>
              </a:rPr>
              <a:t>https://youtu.be/W955IsKMpFI</a:t>
            </a:r>
            <a:r>
              <a:rPr lang="en-US" sz="1200" b="0" u="none" kern="1200" dirty="0">
                <a:solidFill>
                  <a:schemeClr val="tx1"/>
                </a:solidFill>
                <a:latin typeface="+mn-lt"/>
                <a:ea typeface="+mn-ea"/>
                <a:cs typeface="+mn-cs"/>
              </a:rPr>
              <a:t>.</a:t>
            </a:r>
          </a:p>
          <a:p>
            <a:pPr marL="0" algn="l" defTabSz="914400" rtl="0" eaLnBrk="1" latinLnBrk="0" hangingPunct="1"/>
            <a:endParaRPr lang="en-US" sz="1200" b="0" kern="1200" dirty="0">
              <a:solidFill>
                <a:schemeClr val="tx1"/>
              </a:solidFill>
              <a:latin typeface="+mn-lt"/>
              <a:ea typeface="+mn-ea"/>
              <a:cs typeface="+mn-cs"/>
            </a:endParaRPr>
          </a:p>
          <a:p>
            <a:pPr marL="0" algn="l" defTabSz="914400" rtl="0" eaLnBrk="1" latinLnBrk="0" hangingPunct="1"/>
            <a:r>
              <a:rPr lang="en-US" sz="1200" b="0" kern="1200" dirty="0">
                <a:solidFill>
                  <a:schemeClr val="tx1"/>
                </a:solidFill>
                <a:latin typeface="+mn-lt"/>
                <a:ea typeface="+mn-ea"/>
                <a:cs typeface="+mn-cs"/>
              </a:rPr>
              <a:t>Where possible, try to play the video in full prior to the start of the event, this can help in the speed of playback due to accessing cache memory.</a:t>
            </a:r>
          </a:p>
        </p:txBody>
      </p:sp>
      <p:sp>
        <p:nvSpPr>
          <p:cNvPr id="6" name="Header Placeholder 3">
            <a:extLst>
              <a:ext uri="{FF2B5EF4-FFF2-40B4-BE49-F238E27FC236}">
                <a16:creationId xmlns:a16="http://schemas.microsoft.com/office/drawing/2014/main" id="{188DCF1A-C294-4B8C-B0F4-5B8F9CC23172}"/>
              </a:ext>
            </a:extLst>
          </p:cNvPr>
          <p:cNvSpPr txBox="1">
            <a:spLocks/>
          </p:cNvSpPr>
          <p:nvPr/>
        </p:nvSpPr>
        <p:spPr>
          <a:xfrm>
            <a:off x="2" y="8824686"/>
            <a:ext cx="6857998" cy="319314"/>
          </a:xfrm>
          <a:prstGeom prst="rect">
            <a:avLst/>
          </a:prstGeom>
        </p:spPr>
        <p:txBody>
          <a:bodyPr vert="horz" lIns="91440" tIns="45720" rIns="91440" bIns="45720" rtlCol="0"/>
          <a:lstStyle>
            <a:defPPr>
              <a:defRPr lang="en-US"/>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Orientra (2018)</a:t>
            </a:r>
          </a:p>
        </p:txBody>
      </p:sp>
    </p:spTree>
    <p:extLst>
      <p:ext uri="{BB962C8B-B14F-4D97-AF65-F5344CB8AC3E}">
        <p14:creationId xmlns:p14="http://schemas.microsoft.com/office/powerpoint/2010/main" val="4104129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follows the concept of keeping things simple and promoting the use of active and peer learning approaches during the training session. This is an additional set of slides which fits under the broader heading of QUALITY OF PROJECT DESIGN but which focuses specifically on lump sum financing and value-for-money and for which messages are generally shorter and more practical.</a:t>
            </a:r>
            <a:endParaRPr lang="en-GB" b="0" baseline="0" dirty="0"/>
          </a:p>
        </p:txBody>
      </p:sp>
    </p:spTree>
    <p:extLst>
      <p:ext uri="{BB962C8B-B14F-4D97-AF65-F5344CB8AC3E}">
        <p14:creationId xmlns:p14="http://schemas.microsoft.com/office/powerpoint/2010/main" val="3214104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there is a simple message to relay, in that assessors do not need to be financial wizards that will undertake complex calculations. The focus for assessors is always on confirming cost effectiveness and value-for-money using the detail provided in the proposal.</a:t>
            </a:r>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3160131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it can be useful to explain what is mean by ECONOMY (careful management of resources, savings or </a:t>
            </a:r>
            <a:r>
              <a:rPr lang="en-GB" sz="1200" b="0" u="sng" kern="1200" dirty="0">
                <a:solidFill>
                  <a:schemeClr val="tx1"/>
                </a:solidFill>
                <a:latin typeface="+mn-lt"/>
                <a:ea typeface="+mn-ea"/>
                <a:cs typeface="+mn-cs"/>
              </a:rPr>
              <a:t>spending less</a:t>
            </a:r>
            <a:r>
              <a:rPr lang="en-GB" sz="1200" b="0" kern="1200" dirty="0">
                <a:solidFill>
                  <a:schemeClr val="tx1"/>
                </a:solidFill>
                <a:latin typeface="+mn-lt"/>
                <a:ea typeface="+mn-ea"/>
                <a:cs typeface="+mn-cs"/>
              </a:rPr>
              <a:t>), EFFICIENCY (</a:t>
            </a:r>
            <a:r>
              <a:rPr lang="en-US" sz="1200" b="0" kern="1200" dirty="0">
                <a:solidFill>
                  <a:schemeClr val="tx1"/>
                </a:solidFill>
                <a:latin typeface="+mn-lt"/>
                <a:ea typeface="+mn-ea"/>
                <a:cs typeface="+mn-cs"/>
              </a:rPr>
              <a:t>achieving goals and objectives through the efficient use of human, technological and financial resources with little or no waste or </a:t>
            </a:r>
            <a:r>
              <a:rPr lang="en-GB" sz="1200" b="0" u="sng" kern="1200" dirty="0">
                <a:solidFill>
                  <a:schemeClr val="tx1"/>
                </a:solidFill>
                <a:latin typeface="+mn-lt"/>
                <a:ea typeface="+mn-ea"/>
                <a:cs typeface="+mn-cs"/>
              </a:rPr>
              <a:t>spending well</a:t>
            </a:r>
            <a:r>
              <a:rPr lang="en-GB" sz="1200" b="0" kern="1200" dirty="0">
                <a:solidFill>
                  <a:schemeClr val="tx1"/>
                </a:solidFill>
                <a:latin typeface="+mn-lt"/>
                <a:ea typeface="+mn-ea"/>
                <a:cs typeface="+mn-cs"/>
              </a:rPr>
              <a:t>) and EFFECTIVENESS (ensuring accountability, transparency and financial responsibility or </a:t>
            </a:r>
            <a:r>
              <a:rPr lang="en-GB" sz="1200" b="0" u="sng" kern="1200" dirty="0">
                <a:solidFill>
                  <a:schemeClr val="tx1"/>
                </a:solidFill>
                <a:latin typeface="+mn-lt"/>
                <a:ea typeface="+mn-ea"/>
                <a:cs typeface="+mn-cs"/>
              </a:rPr>
              <a:t>spending wisely</a:t>
            </a:r>
            <a:r>
              <a:rPr lang="en-GB" sz="1200" b="0" kern="1200" dirty="0">
                <a:solidFill>
                  <a:schemeClr val="tx1"/>
                </a:solidFill>
                <a:latin typeface="+mn-lt"/>
                <a:ea typeface="+mn-ea"/>
                <a:cs typeface="+mn-cs"/>
              </a:rPr>
              <a:t>) and to reiterate the fact that decisions are made according to the descriptions provided in the proposal.</a:t>
            </a:r>
            <a:endParaRPr lang="en-US" sz="1200" b="0" kern="1200" dirty="0">
              <a:solidFill>
                <a:schemeClr val="tx1"/>
              </a:solidFill>
              <a:latin typeface="+mn-lt"/>
              <a:ea typeface="+mn-ea"/>
              <a:cs typeface="+mn-cs"/>
            </a:endParaRPr>
          </a:p>
        </p:txBody>
      </p:sp>
    </p:spTree>
    <p:extLst>
      <p:ext uri="{BB962C8B-B14F-4D97-AF65-F5344CB8AC3E}">
        <p14:creationId xmlns:p14="http://schemas.microsoft.com/office/powerpoint/2010/main" val="1576133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there is a chance to engage with participants, to ask them to confirm what the price would be for the basket of fruit, including the basket and all elements.</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In multi-country or multi-city events, prices might differ and you should try to relate this to the differing economies, or different lifestyles that people have, with some opting for ‘pile it high’ supermarkets and others preferring organic produce or farm shops. If all are reporting the same price, acknowledge this but ask them to consider what the answer might be in countries with notably different economies (e.g. significantly higher costs; significantly lower costs). Highlight the importance of acknowledging this when reflecting and considering this in budgets for a transnational project or partnership.</a:t>
            </a:r>
          </a:p>
        </p:txBody>
      </p:sp>
    </p:spTree>
    <p:extLst>
      <p:ext uri="{BB962C8B-B14F-4D97-AF65-F5344CB8AC3E}">
        <p14:creationId xmlns:p14="http://schemas.microsoft.com/office/powerpoint/2010/main" val="120531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aseline="0" dirty="0"/>
              <a:t>Learning Outcomes for A3-PROJECT DESIGN: adapt these to reflect what you will actually deliver or address during your assessor training event.</a:t>
            </a:r>
          </a:p>
        </p:txBody>
      </p:sp>
    </p:spTree>
    <p:extLst>
      <p:ext uri="{BB962C8B-B14F-4D97-AF65-F5344CB8AC3E}">
        <p14:creationId xmlns:p14="http://schemas.microsoft.com/office/powerpoint/2010/main" val="987608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you should highlight that perspectives on VALUE can differ according to the time and effort being invested.</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Use the example of the farmer who spends a lot of time planting, nurturing and harvesting fruit, compared to the wholesaler who has the product for a limited amount of time before handing to the retailer, compared to the consumer who pays only for what they see on the day of purchase.</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Underline the importance of recognising the steps and processes involved in delivering a product. Talk of the importance of drilling down an activity to its compositive tasks. Remind assessors, once again, of the need for the applicant to provide this level of insight and detail in the workplan.</a:t>
            </a:r>
          </a:p>
        </p:txBody>
      </p:sp>
    </p:spTree>
    <p:extLst>
      <p:ext uri="{BB962C8B-B14F-4D97-AF65-F5344CB8AC3E}">
        <p14:creationId xmlns:p14="http://schemas.microsoft.com/office/powerpoint/2010/main" val="4224945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Here it can be useful to inform assessors of the increased importance of targets and indicators, both as a means of determining the size, scale, magnitude and outreach of a particular task or activity but also in terms of using indicators to determine when something has been successfully completed or achieved (advise assessors that indicators will also play an important part at the project end).</a:t>
            </a:r>
          </a:p>
        </p:txBody>
      </p:sp>
    </p:spTree>
    <p:extLst>
      <p:ext uri="{BB962C8B-B14F-4D97-AF65-F5344CB8AC3E}">
        <p14:creationId xmlns:p14="http://schemas.microsoft.com/office/powerpoint/2010/main" val="1026293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overview slide confirms those aspects which relate to KA220 (all listed elements) and those which relate to KA210 (labelled as SSP). It provides an opportunity to underline ambitions for engaging newcomers in KA210 and the need for proportional assessment.</a:t>
            </a:r>
          </a:p>
        </p:txBody>
      </p:sp>
    </p:spTree>
    <p:extLst>
      <p:ext uri="{BB962C8B-B14F-4D97-AF65-F5344CB8AC3E}">
        <p14:creationId xmlns:p14="http://schemas.microsoft.com/office/powerpoint/2010/main" val="1112983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3677004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sz="1200" b="0" kern="1200" dirty="0">
                <a:solidFill>
                  <a:schemeClr val="tx1"/>
                </a:solidFill>
                <a:latin typeface="+mn-lt"/>
                <a:ea typeface="+mn-ea"/>
                <a:cs typeface="+mn-cs"/>
              </a:rPr>
              <a:t>GUIDELINES FOR ERASMUS+ NAs</a:t>
            </a:r>
          </a:p>
          <a:p>
            <a:endParaRPr lang="en-GB" sz="1200" b="0" kern="1200" dirty="0">
              <a:solidFill>
                <a:schemeClr val="tx1"/>
              </a:solidFill>
              <a:latin typeface="+mn-lt"/>
              <a:ea typeface="+mn-ea"/>
              <a:cs typeface="+mn-cs"/>
            </a:endParaRPr>
          </a:p>
          <a:p>
            <a:r>
              <a:rPr lang="en-GB" sz="1200" b="0" kern="1200" dirty="0">
                <a:solidFill>
                  <a:schemeClr val="tx1"/>
                </a:solidFill>
                <a:latin typeface="+mn-lt"/>
                <a:ea typeface="+mn-ea"/>
                <a:cs typeface="+mn-cs"/>
              </a:rPr>
              <a:t>Unlike previous activities where field-based working was encouraged, there is value in having participants work in multi-field groups where they can share experiences during the groupwork.</a:t>
            </a:r>
            <a:br>
              <a:rPr lang="en-GB" sz="1200" b="0" kern="1200" dirty="0">
                <a:solidFill>
                  <a:schemeClr val="tx1"/>
                </a:solidFill>
                <a:latin typeface="+mn-lt"/>
                <a:ea typeface="+mn-ea"/>
                <a:cs typeface="+mn-cs"/>
              </a:rPr>
            </a:br>
            <a:br>
              <a:rPr lang="en-GB" sz="1200" b="0" kern="1200" dirty="0">
                <a:solidFill>
                  <a:schemeClr val="tx1"/>
                </a:solidFill>
                <a:latin typeface="+mn-lt"/>
                <a:ea typeface="+mn-ea"/>
                <a:cs typeface="+mn-cs"/>
              </a:rPr>
            </a:br>
            <a:r>
              <a:rPr lang="en-GB" sz="1200" b="0" kern="1200" dirty="0">
                <a:solidFill>
                  <a:schemeClr val="tx1"/>
                </a:solidFill>
                <a:latin typeface="+mn-lt"/>
                <a:ea typeface="+mn-ea"/>
                <a:cs typeface="+mn-cs"/>
              </a:rPr>
              <a:t>There are lots of options for dividing participants into groups but the simplest method is to decide how many groups you would like and, starting at the front of the room, ask participants to call out numbers in order up to the agreed number of groups. For example, if you need 5 groups, ask participants to call out 1 then 2 then 3 then 4 then 5 (in that order) before starting the count again at 1. Numbers are called out</a:t>
            </a:r>
            <a:r>
              <a:rPr lang="en-GB" sz="1200" b="0" kern="1200">
                <a:solidFill>
                  <a:schemeClr val="tx1"/>
                </a:solidFill>
                <a:latin typeface="+mn-lt"/>
                <a:ea typeface="+mn-ea"/>
                <a:cs typeface="+mn-cs"/>
              </a:rPr>
              <a:t>, from </a:t>
            </a:r>
            <a:r>
              <a:rPr lang="en-GB" sz="1200" b="0" kern="1200" dirty="0">
                <a:solidFill>
                  <a:schemeClr val="tx1"/>
                </a:solidFill>
                <a:latin typeface="+mn-lt"/>
                <a:ea typeface="+mn-ea"/>
                <a:cs typeface="+mn-cs"/>
              </a:rPr>
              <a:t>1 to 5, until all participants have a number. This number determines that group that they are in for this session.</a:t>
            </a:r>
          </a:p>
        </p:txBody>
      </p:sp>
    </p:spTree>
    <p:extLst>
      <p:ext uri="{BB962C8B-B14F-4D97-AF65-F5344CB8AC3E}">
        <p14:creationId xmlns:p14="http://schemas.microsoft.com/office/powerpoint/2010/main" val="722208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GB" b="0" dirty="0"/>
              <a:t>GUIDELINES FOR ERASMUS+ NAs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After the plenary introduction, the next step is for participants to work in groups to [a] design a single work package and budget and [b] agree on a total lump sum covering all work packages. Templates and instructions are provided for both aspects. During previous training events, participants found the exercise difficult but useful as a means of better understanding the budget development process and, through this, being better able to understand the results. For 2024, this activity has been simplified, to focus on a single work package.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STEP 1 allows for larger groups to be sub-divided to facilitate discussion. STEP 2 requires that a rapporteur be appointed for feedback in plenary. STEPS 3 and 4 require collaborative working on the design of a single work package (WP3). STEP 5 provides an opportunity for recap and review prior to feedback in plenary. The decision on whether or not to compare results across sub-groups will depend on the time available. In all cases, the timeclock should be updated to reflect your own schedule.</a:t>
            </a:r>
            <a:endParaRPr lang="en-GB" b="1" u="none" dirty="0"/>
          </a:p>
        </p:txBody>
      </p:sp>
    </p:spTree>
    <p:extLst>
      <p:ext uri="{BB962C8B-B14F-4D97-AF65-F5344CB8AC3E}">
        <p14:creationId xmlns:p14="http://schemas.microsoft.com/office/powerpoint/2010/main" val="2107750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Section Title Page: it can be useful to have a space to breathe between the different sections (and sub-sections) of the training.</a:t>
            </a:r>
          </a:p>
        </p:txBody>
      </p:sp>
    </p:spTree>
    <p:extLst>
      <p:ext uri="{BB962C8B-B14F-4D97-AF65-F5344CB8AC3E}">
        <p14:creationId xmlns:p14="http://schemas.microsoft.com/office/powerpoint/2010/main" val="1725132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GB" b="0" dirty="0"/>
              <a:t>GUIDELINES FOR ERASMUS+ NAs</a:t>
            </a:r>
          </a:p>
          <a:p>
            <a:endParaRPr lang="en-GB" b="0" dirty="0"/>
          </a:p>
          <a:p>
            <a:r>
              <a:rPr lang="en-GB" b="0" baseline="0" dirty="0"/>
              <a:t>This is a simple prompt for the plenary feedback session, providing a small number of questions against which the different groups (and sub-groups) will be invited to comment. Depending on the number of groups, and the time available, the time given to each rapporteur might need to be changed (usually 3 to 5 minutes per rapporteur).</a:t>
            </a:r>
            <a:endParaRPr lang="en-GB" dirty="0"/>
          </a:p>
        </p:txBody>
      </p:sp>
    </p:spTree>
    <p:extLst>
      <p:ext uri="{BB962C8B-B14F-4D97-AF65-F5344CB8AC3E}">
        <p14:creationId xmlns:p14="http://schemas.microsoft.com/office/powerpoint/2010/main" val="1124488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GB" b="0" dirty="0"/>
              <a:t>GUIDELINES FOR ERASMUS+ NAs</a:t>
            </a:r>
          </a:p>
          <a:p>
            <a:endParaRPr lang="en-GB" b="0" dirty="0"/>
          </a:p>
          <a:p>
            <a:r>
              <a:rPr lang="en-GB" b="0" baseline="0" dirty="0"/>
              <a:t>In this final slide, it can be useful to remind assessors of the availability of a written briefing sheet which confirms the key elements being judged under “QUALITY OF PROJECT DESIGN”.</a:t>
            </a:r>
            <a:endParaRPr lang="en-GB" dirty="0"/>
          </a:p>
        </p:txBody>
      </p:sp>
    </p:spTree>
    <p:extLst>
      <p:ext uri="{BB962C8B-B14F-4D97-AF65-F5344CB8AC3E}">
        <p14:creationId xmlns:p14="http://schemas.microsoft.com/office/powerpoint/2010/main" val="100079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follows the concept of keeping things simple and promoting the use of active and peer learning approaches during the training session. Each of the core elements being judged under QUALITY OF PROJECT DESIGN is to be quickly introduced, highlighting key aspects but keeping the introduction short to allow for participants to go forward and work in groups.</a:t>
            </a:r>
          </a:p>
        </p:txBody>
      </p:sp>
    </p:spTree>
    <p:extLst>
      <p:ext uri="{BB962C8B-B14F-4D97-AF65-F5344CB8AC3E}">
        <p14:creationId xmlns:p14="http://schemas.microsoft.com/office/powerpoint/2010/main" val="315454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project objectives are clearly defined, realistic and address the needs and goals of the participating organisations and the needs of their target groups”. The idea of this slide is to underline the importance of clear and SMART (specific, measurable, achievable, realistic and timebound) objectives, confirming that these should be a means for the assessor to visualize project delivery. In all cases, objectives should be easy to relate to the overall project aim and should provide a clear means of addressing identified needs for one or more target audiences.</a:t>
            </a:r>
          </a:p>
        </p:txBody>
      </p:sp>
    </p:spTree>
    <p:extLst>
      <p:ext uri="{BB962C8B-B14F-4D97-AF65-F5344CB8AC3E}">
        <p14:creationId xmlns:p14="http://schemas.microsoft.com/office/powerpoint/2010/main" val="3049609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two sub-criteria for “</a:t>
            </a:r>
            <a:r>
              <a:rPr lang="en-GB" sz="1200" dirty="0">
                <a:solidFill>
                  <a:srgbClr val="456EA0"/>
                </a:solidFill>
                <a:effectLst/>
              </a:rPr>
              <a:t>proposed methodology is clear, adequate and feasible”</a:t>
            </a:r>
            <a:r>
              <a:rPr lang="en-GB" sz="1200" b="0" kern="1200" dirty="0">
                <a:solidFill>
                  <a:schemeClr val="tx1"/>
                </a:solidFill>
                <a:latin typeface="+mn-lt"/>
                <a:ea typeface="+mn-ea"/>
                <a:cs typeface="+mn-cs"/>
              </a:rPr>
              <a:t> and “</a:t>
            </a:r>
            <a:r>
              <a:rPr lang="en-US" sz="1200" b="0" kern="1200" dirty="0">
                <a:solidFill>
                  <a:schemeClr val="tx1"/>
                </a:solidFill>
                <a:latin typeface="+mn-lt"/>
                <a:ea typeface="+mn-ea"/>
                <a:cs typeface="+mn-cs"/>
              </a:rPr>
              <a:t>project work plan is clear, complete and effective…”. In this slide, it is important to remind assessors of the recent return to workplans and of the need for individual work packages to confirm exactly what is planned for delivery, when and with what purpose, and following what overall methodology. Beneficiary engagement should also be detailed in individual work packages, as should tasks, outputs and expected costs. In all cases, it is recommended that a workplan comprises a maximum of 5 individual work packages but there are no rules to say that 4 work packages or 6 work packages cannot be accepted, where convincingly justified by the applicant. Assessors should focus on the bigger picture, confirming clarity, comprehensiveness and achievability, as well as judging the level and quality of detail provided in individual work packages. Assessors should also be reminded of the importance of moving away from previous definitions of activities and financing (e.g. management meetings would be expected to appear in the work package for project management, but it is not impossible for other meeting and event types to appear elsewhere in the workplan; no requirement for dissemination activities to be solely embedded in the work package for project management).</a:t>
            </a:r>
          </a:p>
        </p:txBody>
      </p:sp>
    </p:spTree>
    <p:extLst>
      <p:ext uri="{BB962C8B-B14F-4D97-AF65-F5344CB8AC3E}">
        <p14:creationId xmlns:p14="http://schemas.microsoft.com/office/powerpoint/2010/main" val="418391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“project </a:t>
            </a:r>
            <a:r>
              <a:rPr lang="en-US" sz="1200" b="0" kern="1200" dirty="0">
                <a:solidFill>
                  <a:schemeClr val="tx1"/>
                </a:solidFill>
                <a:latin typeface="+mn-lt"/>
                <a:ea typeface="+mn-ea"/>
                <a:cs typeface="+mn-cs"/>
              </a:rPr>
              <a:t>proposes appropriate quality control, monitoring and evaluation measures to ensure that project implementation is of high quality, completed in time and on budget”. It is important for assessors to confirm that this aspect of the project is sufficiently addressed through activities that are clear in terms of what they intend to achieve (e.g. determining the quality of outputs; soliciting feedback on the adequacy and usability of key products and services; gauging the satisfaction of partners and beneficiaries on their experience in the project), how and when they will be delivered and who will be involved in their delivery, ensuring that those that are tasked with these tasks have the necessary experience and expertise. It is also important to have quality assurance activities timed at a point where they might help to improve the quality of one or more activities or outputs.</a:t>
            </a:r>
          </a:p>
        </p:txBody>
      </p:sp>
    </p:spTree>
    <p:extLst>
      <p:ext uri="{BB962C8B-B14F-4D97-AF65-F5344CB8AC3E}">
        <p14:creationId xmlns:p14="http://schemas.microsoft.com/office/powerpoint/2010/main" val="3484363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activities are designed in an accessible and inclusive way and are open to people with fewer opportunities”. The idea of this slide is to underline the importance of detail on how access and inclusion is to be facilitated or achieved, going beyond a simple commitment and outlining specific efforts or actions that will be undertaken with a view to identifying and addressing barriers for participants considered to have specific or additional needs (participants with fewer opportunities).</a:t>
            </a:r>
          </a:p>
        </p:txBody>
      </p:sp>
    </p:spTree>
    <p:extLst>
      <p:ext uri="{BB962C8B-B14F-4D97-AF65-F5344CB8AC3E}">
        <p14:creationId xmlns:p14="http://schemas.microsoft.com/office/powerpoint/2010/main" val="2266375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project incorporates the use of digital tools and learning methods to complement physical activities and improve the cooperation between partner organisations”. Here it is important to acknowledge the dual aspect of digital transformation in Erasmus+ Small Scale Partnerships and Cooperation Partnerships. On the one hand, digital transformation might form part of the overall project aim or development goals (e.g. capacity-building for staff; better integrating digital technologies into teaching and learning). On the other hand, there might be aspects of the project which rely on the use of digital tools, platforms and technologies and the proposal should provide the necessary insight into the targeted digital platforms and tools as well as providing full justification for their selection, continued development (where needed) and use. Assessors should also acknowledge plans for the use of Erasmus+ digital platforms, such as eTwinning and School Education Gateway (SCH), EPALE (ADU and VET) and the European Youth Portal (YOU) in project delivery.</a:t>
            </a:r>
          </a:p>
        </p:txBody>
      </p:sp>
    </p:spTree>
    <p:extLst>
      <p:ext uri="{BB962C8B-B14F-4D97-AF65-F5344CB8AC3E}">
        <p14:creationId xmlns:p14="http://schemas.microsoft.com/office/powerpoint/2010/main" val="1182688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algn="l" defTabSz="914400" rtl="0" eaLnBrk="1" latinLnBrk="0" hangingPunct="1"/>
            <a:r>
              <a:rPr lang="en-GB" sz="1200" b="0" kern="1200" dirty="0">
                <a:solidFill>
                  <a:schemeClr val="tx1"/>
                </a:solidFill>
                <a:latin typeface="+mn-lt"/>
                <a:ea typeface="+mn-ea"/>
                <a:cs typeface="+mn-cs"/>
              </a:rPr>
              <a:t>GUIDELINES FOR ERASMUS+ NAs</a:t>
            </a:r>
          </a:p>
          <a:p>
            <a:pPr marL="0" algn="l" defTabSz="914400" rtl="0" eaLnBrk="1" latinLnBrk="0" hangingPunct="1"/>
            <a:endParaRPr lang="en-GB" sz="1200" b="0" kern="1200" dirty="0">
              <a:solidFill>
                <a:schemeClr val="tx1"/>
              </a:solidFill>
              <a:latin typeface="+mn-lt"/>
              <a:ea typeface="+mn-ea"/>
              <a:cs typeface="+mn-cs"/>
            </a:endParaRPr>
          </a:p>
          <a:p>
            <a:pPr marL="0" algn="l" defTabSz="914400" rtl="0" eaLnBrk="1" latinLnBrk="0" hangingPunct="1"/>
            <a:r>
              <a:rPr lang="en-GB" sz="1200" b="0" kern="1200" dirty="0">
                <a:solidFill>
                  <a:schemeClr val="tx1"/>
                </a:solidFill>
                <a:latin typeface="+mn-lt"/>
                <a:ea typeface="+mn-ea"/>
                <a:cs typeface="+mn-cs"/>
              </a:rPr>
              <a:t>This relates to the sub-criterion for “</a:t>
            </a:r>
            <a:r>
              <a:rPr lang="en-US" sz="1200" b="0" kern="1200" dirty="0">
                <a:solidFill>
                  <a:schemeClr val="tx1"/>
                </a:solidFill>
                <a:latin typeface="+mn-lt"/>
                <a:ea typeface="+mn-ea"/>
                <a:cs typeface="+mn-cs"/>
              </a:rPr>
              <a:t>project is designed in an eco-friendly way and incorporates green practices in different project phases”. There are two elements that assessors need to consider under the heading of green transition. On the one hand, assessors should recognize and reward efforts to raise awareness on the challenges of environmental and climate change which could be a direct feature of the project or part of the wider development goals (e.g. educating others on the importance of reducing energy use and waste or opting for sustainable food and mobility choices). On the other hand, it is important to acknowledge and reward projects that make specific efforts to embed green practices in one or more aspects of project and output delivery (e.g. printing materials only in exceptional cases; promoting green travel options).</a:t>
            </a:r>
          </a:p>
        </p:txBody>
      </p:sp>
    </p:spTree>
    <p:extLst>
      <p:ext uri="{BB962C8B-B14F-4D97-AF65-F5344CB8AC3E}">
        <p14:creationId xmlns:p14="http://schemas.microsoft.com/office/powerpoint/2010/main" val="3083139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49550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271666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69191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372948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716920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645669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872166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1992843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200025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238569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356950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07391-7E62-419B-A21F-4EAC9340B475}" type="slidenum">
              <a:rPr lang="en-GB" smtClean="0"/>
              <a:pPr/>
              <a:t>‹#›</a:t>
            </a:fld>
            <a:endParaRPr lang="en-GB" dirty="0"/>
          </a:p>
        </p:txBody>
      </p:sp>
    </p:spTree>
    <p:extLst>
      <p:ext uri="{BB962C8B-B14F-4D97-AF65-F5344CB8AC3E}">
        <p14:creationId xmlns:p14="http://schemas.microsoft.com/office/powerpoint/2010/main" val="706189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3291670"/>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a:t>
            </a: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3</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PROJECT DESIGN</a:t>
            </a:r>
          </a:p>
          <a:p>
            <a:pPr marL="0" marR="0" lvl="0" indent="0" algn="ctr" defTabSz="914400" rtl="0" eaLnBrk="1" fontAlgn="auto" latinLnBrk="0" hangingPunct="1">
              <a:lnSpc>
                <a:spcPct val="9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Introduction</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2" name="Picture 1">
            <a:extLst>
              <a:ext uri="{FF2B5EF4-FFF2-40B4-BE49-F238E27FC236}">
                <a16:creationId xmlns:a16="http://schemas.microsoft.com/office/drawing/2014/main" id="{68A50E1D-62F7-9976-255D-21C4D3468B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7"/>
          <a:stretch/>
        </p:blipFill>
        <p:spPr bwMode="auto">
          <a:xfrm>
            <a:off x="9098869" y="5661248"/>
            <a:ext cx="2649759" cy="946977"/>
          </a:xfrm>
          <a:prstGeom prst="rect">
            <a:avLst/>
          </a:prstGeom>
          <a:ln>
            <a:noFill/>
          </a:ln>
          <a:extLst>
            <a:ext uri="{53640926-AAD7-44D8-BBD7-CCE9431645EC}">
              <a14:shadowObscured xmlns:a14="http://schemas.microsoft.com/office/drawing/2010/main"/>
            </a:ext>
          </a:extLst>
        </p:spPr>
      </p:pic>
      <p:pic>
        <p:nvPicPr>
          <p:cNvPr id="4" name="Picture 3" descr="A blue text on a white background&#10;&#10;Description automatically generated">
            <a:extLst>
              <a:ext uri="{FF2B5EF4-FFF2-40B4-BE49-F238E27FC236}">
                <a16:creationId xmlns:a16="http://schemas.microsoft.com/office/drawing/2014/main" id="{591BAC91-5482-23AE-0A54-A314D13FD8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20" y="5832467"/>
            <a:ext cx="3425716" cy="604537"/>
          </a:xfrm>
          <a:prstGeom prst="rect">
            <a:avLst/>
          </a:prstGeom>
        </p:spPr>
      </p:pic>
    </p:spTree>
    <p:extLst>
      <p:ext uri="{BB962C8B-B14F-4D97-AF65-F5344CB8AC3E}">
        <p14:creationId xmlns:p14="http://schemas.microsoft.com/office/powerpoint/2010/main" val="423200612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0111C-4F36-0D2D-96F4-842E22D98D77}"/>
            </a:ext>
          </a:extLst>
        </p:cNvPr>
        <p:cNvGrpSpPr/>
        <p:nvPr/>
      </p:nvGrpSpPr>
      <p:grpSpPr>
        <a:xfrm>
          <a:off x="0" y="0"/>
          <a:ext cx="0" cy="0"/>
          <a:chOff x="0" y="0"/>
          <a:chExt cx="0" cy="0"/>
        </a:xfrm>
      </p:grpSpPr>
      <p:pic>
        <p:nvPicPr>
          <p:cNvPr id="13" name="Picture 1">
            <a:extLst>
              <a:ext uri="{FF2B5EF4-FFF2-40B4-BE49-F238E27FC236}">
                <a16:creationId xmlns:a16="http://schemas.microsoft.com/office/drawing/2014/main" id="{B7030D2E-3CAB-F6FC-93F7-E097F1517682}"/>
              </a:ext>
            </a:extLst>
          </p:cNvPr>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solidFill>
            <a:schemeClr val="accent1"/>
          </a:solidFill>
          <a:ln w="12700">
            <a:noFill/>
            <a:miter lim="800000"/>
            <a:headEnd/>
            <a:tailEnd/>
          </a:ln>
        </p:spPr>
      </p:pic>
      <p:sp>
        <p:nvSpPr>
          <p:cNvPr id="2" name="Rectangle 1">
            <a:extLst>
              <a:ext uri="{FF2B5EF4-FFF2-40B4-BE49-F238E27FC236}">
                <a16:creationId xmlns:a16="http://schemas.microsoft.com/office/drawing/2014/main" id="{0155D92B-033C-3246-3841-BF1B00F203F2}"/>
              </a:ext>
            </a:extLst>
          </p:cNvPr>
          <p:cNvSpPr/>
          <p:nvPr/>
        </p:nvSpPr>
        <p:spPr>
          <a:xfrm rot="16200000">
            <a:off x="2667001" y="-2667000"/>
            <a:ext cx="6857999" cy="12192002"/>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FEFE23B3-7783-6BBE-5EE8-276D8D8C1A7A}"/>
              </a:ext>
            </a:extLst>
          </p:cNvPr>
          <p:cNvSpPr txBox="1"/>
          <p:nvPr/>
        </p:nvSpPr>
        <p:spPr>
          <a:xfrm>
            <a:off x="62290" y="332656"/>
            <a:ext cx="12175478" cy="84946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Helvetica" panose="020B0604020202020204" pitchFamily="34" charset="0"/>
              </a:rPr>
              <a:t>Participation and Civic Engagement</a:t>
            </a:r>
            <a:endParaRPr kumimoji="0" lang="en-GB" sz="97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199458308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493E4-84BD-702C-D66A-646EC49A2E0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13B1AF-0D52-0E79-2BD7-4B614F23A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A13C7C9-E620-CEE2-0475-076351B87BD7}"/>
              </a:ext>
            </a:extLst>
          </p:cNvPr>
          <p:cNvSpPr txBox="1"/>
          <p:nvPr/>
        </p:nvSpPr>
        <p:spPr>
          <a:xfrm>
            <a:off x="62290" y="332656"/>
            <a:ext cx="12175478" cy="77373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andara" panose="020E0502030303020204" pitchFamily="34" charset="0"/>
                <a:ea typeface="+mn-ea"/>
                <a:cs typeface="Helvetica" panose="020B0604020202020204" pitchFamily="34" charset="0"/>
              </a:rPr>
              <a:t>Qualitative and Quantitative Indicators</a:t>
            </a:r>
            <a:endParaRPr kumimoji="0" lang="en-GB" sz="9600" b="1" i="0" u="none" strike="noStrike" kern="1200" cap="none" spc="0" normalizeH="0" baseline="0" noProof="0" dirty="0">
              <a:ln>
                <a:noFill/>
              </a:ln>
              <a:solidFill>
                <a:prstClr val="white"/>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424522700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548680"/>
            <a:ext cx="12192000" cy="630931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8643614" y="5373216"/>
            <a:ext cx="3529286" cy="1284069"/>
          </a:xfrm>
          <a:prstGeom prst="rect">
            <a:avLst/>
          </a:prstGeom>
          <a:noFill/>
        </p:spPr>
        <p:txBody>
          <a:bodyPr wrap="square" rtlCol="0">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rPr>
              <a:t>APPROPRIATE</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rPr>
              <a:t>HIGH-QUALITY</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rPr>
              <a:t>RECOGNISED</a:t>
            </a:r>
            <a:endParaRPr kumimoji="0" lang="en-GB" sz="60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D39640D5-4E10-7CB9-899C-649ABE94279F}"/>
              </a:ext>
            </a:extLst>
          </p:cNvPr>
          <p:cNvSpPr txBox="1"/>
          <p:nvPr/>
        </p:nvSpPr>
        <p:spPr>
          <a:xfrm>
            <a:off x="0" y="332656"/>
            <a:ext cx="12172900" cy="69801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rPr>
              <a:t>Teaching, Training and Learning Activities</a:t>
            </a:r>
            <a:endParaRPr kumimoji="0" lang="en-GB" sz="88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196791597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1999" cy="685799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7968208" y="3573016"/>
            <a:ext cx="3384376" cy="128894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4800" b="1" i="0" u="none" strike="noStrike" kern="1200" cap="all" spc="0" normalizeH="0" baseline="0" noProof="0" dirty="0">
                <a:ln>
                  <a:noFill/>
                </a:ln>
                <a:solidFill>
                  <a:prstClr val="black"/>
                </a:solidFill>
                <a:effectLst/>
                <a:uLnTx/>
                <a:uFillTx/>
                <a:latin typeface="Candara" panose="020E0502030303020204" pitchFamily="34" charset="0"/>
                <a:ea typeface="+mn-ea"/>
                <a:cs typeface="Helvetica" panose="020B0604020202020204" pitchFamily="34" charset="0"/>
              </a:rPr>
              <a:t>What’s Missing?</a:t>
            </a:r>
            <a:endParaRPr kumimoji="0" lang="en-GB" sz="8800" b="1" i="0" u="none" strike="noStrike" kern="1200" cap="all" spc="0" normalizeH="0" baseline="0" noProof="0" dirty="0">
              <a:ln>
                <a:noFill/>
              </a:ln>
              <a:solidFill>
                <a:prstClr val="black"/>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25779803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38F2E-165E-4AF3-9C2A-ED2A87BB01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31F6DF8-1F20-4480-AFCC-2305C48B80AF}"/>
              </a:ext>
            </a:extLst>
          </p:cNvPr>
          <p:cNvSpPr txBox="1"/>
          <p:nvPr/>
        </p:nvSpPr>
        <p:spPr>
          <a:xfrm>
            <a:off x="263352" y="116632"/>
            <a:ext cx="4003848" cy="194421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mn-cs"/>
              </a:rPr>
              <a:t>Budget and Lump Sum</a:t>
            </a:r>
            <a:endPar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4264866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website&#10;&#10;Description automatically generated">
            <a:extLst>
              <a:ext uri="{FF2B5EF4-FFF2-40B4-BE49-F238E27FC236}">
                <a16:creationId xmlns:a16="http://schemas.microsoft.com/office/drawing/2014/main" id="{21C07A08-46BF-3723-74DF-601248029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910853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23123" y="266014"/>
            <a:ext cx="12168877" cy="975652"/>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Helvetica" panose="020B0604020202020204" pitchFamily="34" charset="0"/>
              </a:rPr>
              <a:t>A few more slides !</a:t>
            </a: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480" y="1124744"/>
            <a:ext cx="11593288" cy="5651500"/>
          </a:xfrm>
          <a:prstGeom prst="rect">
            <a:avLst/>
          </a:prstGeom>
        </p:spPr>
      </p:pic>
    </p:spTree>
    <p:extLst>
      <p:ext uri="{BB962C8B-B14F-4D97-AF65-F5344CB8AC3E}">
        <p14:creationId xmlns:p14="http://schemas.microsoft.com/office/powerpoint/2010/main" val="17686411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1B9AE30-F07A-4A08-C0C3-EFDD1137075D}"/>
              </a:ext>
            </a:extLst>
          </p:cNvPr>
          <p:cNvGrpSpPr/>
          <p:nvPr/>
        </p:nvGrpSpPr>
        <p:grpSpPr>
          <a:xfrm>
            <a:off x="-3" y="0"/>
            <a:ext cx="12192004" cy="6857999"/>
            <a:chOff x="-3" y="0"/>
            <a:chExt cx="12192004" cy="6857999"/>
          </a:xfrm>
        </p:grpSpPr>
        <p:sp>
          <p:nvSpPr>
            <p:cNvPr id="2" name="Rectangle 1">
              <a:extLst>
                <a:ext uri="{FF2B5EF4-FFF2-40B4-BE49-F238E27FC236}">
                  <a16:creationId xmlns:a16="http://schemas.microsoft.com/office/drawing/2014/main" id="{9E586F8C-F2B1-931D-45BA-5D3559FFAED1}"/>
                </a:ext>
              </a:extLst>
            </p:cNvPr>
            <p:cNvSpPr/>
            <p:nvPr/>
          </p:nvSpPr>
          <p:spPr>
            <a:xfrm>
              <a:off x="-3" y="0"/>
              <a:ext cx="12192003" cy="1988840"/>
            </a:xfrm>
            <a:prstGeom prst="rect">
              <a:avLst/>
            </a:prstGeom>
            <a:solidFill>
              <a:srgbClr val="F2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2" y="1052736"/>
              <a:ext cx="12192003" cy="5805263"/>
            </a:xfrm>
            <a:prstGeom prst="rect">
              <a:avLst/>
            </a:prstGeom>
            <a:solidFill>
              <a:schemeClr val="accent1"/>
            </a:solidFill>
            <a:ln w="12700">
              <a:noFill/>
              <a:miter lim="800000"/>
              <a:headEnd/>
              <a:tailEnd/>
            </a:ln>
          </p:spPr>
        </p:pic>
      </p:grpSp>
      <p:sp>
        <p:nvSpPr>
          <p:cNvPr id="6" name="TextBox 5">
            <a:extLst>
              <a:ext uri="{FF2B5EF4-FFF2-40B4-BE49-F238E27FC236}">
                <a16:creationId xmlns:a16="http://schemas.microsoft.com/office/drawing/2014/main" id="{D2106BEF-96C4-47E0-A678-AB1B2CC2BCBB}"/>
              </a:ext>
            </a:extLst>
          </p:cNvPr>
          <p:cNvSpPr txBox="1"/>
          <p:nvPr/>
        </p:nvSpPr>
        <p:spPr>
          <a:xfrm>
            <a:off x="-3" y="116632"/>
            <a:ext cx="12192000" cy="131638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rPr>
              <a:t>Financial</a:t>
            </a:r>
            <a:r>
              <a:rPr kumimoji="0" lang="en-GB" sz="97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rPr>
              <a:t> </a:t>
            </a:r>
            <a:r>
              <a:rPr kumimoji="0" lang="en-GB" sz="72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rPr>
              <a:t>Wizards</a:t>
            </a:r>
            <a:r>
              <a:rPr kumimoji="0" lang="en-GB" sz="66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rPr>
              <a:t> Not Needed</a:t>
            </a:r>
            <a:endParaRPr kumimoji="0" lang="en-GB" sz="9700" b="1" i="0" u="none" strike="noStrike" kern="1200" cap="none" spc="0" normalizeH="0" baseline="0" noProof="0" dirty="0">
              <a:ln>
                <a:noFill/>
              </a:ln>
              <a:solidFill>
                <a:srgbClr val="8064A2">
                  <a:lumMod val="50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22629494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106BEF-96C4-47E0-A678-AB1B2CC2BCBB}"/>
              </a:ext>
            </a:extLst>
          </p:cNvPr>
          <p:cNvSpPr txBox="1"/>
          <p:nvPr/>
        </p:nvSpPr>
        <p:spPr>
          <a:xfrm>
            <a:off x="7008528" y="4437112"/>
            <a:ext cx="4813026" cy="2097026"/>
          </a:xfrm>
          <a:prstGeom prst="rect">
            <a:avLst/>
          </a:prstGeom>
        </p:spPr>
        <p:txBody>
          <a:bodyPr vert="horz" lIns="91440" tIns="45720" rIns="91440" bIns="45720" rtlCol="0" anchor="t" anchorCtr="0">
            <a:no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Guided by</a:t>
            </a:r>
            <a:br>
              <a:rPr kumimoji="0" lang="en-US" sz="6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br>
            <a:r>
              <a:rPr kumimoji="0" lang="en-US" sz="66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the Proposal</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rotWithShape="1">
          <a:blip r:embed="rId3">
            <a:extLst>
              <a:ext uri="{28A0092B-C50C-407E-A947-70E740481C1C}">
                <a14:useLocalDpi xmlns:a14="http://schemas.microsoft.com/office/drawing/2010/main" val="0"/>
              </a:ext>
            </a:extLst>
          </a:blip>
          <a:srcRect l="8932" t="1626" r="14202" b="3801"/>
          <a:stretch/>
        </p:blipFill>
        <p:spPr>
          <a:xfrm>
            <a:off x="1" y="0"/>
            <a:ext cx="7028495" cy="68580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TextBox 1">
            <a:extLst>
              <a:ext uri="{FF2B5EF4-FFF2-40B4-BE49-F238E27FC236}">
                <a16:creationId xmlns:a16="http://schemas.microsoft.com/office/drawing/2014/main" id="{82721392-1E54-CD3B-3289-D4630BD969DA}"/>
              </a:ext>
            </a:extLst>
          </p:cNvPr>
          <p:cNvSpPr txBox="1"/>
          <p:nvPr/>
        </p:nvSpPr>
        <p:spPr>
          <a:xfrm>
            <a:off x="7378974" y="393705"/>
            <a:ext cx="481302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small" spc="0" normalizeH="0" baseline="0" noProof="0" dirty="0">
                <a:ln>
                  <a:noFill/>
                </a:ln>
                <a:solidFill>
                  <a:srgbClr val="4F81BD">
                    <a:lumMod val="20000"/>
                    <a:lumOff val="80000"/>
                  </a:srgbClr>
                </a:solidFill>
                <a:effectLst/>
                <a:uLnTx/>
                <a:uFillTx/>
                <a:latin typeface="Candara" panose="020E0502030303020204" pitchFamily="34" charset="0"/>
                <a:ea typeface="+mn-ea"/>
                <a:cs typeface="+mn-cs"/>
              </a:rPr>
              <a:t>Economy</a:t>
            </a:r>
            <a:r>
              <a:rPr kumimoji="0" lang="en-US" sz="2400" b="1" i="0" u="none" strike="noStrike" kern="1200" cap="none" spc="0" normalizeH="0" baseline="0" noProof="0" dirty="0">
                <a:ln>
                  <a:noFill/>
                </a:ln>
                <a:solidFill>
                  <a:srgbClr val="4F81BD">
                    <a:lumMod val="20000"/>
                    <a:lumOff val="80000"/>
                  </a:srgbClr>
                </a:solidFill>
                <a:effectLst/>
                <a:uLnTx/>
                <a:uFillTx/>
                <a:latin typeface="Candara" panose="020E0502030303020204" pitchFamily="34" charset="0"/>
                <a:ea typeface="+mn-ea"/>
                <a:cs typeface="+mn-cs"/>
              </a:rPr>
              <a:t> = Spending Less </a:t>
            </a:r>
            <a:br>
              <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br>
            <a:r>
              <a:rPr kumimoji="0" lang="en-US" sz="2400" b="1" i="0" u="none" strike="noStrike" kern="1200" cap="small" spc="0" normalizeH="0" baseline="0" noProof="0" dirty="0">
                <a:ln>
                  <a:noFill/>
                </a:ln>
                <a:solidFill>
                  <a:srgbClr val="F79646">
                    <a:lumMod val="20000"/>
                    <a:lumOff val="80000"/>
                  </a:srgbClr>
                </a:solidFill>
                <a:effectLst/>
                <a:uLnTx/>
                <a:uFillTx/>
                <a:latin typeface="Candara" panose="020E0502030303020204" pitchFamily="34" charset="0"/>
                <a:ea typeface="+mn-ea"/>
                <a:cs typeface="+mn-cs"/>
              </a:rPr>
              <a:t>Efficiency = </a:t>
            </a:r>
            <a:r>
              <a:rPr kumimoji="0" lang="en-US" sz="2400" b="1" i="0" u="none" strike="noStrike" kern="1200" cap="none" spc="0" normalizeH="0" baseline="0" noProof="0" dirty="0">
                <a:ln>
                  <a:noFill/>
                </a:ln>
                <a:solidFill>
                  <a:srgbClr val="F79646">
                    <a:lumMod val="20000"/>
                    <a:lumOff val="80000"/>
                  </a:srgbClr>
                </a:solidFill>
                <a:effectLst/>
                <a:uLnTx/>
                <a:uFillTx/>
                <a:latin typeface="Candara" panose="020E0502030303020204" pitchFamily="34" charset="0"/>
                <a:ea typeface="+mn-ea"/>
                <a:cs typeface="+mn-cs"/>
              </a:rPr>
              <a:t>Spending Well</a:t>
            </a:r>
            <a:br>
              <a:rPr kumimoji="0" lang="en-US" sz="2400" b="1"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br>
            <a:r>
              <a:rPr kumimoji="0" lang="en-US" sz="2400" b="1" i="0" u="none" strike="noStrike" kern="1200" cap="small" spc="0" normalizeH="0" baseline="0" noProof="0" dirty="0">
                <a:ln>
                  <a:noFill/>
                </a:ln>
                <a:solidFill>
                  <a:srgbClr val="9BBB59">
                    <a:lumMod val="20000"/>
                    <a:lumOff val="80000"/>
                  </a:srgbClr>
                </a:solidFill>
                <a:effectLst/>
                <a:uLnTx/>
                <a:uFillTx/>
                <a:latin typeface="Candara" panose="020E0502030303020204" pitchFamily="34" charset="0"/>
                <a:ea typeface="+mn-ea"/>
                <a:cs typeface="+mn-cs"/>
              </a:rPr>
              <a:t>Effectiveness = </a:t>
            </a:r>
            <a:r>
              <a:rPr kumimoji="0" lang="en-US" sz="2400" b="1" i="0" u="none" strike="noStrike" kern="1200" cap="none" spc="0" normalizeH="0" baseline="0" noProof="0" dirty="0">
                <a:ln>
                  <a:noFill/>
                </a:ln>
                <a:solidFill>
                  <a:srgbClr val="9BBB59">
                    <a:lumMod val="20000"/>
                    <a:lumOff val="80000"/>
                  </a:srgbClr>
                </a:solidFill>
                <a:effectLst/>
                <a:uLnTx/>
                <a:uFillTx/>
                <a:latin typeface="Candara" panose="020E0502030303020204" pitchFamily="34" charset="0"/>
                <a:ea typeface="+mn-ea"/>
                <a:cs typeface="+mn-cs"/>
              </a:rPr>
              <a:t>Spending Wisely</a:t>
            </a:r>
            <a:endParaRPr kumimoji="0" lang="en-GB" sz="2400" b="0" i="0" u="none" strike="noStrike" kern="1200" cap="none" spc="0" normalizeH="0" baseline="0" noProof="0" dirty="0">
              <a:ln>
                <a:noFill/>
              </a:ln>
              <a:solidFill>
                <a:srgbClr val="9BBB59">
                  <a:lumMod val="20000"/>
                  <a:lumOff val="80000"/>
                </a:srgbClr>
              </a:solidFill>
              <a:effectLst/>
              <a:uLnTx/>
              <a:uFillTx/>
              <a:latin typeface="Calibri"/>
              <a:ea typeface="+mn-ea"/>
              <a:cs typeface="+mn-cs"/>
            </a:endParaRPr>
          </a:p>
        </p:txBody>
      </p:sp>
    </p:spTree>
    <p:extLst>
      <p:ext uri="{BB962C8B-B14F-4D97-AF65-F5344CB8AC3E}">
        <p14:creationId xmlns:p14="http://schemas.microsoft.com/office/powerpoint/2010/main" val="616000619"/>
      </p:ext>
    </p:extLst>
  </p:cSld>
  <p:clrMapOvr>
    <a:overrideClrMapping bg1="dk1" tx1="lt1" bg2="dk2" tx2="lt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rranged, several, fresh&#10;&#10;Description automatically generated">
            <a:extLst>
              <a:ext uri="{FF2B5EF4-FFF2-40B4-BE49-F238E27FC236}">
                <a16:creationId xmlns:a16="http://schemas.microsoft.com/office/drawing/2014/main" id="{570DE9FB-4914-5D37-B7EA-CBE8515AE02F}"/>
              </a:ext>
            </a:extLst>
          </p:cNvPr>
          <p:cNvPicPr>
            <a:picLocks noChangeAspect="1"/>
          </p:cNvPicPr>
          <p:nvPr/>
        </p:nvPicPr>
        <p:blipFill rotWithShape="1">
          <a:blip r:embed="rId3">
            <a:extLst>
              <a:ext uri="{28A0092B-C50C-407E-A947-70E740481C1C}">
                <a14:useLocalDpi xmlns:a14="http://schemas.microsoft.com/office/drawing/2010/main" val="0"/>
              </a:ext>
            </a:extLst>
          </a:blip>
          <a:srcRect l="11356" t="77" r="15112" b="-79"/>
          <a:stretch/>
        </p:blipFill>
        <p:spPr>
          <a:xfrm>
            <a:off x="6023992" y="10"/>
            <a:ext cx="6168008" cy="6857989"/>
          </a:xfrm>
          <a:prstGeom prst="rect">
            <a:avLst/>
          </a:prstGeom>
        </p:spPr>
      </p:pic>
      <p:sp>
        <p:nvSpPr>
          <p:cNvPr id="6" name="TextBox 5">
            <a:extLst>
              <a:ext uri="{FF2B5EF4-FFF2-40B4-BE49-F238E27FC236}">
                <a16:creationId xmlns:a16="http://schemas.microsoft.com/office/drawing/2014/main" id="{D2106BEF-96C4-47E0-A678-AB1B2CC2BCBB}"/>
              </a:ext>
            </a:extLst>
          </p:cNvPr>
          <p:cNvSpPr txBox="1"/>
          <p:nvPr/>
        </p:nvSpPr>
        <p:spPr>
          <a:xfrm>
            <a:off x="335360" y="872716"/>
            <a:ext cx="5976664" cy="5112568"/>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mn-cs"/>
              </a:rPr>
              <a:t>First Impressions</a:t>
            </a:r>
            <a:br>
              <a:rPr kumimoji="0" lang="en-US" sz="6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mn-cs"/>
              </a:rPr>
            </a:br>
            <a:r>
              <a:rPr kumimoji="0" lang="en-US" sz="6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mn-cs"/>
              </a:rPr>
              <a:t>Can Differ</a:t>
            </a:r>
            <a:br>
              <a:rPr kumimoji="0" lang="en-US" sz="4000" b="1" i="0" u="none" strike="noStrike" kern="1200" cap="none" spc="0" normalizeH="0" baseline="0" noProof="0" dirty="0">
                <a:ln>
                  <a:noFill/>
                </a:ln>
                <a:solidFill>
                  <a:srgbClr val="F79646">
                    <a:lumMod val="50000"/>
                  </a:srgbClr>
                </a:solidFill>
                <a:effectLst/>
                <a:uLnTx/>
                <a:uFillTx/>
                <a:latin typeface="Candara" panose="020E0502030303020204" pitchFamily="34" charset="0"/>
                <a:ea typeface="+mn-ea"/>
                <a:cs typeface="+mn-cs"/>
              </a:rPr>
            </a:br>
            <a:br>
              <a:rPr kumimoji="0" lang="en-US" sz="4000" b="1" i="0" u="none" strike="noStrike" kern="1200" cap="none" spc="0" normalizeH="0" baseline="0" noProof="0" dirty="0">
                <a:ln>
                  <a:noFill/>
                </a:ln>
                <a:solidFill>
                  <a:srgbClr val="F79646">
                    <a:lumMod val="50000"/>
                  </a:srgbClr>
                </a:solidFill>
                <a:effectLst/>
                <a:uLnTx/>
                <a:uFillTx/>
                <a:latin typeface="Candara" panose="020E0502030303020204" pitchFamily="34" charset="0"/>
                <a:ea typeface="+mn-ea"/>
                <a:cs typeface="+mn-cs"/>
              </a:rPr>
            </a:br>
            <a:r>
              <a:rPr kumimoji="0" lang="en-US" sz="5400" b="1" i="0" u="none" strike="noStrike" kern="1200" cap="none" spc="0" normalizeH="0" baseline="0" noProof="0" dirty="0">
                <a:ln>
                  <a:noFill/>
                </a:ln>
                <a:solidFill>
                  <a:schemeClr val="accent3">
                    <a:lumMod val="75000"/>
                  </a:schemeClr>
                </a:solidFill>
                <a:effectLst/>
                <a:uLnTx/>
                <a:uFillTx/>
                <a:latin typeface="Candara" panose="020E0502030303020204" pitchFamily="34" charset="0"/>
                <a:ea typeface="+mn-ea"/>
                <a:cs typeface="+mn-cs"/>
              </a:rPr>
              <a:t>Economies and Lifestyles Play</a:t>
            </a:r>
            <a:br>
              <a:rPr kumimoji="0" lang="en-US" sz="5400" b="1" i="0" u="none" strike="noStrike" kern="1200" cap="none" spc="0" normalizeH="0" baseline="0" noProof="0" dirty="0">
                <a:ln>
                  <a:noFill/>
                </a:ln>
                <a:solidFill>
                  <a:schemeClr val="accent3">
                    <a:lumMod val="75000"/>
                  </a:schemeClr>
                </a:solidFill>
                <a:effectLst/>
                <a:uLnTx/>
                <a:uFillTx/>
                <a:latin typeface="Candara" panose="020E0502030303020204" pitchFamily="34" charset="0"/>
                <a:ea typeface="+mn-ea"/>
                <a:cs typeface="+mn-cs"/>
              </a:rPr>
            </a:br>
            <a:r>
              <a:rPr kumimoji="0" lang="en-US" sz="5400" b="1" i="0" u="none" strike="noStrike" kern="1200" cap="none" spc="0" normalizeH="0" baseline="0" noProof="0" dirty="0">
                <a:ln>
                  <a:noFill/>
                </a:ln>
                <a:solidFill>
                  <a:schemeClr val="accent3">
                    <a:lumMod val="75000"/>
                  </a:schemeClr>
                </a:solidFill>
                <a:effectLst/>
                <a:uLnTx/>
                <a:uFillTx/>
                <a:latin typeface="Candara" panose="020E0502030303020204" pitchFamily="34" charset="0"/>
                <a:ea typeface="+mn-ea"/>
                <a:cs typeface="+mn-cs"/>
              </a:rPr>
              <a:t>an Important Part</a:t>
            </a:r>
          </a:p>
        </p:txBody>
      </p:sp>
    </p:spTree>
    <p:extLst>
      <p:ext uri="{BB962C8B-B14F-4D97-AF65-F5344CB8AC3E}">
        <p14:creationId xmlns:p14="http://schemas.microsoft.com/office/powerpoint/2010/main" val="310125541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215125" cy="6858000"/>
          </a:xfrm>
          <a:prstGeom prst="rect">
            <a:avLst/>
          </a:prstGeom>
        </p:spPr>
      </p:pic>
      <p:sp>
        <p:nvSpPr>
          <p:cNvPr id="2" name="Rectangle 1">
            <a:extLst>
              <a:ext uri="{FF2B5EF4-FFF2-40B4-BE49-F238E27FC236}">
                <a16:creationId xmlns:a16="http://schemas.microsoft.com/office/drawing/2014/main" id="{9FE769F3-4A97-D7AB-DAD9-177310F483B1}"/>
              </a:ext>
            </a:extLst>
          </p:cNvPr>
          <p:cNvSpPr/>
          <p:nvPr/>
        </p:nvSpPr>
        <p:spPr>
          <a:xfrm rot="16200000">
            <a:off x="2678563" y="-2683333"/>
            <a:ext cx="6858001" cy="12215126"/>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46249" y="289846"/>
            <a:ext cx="12168877" cy="4188839"/>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t>Learning Outcomes:</a:t>
            </a:r>
            <a:br>
              <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br>
              <a:rPr kumimoji="0" lang="en-GB" sz="14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r>
              <a:rPr kumimoji="0" lang="en-US" sz="3900" b="1" i="0" u="none" strike="noStrike" kern="1200" cap="none" spc="0" normalizeH="0" baseline="0" noProof="0" dirty="0">
                <a:ln>
                  <a:noFill/>
                </a:ln>
                <a:solidFill>
                  <a:schemeClr val="accent5">
                    <a:lumMod val="75000"/>
                  </a:schemeClr>
                </a:solidFill>
                <a:effectLst/>
                <a:uLnTx/>
                <a:uFillTx/>
                <a:latin typeface="Candara" panose="020E0502030303020204" pitchFamily="34" charset="0"/>
                <a:cs typeface="Helvetica" panose="020B0604020202020204" pitchFamily="34" charset="0"/>
              </a:rPr>
              <a:t>DEMONSTRATE understanding of the key factors involved in determining quality of project design</a:t>
            </a:r>
            <a:br>
              <a:rPr kumimoji="0" lang="en-US" sz="4400" b="1" i="0" u="none" strike="noStrike" kern="1200" cap="none" spc="0" normalizeH="0" baseline="0" noProof="0" dirty="0">
                <a:ln>
                  <a:noFill/>
                </a:ln>
                <a:solidFill>
                  <a:schemeClr val="accent5">
                    <a:lumMod val="75000"/>
                  </a:schemeClr>
                </a:solidFill>
                <a:effectLst/>
                <a:uLnTx/>
                <a:uFillTx/>
                <a:latin typeface="Candara" panose="020E0502030303020204" pitchFamily="34" charset="0"/>
                <a:cs typeface="Helvetica" panose="020B0604020202020204" pitchFamily="34" charset="0"/>
              </a:rPr>
            </a:br>
            <a:br>
              <a:rPr kumimoji="0" lang="en-US" sz="14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rPr>
            </a:br>
            <a:r>
              <a:rPr lang="en-GB" sz="3900" b="1" dirty="0">
                <a:solidFill>
                  <a:schemeClr val="accent1">
                    <a:lumMod val="75000"/>
                  </a:schemeClr>
                </a:solidFill>
                <a:latin typeface="Candara" panose="020E0502030303020204" pitchFamily="34" charset="0"/>
                <a:cs typeface="Helvetica" panose="020B0604020202020204" pitchFamily="34" charset="0"/>
              </a:rPr>
              <a:t>APPRAISE budgets and DETERMINE value-for-money, using the data provided in proposals and workplans</a:t>
            </a:r>
            <a:endParaRPr lang="en-US" sz="3900" b="1" dirty="0">
              <a:solidFill>
                <a:schemeClr val="accent1">
                  <a:lumMod val="75000"/>
                </a:schemeClr>
              </a:solidFill>
              <a:latin typeface="Candara" panose="020E0502030303020204" pitchFamily="34" charset="0"/>
              <a:cs typeface="Helvetica" panose="020B0604020202020204" pitchFamily="34"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GB" sz="70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endParaRPr>
          </a:p>
        </p:txBody>
      </p:sp>
    </p:spTree>
    <p:extLst>
      <p:ext uri="{BB962C8B-B14F-4D97-AF65-F5344CB8AC3E}">
        <p14:creationId xmlns:p14="http://schemas.microsoft.com/office/powerpoint/2010/main" val="147914268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descr="A person standing in a field of tall grass&#10;&#10;Description automatically generated">
            <a:extLst>
              <a:ext uri="{FF2B5EF4-FFF2-40B4-BE49-F238E27FC236}">
                <a16:creationId xmlns:a16="http://schemas.microsoft.com/office/drawing/2014/main" id="{3F8BAEE5-C341-EEC8-252C-6CD090B84C4A}"/>
              </a:ext>
            </a:extLst>
          </p:cNvPr>
          <p:cNvPicPr>
            <a:picLocks noChangeAspect="1"/>
          </p:cNvPicPr>
          <p:nvPr/>
        </p:nvPicPr>
        <p:blipFill rotWithShape="1">
          <a:blip r:embed="rId3">
            <a:extLst>
              <a:ext uri="{28A0092B-C50C-407E-A947-70E740481C1C}">
                <a14:useLocalDpi xmlns:a14="http://schemas.microsoft.com/office/drawing/2010/main" val="0"/>
              </a:ext>
            </a:extLst>
          </a:blip>
          <a:srcRect r="36689" b="-2"/>
          <a:stretch/>
        </p:blipFill>
        <p:spPr>
          <a:xfrm>
            <a:off x="191086" y="257578"/>
            <a:ext cx="5813197" cy="6411782"/>
          </a:xfrm>
          <a:prstGeom prst="rect">
            <a:avLst/>
          </a:prstGeom>
        </p:spPr>
      </p:pic>
      <p:pic>
        <p:nvPicPr>
          <p:cNvPr id="4" name="Picture 3" descr="A room full of old books&#10;&#10;Description automatically generated with low confidence">
            <a:extLst>
              <a:ext uri="{FF2B5EF4-FFF2-40B4-BE49-F238E27FC236}">
                <a16:creationId xmlns:a16="http://schemas.microsoft.com/office/drawing/2014/main" id="{0F726A2F-B7EF-0353-CBFF-B0202A6250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23" b="11717"/>
          <a:stretch/>
        </p:blipFill>
        <p:spPr>
          <a:xfrm>
            <a:off x="6196928" y="257578"/>
            <a:ext cx="5803986" cy="3387446"/>
          </a:xfrm>
          <a:prstGeom prst="rect">
            <a:avLst/>
          </a:prstGeom>
        </p:spPr>
      </p:pic>
      <p:pic>
        <p:nvPicPr>
          <p:cNvPr id="3" name="Picture 2" descr="A person holding a red apple&#10;&#10;Description automatically generated with medium confidence">
            <a:extLst>
              <a:ext uri="{FF2B5EF4-FFF2-40B4-BE49-F238E27FC236}">
                <a16:creationId xmlns:a16="http://schemas.microsoft.com/office/drawing/2014/main" id="{3FB34E26-EFF1-B0DE-45B3-7BFE90DCD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285" b="8586"/>
          <a:stretch/>
        </p:blipFill>
        <p:spPr>
          <a:xfrm>
            <a:off x="6196928" y="3789040"/>
            <a:ext cx="5813197" cy="2880320"/>
          </a:xfrm>
          <a:prstGeom prst="rect">
            <a:avLst/>
          </a:prstGeom>
        </p:spPr>
      </p:pic>
      <p:sp>
        <p:nvSpPr>
          <p:cNvPr id="7" name="TextBox 6">
            <a:extLst>
              <a:ext uri="{FF2B5EF4-FFF2-40B4-BE49-F238E27FC236}">
                <a16:creationId xmlns:a16="http://schemas.microsoft.com/office/drawing/2014/main" id="{B92BAE06-0ADE-0FEB-D0BD-786701813EA8}"/>
              </a:ext>
            </a:extLst>
          </p:cNvPr>
          <p:cNvSpPr txBox="1"/>
          <p:nvPr/>
        </p:nvSpPr>
        <p:spPr>
          <a:xfrm>
            <a:off x="191086" y="257578"/>
            <a:ext cx="2827946" cy="1648507"/>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F497D">
                    <a:lumMod val="50000"/>
                  </a:srgbClr>
                </a:solidFill>
                <a:effectLst/>
                <a:uLnTx/>
                <a:uFillTx/>
                <a:latin typeface="Candara" panose="020E0502030303020204" pitchFamily="34" charset="0"/>
                <a:ea typeface="+mn-ea"/>
                <a:cs typeface="+mn-cs"/>
              </a:rPr>
              <a:t>Perspectives</a:t>
            </a:r>
            <a:br>
              <a:rPr kumimoji="0" lang="en-US" sz="3600" b="1" i="0" u="none" strike="noStrike" kern="1200" cap="none" spc="0" normalizeH="0" baseline="0" noProof="0" dirty="0">
                <a:ln>
                  <a:noFill/>
                </a:ln>
                <a:solidFill>
                  <a:srgbClr val="1F497D">
                    <a:lumMod val="50000"/>
                  </a:srgbClr>
                </a:solidFill>
                <a:effectLst/>
                <a:uLnTx/>
                <a:uFillTx/>
                <a:latin typeface="Candara" panose="020E0502030303020204" pitchFamily="34" charset="0"/>
                <a:ea typeface="+mn-ea"/>
                <a:cs typeface="+mn-cs"/>
              </a:rPr>
            </a:br>
            <a:r>
              <a:rPr kumimoji="0" lang="en-US" sz="3600" b="1" i="0" u="none" strike="noStrike" kern="1200" cap="none" spc="0" normalizeH="0" baseline="0" noProof="0" dirty="0">
                <a:ln>
                  <a:noFill/>
                </a:ln>
                <a:solidFill>
                  <a:srgbClr val="1F497D">
                    <a:lumMod val="50000"/>
                  </a:srgbClr>
                </a:solidFill>
                <a:effectLst/>
                <a:uLnTx/>
                <a:uFillTx/>
                <a:latin typeface="Candara" panose="020E0502030303020204" pitchFamily="34" charset="0"/>
                <a:ea typeface="+mn-ea"/>
                <a:cs typeface="+mn-cs"/>
              </a:rPr>
              <a:t>Differ</a:t>
            </a:r>
          </a:p>
        </p:txBody>
      </p:sp>
      <p:sp>
        <p:nvSpPr>
          <p:cNvPr id="5" name="TextBox 4">
            <a:extLst>
              <a:ext uri="{FF2B5EF4-FFF2-40B4-BE49-F238E27FC236}">
                <a16:creationId xmlns:a16="http://schemas.microsoft.com/office/drawing/2014/main" id="{FBC5A1B8-3676-28EA-DAC8-8C675A6D07F2}"/>
              </a:ext>
            </a:extLst>
          </p:cNvPr>
          <p:cNvSpPr txBox="1"/>
          <p:nvPr/>
        </p:nvSpPr>
        <p:spPr>
          <a:xfrm>
            <a:off x="3271118" y="243776"/>
            <a:ext cx="2827946" cy="1648507"/>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accent1">
                    <a:lumMod val="75000"/>
                  </a:schemeClr>
                </a:solidFill>
                <a:effectLst/>
                <a:uLnTx/>
                <a:uFillTx/>
                <a:latin typeface="Candara" panose="020E0502030303020204" pitchFamily="34" charset="0"/>
                <a:ea typeface="+mn-ea"/>
                <a:cs typeface="+mn-cs"/>
              </a:rPr>
              <a:t>Important to Drill Down</a:t>
            </a:r>
          </a:p>
        </p:txBody>
      </p:sp>
    </p:spTree>
    <p:extLst>
      <p:ext uri="{BB962C8B-B14F-4D97-AF65-F5344CB8AC3E}">
        <p14:creationId xmlns:p14="http://schemas.microsoft.com/office/powerpoint/2010/main" val="10252871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106BEF-96C4-47E0-A678-AB1B2CC2BCBB}"/>
              </a:ext>
            </a:extLst>
          </p:cNvPr>
          <p:cNvSpPr txBox="1"/>
          <p:nvPr/>
        </p:nvSpPr>
        <p:spPr>
          <a:xfrm>
            <a:off x="0" y="332656"/>
            <a:ext cx="12192000" cy="110184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rPr>
              <a:t>Targets and Indicators</a:t>
            </a:r>
            <a:endParaRPr kumimoji="0" lang="en-GB" sz="9700" b="1" i="0" u="none" strike="noStrike" kern="1200" cap="none" spc="0" normalizeH="0" baseline="0" noProof="0" dirty="0">
              <a:ln>
                <a:noFill/>
              </a:ln>
              <a:solidFill>
                <a:srgbClr val="1F497D">
                  <a:lumMod val="75000"/>
                </a:srgbClr>
              </a:solidFill>
              <a:effectLst/>
              <a:uLnTx/>
              <a:uFillTx/>
              <a:latin typeface="Candara" panose="020E0502030303020204" pitchFamily="34" charset="0"/>
              <a:ea typeface="+mn-ea"/>
              <a:cs typeface="Helvetica" panose="020B0604020202020204" pitchFamily="34" charset="0"/>
            </a:endParaRPr>
          </a:p>
        </p:txBody>
      </p:sp>
      <p:pic>
        <p:nvPicPr>
          <p:cNvPr id="5" name="Picture 4">
            <a:extLst>
              <a:ext uri="{FF2B5EF4-FFF2-40B4-BE49-F238E27FC236}">
                <a16:creationId xmlns:a16="http://schemas.microsoft.com/office/drawing/2014/main" id="{D510FACD-F610-C680-8F29-8DE95E4603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484784"/>
            <a:ext cx="12192000" cy="5373216"/>
          </a:xfrm>
          <a:prstGeom prst="rect">
            <a:avLst/>
          </a:prstGeom>
        </p:spPr>
      </p:pic>
    </p:spTree>
    <p:extLst>
      <p:ext uri="{BB962C8B-B14F-4D97-AF65-F5344CB8AC3E}">
        <p14:creationId xmlns:p14="http://schemas.microsoft.com/office/powerpoint/2010/main" val="391426274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E750E1A-09EF-6B82-39D1-9FD2177A8199}"/>
              </a:ext>
            </a:extLst>
          </p:cNvPr>
          <p:cNvGraphicFramePr>
            <a:graphicFrameLocks noGrp="1"/>
          </p:cNvGraphicFramePr>
          <p:nvPr>
            <p:extLst>
              <p:ext uri="{D42A27DB-BD31-4B8C-83A1-F6EECF244321}">
                <p14:modId xmlns:p14="http://schemas.microsoft.com/office/powerpoint/2010/main" val="2362590170"/>
              </p:ext>
            </p:extLst>
          </p:nvPr>
        </p:nvGraphicFramePr>
        <p:xfrm>
          <a:off x="407368" y="1628800"/>
          <a:ext cx="11144409" cy="5092123"/>
        </p:xfrm>
        <a:graphic>
          <a:graphicData uri="http://schemas.openxmlformats.org/drawingml/2006/table">
            <a:tbl>
              <a:tblPr>
                <a:tableStyleId>{5C22544A-7EE6-4342-B048-85BDC9FD1C3A}</a:tableStyleId>
              </a:tblPr>
              <a:tblGrid>
                <a:gridCol w="11144409">
                  <a:extLst>
                    <a:ext uri="{9D8B030D-6E8A-4147-A177-3AD203B41FA5}">
                      <a16:colId xmlns:a16="http://schemas.microsoft.com/office/drawing/2014/main" val="11802342"/>
                    </a:ext>
                  </a:extLst>
                </a:gridCol>
              </a:tblGrid>
              <a:tr h="645193">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chemeClr val="accent1">
                              <a:lumMod val="50000"/>
                            </a:schemeClr>
                          </a:solidFill>
                          <a:effectLst/>
                        </a:rPr>
                        <a:t>Project </a:t>
                      </a:r>
                      <a:r>
                        <a:rPr lang="en-GB" sz="1800" b="1" dirty="0">
                          <a:solidFill>
                            <a:schemeClr val="accent1">
                              <a:lumMod val="50000"/>
                            </a:schemeClr>
                          </a:solidFill>
                          <a:effectLst/>
                        </a:rPr>
                        <a:t>OBJECTIVES</a:t>
                      </a:r>
                      <a:r>
                        <a:rPr lang="en-GB" sz="1800" dirty="0">
                          <a:solidFill>
                            <a:schemeClr val="accent1">
                              <a:lumMod val="50000"/>
                            </a:schemeClr>
                          </a:solidFill>
                          <a:effectLst/>
                        </a:rPr>
                        <a:t> are clearly defined, realistic and address the needs and goals of the participating organisations and the needs of their target groups.</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7586086"/>
                  </a:ext>
                </a:extLst>
              </a:tr>
              <a:tr h="32259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rgbClr val="456EA0"/>
                          </a:solidFill>
                          <a:effectLst/>
                        </a:rPr>
                        <a:t>Proposed </a:t>
                      </a:r>
                      <a:r>
                        <a:rPr lang="en-GB" sz="1800" b="1" dirty="0">
                          <a:solidFill>
                            <a:srgbClr val="456EA0"/>
                          </a:solidFill>
                          <a:effectLst/>
                        </a:rPr>
                        <a:t>METHODOLOGY </a:t>
                      </a:r>
                      <a:r>
                        <a:rPr lang="en-GB" sz="1800" dirty="0">
                          <a:solidFill>
                            <a:srgbClr val="456EA0"/>
                          </a:solidFill>
                          <a:effectLst/>
                        </a:rPr>
                        <a:t>is clear, adequate and feasible.</a:t>
                      </a:r>
                      <a:endParaRPr lang="en-GB" sz="1800" dirty="0">
                        <a:solidFill>
                          <a:srgbClr val="456EA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8152731"/>
                  </a:ext>
                </a:extLst>
              </a:tr>
              <a:tr h="31221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accent1">
                              <a:lumMod val="50000"/>
                            </a:schemeClr>
                          </a:solidFill>
                          <a:effectLst/>
                        </a:rPr>
                        <a:t>Project </a:t>
                      </a:r>
                      <a:r>
                        <a:rPr lang="en-GB" sz="1800" b="1" dirty="0">
                          <a:solidFill>
                            <a:schemeClr val="accent1">
                              <a:lumMod val="50000"/>
                            </a:schemeClr>
                          </a:solidFill>
                          <a:effectLst/>
                        </a:rPr>
                        <a:t>WORKPLAN </a:t>
                      </a:r>
                      <a:r>
                        <a:rPr lang="en-GB" sz="1800" dirty="0">
                          <a:solidFill>
                            <a:schemeClr val="accent1">
                              <a:lumMod val="50000"/>
                            </a:schemeClr>
                          </a:solidFill>
                          <a:effectLst/>
                        </a:rPr>
                        <a:t>is clear, complete and effective, including appropriate phases […].</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5759080"/>
                  </a:ext>
                </a:extLst>
              </a:tr>
              <a:tr h="322597">
                <a:tc>
                  <a:txBody>
                    <a:bodyPr/>
                    <a:lstStyle/>
                    <a:p>
                      <a:pPr marL="285750" lvl="0" indent="-285750" algn="l">
                        <a:lnSpc>
                          <a:spcPct val="100000"/>
                        </a:lnSpc>
                        <a:spcBef>
                          <a:spcPts val="0"/>
                        </a:spcBef>
                        <a:spcAft>
                          <a:spcPts val="0"/>
                        </a:spcAft>
                        <a:buFont typeface="Arial" panose="020B0604020202020204" pitchFamily="34" charset="0"/>
                        <a:buChar char="•"/>
                      </a:pPr>
                      <a:r>
                        <a:rPr lang="en-GB" sz="1800" dirty="0">
                          <a:solidFill>
                            <a:srgbClr val="456EA0"/>
                          </a:solidFill>
                          <a:effectLst/>
                        </a:rPr>
                        <a:t>Project is </a:t>
                      </a:r>
                      <a:r>
                        <a:rPr lang="en-GB" sz="1800" b="1" dirty="0">
                          <a:solidFill>
                            <a:srgbClr val="456EA0"/>
                          </a:solidFill>
                          <a:effectLst/>
                        </a:rPr>
                        <a:t>COST-EFFECTIVE </a:t>
                      </a:r>
                      <a:r>
                        <a:rPr lang="en-GB" sz="1800" dirty="0">
                          <a:solidFill>
                            <a:srgbClr val="456EA0"/>
                          </a:solidFill>
                          <a:effectLst/>
                        </a:rPr>
                        <a:t>and allocates appropriate resources to each activity.</a:t>
                      </a:r>
                      <a:endParaRPr lang="en-GB" sz="1800" dirty="0">
                        <a:solidFill>
                          <a:srgbClr val="456EA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4889587"/>
                  </a:ext>
                </a:extLst>
              </a:tr>
              <a:tr h="360103">
                <a:tc>
                  <a:txBody>
                    <a:bodyPr/>
                    <a:lstStyle/>
                    <a:p>
                      <a:pPr marL="285750" lvl="0" indent="-285750" algn="l">
                        <a:lnSpc>
                          <a:spcPct val="100000"/>
                        </a:lnSpc>
                        <a:spcBef>
                          <a:spcPts val="0"/>
                        </a:spcBef>
                        <a:spcAft>
                          <a:spcPts val="0"/>
                        </a:spcAft>
                        <a:buFont typeface="Arial" panose="020B0604020202020204" pitchFamily="34" charset="0"/>
                        <a:buChar char="•"/>
                      </a:pPr>
                      <a:r>
                        <a:rPr lang="en-GB" sz="1800" dirty="0">
                          <a:solidFill>
                            <a:schemeClr val="accent1">
                              <a:lumMod val="50000"/>
                            </a:schemeClr>
                          </a:solidFill>
                          <a:effectLst/>
                        </a:rPr>
                        <a:t>Project proposes appropriate </a:t>
                      </a:r>
                      <a:r>
                        <a:rPr lang="en-GB" sz="1800" b="1" dirty="0">
                          <a:solidFill>
                            <a:schemeClr val="accent1">
                              <a:lumMod val="50000"/>
                            </a:schemeClr>
                          </a:solidFill>
                          <a:effectLst/>
                        </a:rPr>
                        <a:t>QUALITY CONTROL, MONITORING AND EVALUATION </a:t>
                      </a:r>
                      <a:r>
                        <a:rPr lang="en-GB" sz="1800" dirty="0">
                          <a:solidFill>
                            <a:schemeClr val="accent1">
                              <a:lumMod val="50000"/>
                            </a:schemeClr>
                          </a:solidFill>
                          <a:effectLst/>
                        </a:rPr>
                        <a:t>measures […].</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5914738"/>
                  </a:ext>
                </a:extLst>
              </a:tr>
              <a:tr h="322597">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rgbClr val="456EA0"/>
                          </a:solidFill>
                          <a:effectLst/>
                        </a:rPr>
                        <a:t>Activities are designed in an </a:t>
                      </a:r>
                      <a:r>
                        <a:rPr lang="en-GB" sz="1800" b="1" dirty="0">
                          <a:solidFill>
                            <a:srgbClr val="456EA0"/>
                          </a:solidFill>
                          <a:effectLst/>
                        </a:rPr>
                        <a:t>ACCESSIBLE AND INCLUSIVE </a:t>
                      </a:r>
                      <a:r>
                        <a:rPr lang="en-GB" sz="1800" dirty="0">
                          <a:solidFill>
                            <a:srgbClr val="456EA0"/>
                          </a:solidFill>
                          <a:effectLst/>
                        </a:rPr>
                        <a:t>way and are open to people with fewer opportunities.</a:t>
                      </a:r>
                      <a:endParaRPr lang="en-GB" sz="1800" dirty="0">
                        <a:solidFill>
                          <a:srgbClr val="456EA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7454972"/>
                  </a:ext>
                </a:extLst>
              </a:tr>
              <a:tr h="645193">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chemeClr val="accent1">
                              <a:lumMod val="50000"/>
                            </a:schemeClr>
                          </a:solidFill>
                          <a:effectLst/>
                        </a:rPr>
                        <a:t>Project incorporates the use of </a:t>
                      </a:r>
                      <a:r>
                        <a:rPr lang="en-GB" sz="1800" b="1" dirty="0">
                          <a:solidFill>
                            <a:schemeClr val="accent1">
                              <a:lumMod val="50000"/>
                            </a:schemeClr>
                          </a:solidFill>
                          <a:effectLst/>
                        </a:rPr>
                        <a:t>DIGITAL TOOLS AND LEARNING METHODS </a:t>
                      </a:r>
                      <a:r>
                        <a:rPr lang="en-GB" sz="1800" dirty="0">
                          <a:solidFill>
                            <a:schemeClr val="accent1">
                              <a:lumMod val="50000"/>
                            </a:schemeClr>
                          </a:solidFill>
                          <a:effectLst/>
                        </a:rPr>
                        <a:t>to complement physical activities and improve the cooperation between partner organisations: including the use of Erasmus+ online platforms/tools. </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053184"/>
                  </a:ext>
                </a:extLst>
              </a:tr>
              <a:tr h="322597">
                <a:tc>
                  <a:txBody>
                    <a:bodyPr/>
                    <a:lstStyle/>
                    <a:p>
                      <a:pPr marL="285750" indent="-285750" algn="l">
                        <a:lnSpc>
                          <a:spcPct val="100000"/>
                        </a:lnSpc>
                        <a:spcBef>
                          <a:spcPts val="0"/>
                        </a:spcBef>
                        <a:spcAft>
                          <a:spcPts val="0"/>
                        </a:spcAft>
                        <a:buFont typeface="Arial" panose="020B0604020202020204" pitchFamily="34" charset="0"/>
                        <a:buChar char="•"/>
                      </a:pPr>
                      <a:r>
                        <a:rPr lang="en-GB" sz="1800" dirty="0">
                          <a:solidFill>
                            <a:srgbClr val="456EA0"/>
                          </a:solidFill>
                          <a:effectLst/>
                        </a:rPr>
                        <a:t>The project is designed in an eco-friendly way and incorporates </a:t>
                      </a:r>
                      <a:r>
                        <a:rPr lang="en-GB" sz="1800" b="1" dirty="0">
                          <a:solidFill>
                            <a:srgbClr val="456EA0"/>
                          </a:solidFill>
                          <a:effectLst/>
                        </a:rPr>
                        <a:t>GREEN PRACTICES </a:t>
                      </a:r>
                      <a:r>
                        <a:rPr lang="en-GB" sz="1800" dirty="0">
                          <a:solidFill>
                            <a:srgbClr val="456EA0"/>
                          </a:solidFill>
                          <a:effectLst/>
                        </a:rPr>
                        <a:t>in different project phases.</a:t>
                      </a:r>
                      <a:endParaRPr lang="en-GB" sz="1800" kern="1200" dirty="0">
                        <a:solidFill>
                          <a:srgbClr val="456EA0"/>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6338189"/>
                  </a:ext>
                </a:extLst>
              </a:tr>
              <a:tr h="32259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accent1">
                              <a:lumMod val="50000"/>
                            </a:schemeClr>
                          </a:solidFill>
                          <a:effectLst/>
                          <a:latin typeface="+mn-lt"/>
                          <a:ea typeface="+mn-ea"/>
                          <a:cs typeface="+mn-cs"/>
                        </a:rPr>
                        <a:t>The project encourages </a:t>
                      </a:r>
                      <a:r>
                        <a:rPr lang="en-GB" sz="1800" b="1" kern="1200" dirty="0">
                          <a:solidFill>
                            <a:schemeClr val="accent1">
                              <a:lumMod val="50000"/>
                            </a:schemeClr>
                          </a:solidFill>
                          <a:effectLst/>
                          <a:latin typeface="+mn-lt"/>
                          <a:ea typeface="+mn-ea"/>
                          <a:cs typeface="+mn-cs"/>
                        </a:rPr>
                        <a:t>PARTICIPATION AND CIVIC ENGAGEMENT</a:t>
                      </a:r>
                      <a:r>
                        <a:rPr lang="en-GB" sz="1800" b="0" kern="1200" dirty="0">
                          <a:solidFill>
                            <a:schemeClr val="accent1">
                              <a:lumMod val="50000"/>
                            </a:schemeClr>
                          </a:solidFill>
                          <a:effectLst/>
                          <a:latin typeface="+mn-lt"/>
                          <a:ea typeface="+mn-ea"/>
                          <a:cs typeface="+mn-cs"/>
                        </a:rPr>
                        <a:t>.</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4972845"/>
                  </a:ext>
                </a:extLst>
              </a:tr>
              <a:tr h="322597">
                <a:tc>
                  <a:txBody>
                    <a:bodyPr/>
                    <a:lstStyle/>
                    <a:p>
                      <a:pPr marL="285750" indent="-285750" algn="l">
                        <a:lnSpc>
                          <a:spcPct val="100000"/>
                        </a:lnSpc>
                        <a:spcBef>
                          <a:spcPts val="0"/>
                        </a:spcBef>
                        <a:spcAft>
                          <a:spcPts val="0"/>
                        </a:spcAft>
                        <a:buFont typeface="Arial" panose="020B0604020202020204" pitchFamily="34" charset="0"/>
                        <a:buChar char="•"/>
                      </a:pPr>
                      <a:r>
                        <a:rPr lang="en-US" sz="1800" kern="1200" dirty="0">
                          <a:solidFill>
                            <a:srgbClr val="456EA0"/>
                          </a:solidFill>
                          <a:effectLst/>
                          <a:latin typeface="+mn-lt"/>
                          <a:ea typeface="+mn-ea"/>
                          <a:cs typeface="+mn-cs"/>
                        </a:rPr>
                        <a:t>The project clearly describes both </a:t>
                      </a:r>
                      <a:r>
                        <a:rPr lang="en-US" sz="1800" b="1" kern="1200" dirty="0">
                          <a:solidFill>
                            <a:srgbClr val="456EA0"/>
                          </a:solidFill>
                          <a:effectLst/>
                          <a:latin typeface="+mn-lt"/>
                          <a:ea typeface="+mn-ea"/>
                          <a:cs typeface="+mn-cs"/>
                        </a:rPr>
                        <a:t>QUALITATIVE AND QUANTITATIVE INDICATORS</a:t>
                      </a:r>
                      <a:r>
                        <a:rPr lang="en-US" sz="1800" kern="1200" dirty="0">
                          <a:solidFill>
                            <a:srgbClr val="456EA0"/>
                          </a:solidFill>
                          <a:effectLst/>
                          <a:latin typeface="+mn-lt"/>
                          <a:ea typeface="+mn-ea"/>
                          <a:cs typeface="+mn-cs"/>
                        </a:rPr>
                        <a:t>, that are realistic, feasible, and contribute to strengthening the overall quality of the project.</a:t>
                      </a:r>
                      <a:endParaRPr lang="en-GB" sz="1800" kern="1200" dirty="0">
                        <a:solidFill>
                          <a:srgbClr val="456EA0"/>
                        </a:solidFill>
                        <a:effectLst/>
                        <a:latin typeface="+mn-lt"/>
                        <a:ea typeface="+mn-ea"/>
                        <a:cs typeface="+mn-c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7866924"/>
                  </a:ext>
                </a:extLst>
              </a:tr>
              <a:tr h="96779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u="sng" dirty="0">
                          <a:solidFill>
                            <a:schemeClr val="accent1">
                              <a:lumMod val="50000"/>
                            </a:schemeClr>
                          </a:solidFill>
                          <a:effectLst/>
                        </a:rPr>
                        <a:t>WHERE RELEVANT</a:t>
                      </a:r>
                      <a:r>
                        <a:rPr lang="en-GB" sz="1800" u="none" dirty="0">
                          <a:solidFill>
                            <a:schemeClr val="accent1">
                              <a:lumMod val="50000"/>
                            </a:schemeClr>
                          </a:solidFill>
                          <a:effectLst/>
                        </a:rPr>
                        <a:t>: </a:t>
                      </a:r>
                      <a:r>
                        <a:rPr lang="en-GB" sz="1800" b="1" dirty="0">
                          <a:solidFill>
                            <a:schemeClr val="accent1">
                              <a:lumMod val="50000"/>
                            </a:schemeClr>
                          </a:solidFill>
                          <a:effectLst/>
                        </a:rPr>
                        <a:t>TEACHING, TRAINING OR LEARNING ACTIVITIES </a:t>
                      </a:r>
                      <a:r>
                        <a:rPr lang="en-GB" sz="1800" dirty="0">
                          <a:solidFill>
                            <a:schemeClr val="accent1">
                              <a:lumMod val="50000"/>
                            </a:schemeClr>
                          </a:solidFill>
                          <a:effectLst/>
                        </a:rPr>
                        <a:t>are appropriate and involve the appropriate profile and number of participants </a:t>
                      </a:r>
                      <a:r>
                        <a:rPr lang="en-GB" sz="1800" u="sng" dirty="0">
                          <a:solidFill>
                            <a:schemeClr val="accent1">
                              <a:lumMod val="50000"/>
                            </a:schemeClr>
                          </a:solidFill>
                          <a:effectLst/>
                        </a:rPr>
                        <a:t>plus</a:t>
                      </a:r>
                      <a:r>
                        <a:rPr lang="en-GB" sz="1800" dirty="0">
                          <a:solidFill>
                            <a:schemeClr val="accent1">
                              <a:lumMod val="50000"/>
                            </a:schemeClr>
                          </a:solidFill>
                          <a:effectLst/>
                        </a:rPr>
                        <a:t> quality of practical arrangements, management and support modalities </a:t>
                      </a:r>
                      <a:r>
                        <a:rPr lang="en-GB" sz="1800" u="sng" dirty="0">
                          <a:solidFill>
                            <a:schemeClr val="accent1">
                              <a:lumMod val="50000"/>
                            </a:schemeClr>
                          </a:solidFill>
                          <a:effectLst/>
                        </a:rPr>
                        <a:t>and</a:t>
                      </a:r>
                      <a:r>
                        <a:rPr lang="en-GB" sz="1800" dirty="0">
                          <a:solidFill>
                            <a:schemeClr val="accent1">
                              <a:lumMod val="50000"/>
                            </a:schemeClr>
                          </a:solidFill>
                          <a:effectLst/>
                        </a:rPr>
                        <a:t> quality of arrangements for recognition and validation of learning outcomes.</a:t>
                      </a:r>
                      <a:endParaRPr lang="en-GB" sz="18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1414261"/>
                  </a:ext>
                </a:extLst>
              </a:tr>
            </a:tbl>
          </a:graphicData>
        </a:graphic>
      </p:graphicFrame>
      <p:sp>
        <p:nvSpPr>
          <p:cNvPr id="5" name="TextBox 4">
            <a:extLst>
              <a:ext uri="{FF2B5EF4-FFF2-40B4-BE49-F238E27FC236}">
                <a16:creationId xmlns:a16="http://schemas.microsoft.com/office/drawing/2014/main" id="{BB216FC1-8B49-15EF-8EE4-47C14D138D27}"/>
              </a:ext>
            </a:extLst>
          </p:cNvPr>
          <p:cNvSpPr txBox="1"/>
          <p:nvPr/>
        </p:nvSpPr>
        <p:spPr>
          <a:xfrm>
            <a:off x="695400" y="348882"/>
            <a:ext cx="9073008" cy="546625"/>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3600" b="1" dirty="0">
                <a:solidFill>
                  <a:schemeClr val="accent1">
                    <a:lumMod val="75000"/>
                  </a:schemeClr>
                </a:solidFill>
                <a:latin typeface="Candara" panose="020E0502030303020204" pitchFamily="34" charset="0"/>
                <a:cs typeface="Helvetica" panose="020B0604020202020204" pitchFamily="34" charset="0"/>
              </a:rPr>
              <a:t>KA220 Assessment Criteria: Project Design</a:t>
            </a:r>
            <a:endParaRPr kumimoji="0" lang="en-GB" sz="4400" b="1" i="0"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endParaRPr>
          </a:p>
        </p:txBody>
      </p:sp>
      <p:sp>
        <p:nvSpPr>
          <p:cNvPr id="15" name="TextBox 14">
            <a:extLst>
              <a:ext uri="{FF2B5EF4-FFF2-40B4-BE49-F238E27FC236}">
                <a16:creationId xmlns:a16="http://schemas.microsoft.com/office/drawing/2014/main" id="{306F7262-3360-56DA-A456-72CA514FDC0A}"/>
              </a:ext>
            </a:extLst>
          </p:cNvPr>
          <p:cNvSpPr txBox="1"/>
          <p:nvPr/>
        </p:nvSpPr>
        <p:spPr>
          <a:xfrm>
            <a:off x="712232" y="1128341"/>
            <a:ext cx="2880320" cy="445635"/>
          </a:xfrm>
          <a:prstGeom prst="rect">
            <a:avLst/>
          </a:prstGeom>
          <a:noFill/>
        </p:spPr>
        <p:txBody>
          <a:bodyPr wrap="square" rtlCol="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GB" sz="2800" i="1" dirty="0">
                <a:solidFill>
                  <a:schemeClr val="accent1">
                    <a:lumMod val="75000"/>
                  </a:schemeClr>
                </a:solidFill>
                <a:latin typeface="Candara" panose="020E0502030303020204" pitchFamily="34" charset="0"/>
                <a:cs typeface="Helvetica" panose="020B0604020202020204" pitchFamily="34" charset="0"/>
              </a:rPr>
              <a:t>Extent to which…</a:t>
            </a:r>
            <a:endParaRPr kumimoji="0" lang="en-GB" sz="4400" i="1" u="none" strike="noStrike" kern="1200" cap="none" spc="0" normalizeH="0" baseline="0" noProof="0" dirty="0">
              <a:ln>
                <a:noFill/>
              </a:ln>
              <a:solidFill>
                <a:schemeClr val="accent1">
                  <a:lumMod val="75000"/>
                </a:schemeClr>
              </a:solidFill>
              <a:effectLst/>
              <a:uLnTx/>
              <a:uFillTx/>
              <a:latin typeface="Candara" panose="020E0502030303020204" pitchFamily="34" charset="0"/>
              <a:cs typeface="Helvetica" panose="020B0604020202020204" pitchFamily="34" charset="0"/>
            </a:endParaRPr>
          </a:p>
        </p:txBody>
      </p:sp>
      <p:pic>
        <p:nvPicPr>
          <p:cNvPr id="16" name="Picture 15" descr="Icon&#10;&#10;Description automatically generated">
            <a:extLst>
              <a:ext uri="{FF2B5EF4-FFF2-40B4-BE49-F238E27FC236}">
                <a16:creationId xmlns:a16="http://schemas.microsoft.com/office/drawing/2014/main" id="{6BF0EB2C-5B45-AB74-5815-85AE2781E239}"/>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6212420" y="2244424"/>
            <a:ext cx="648072" cy="345567"/>
          </a:xfrm>
          <a:prstGeom prst="rect">
            <a:avLst/>
          </a:prstGeom>
        </p:spPr>
      </p:pic>
      <p:pic>
        <p:nvPicPr>
          <p:cNvPr id="17" name="Picture 16" descr="Icon&#10;&#10;Description automatically generated">
            <a:extLst>
              <a:ext uri="{FF2B5EF4-FFF2-40B4-BE49-F238E27FC236}">
                <a16:creationId xmlns:a16="http://schemas.microsoft.com/office/drawing/2014/main" id="{D4D72740-9B48-E67F-1D14-005A1E632FE4}"/>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11190745" y="4114014"/>
            <a:ext cx="648072" cy="345567"/>
          </a:xfrm>
          <a:prstGeom prst="rect">
            <a:avLst/>
          </a:prstGeom>
        </p:spPr>
      </p:pic>
      <p:pic>
        <p:nvPicPr>
          <p:cNvPr id="18" name="Picture 17" descr="Icon&#10;&#10;Description automatically generated">
            <a:extLst>
              <a:ext uri="{FF2B5EF4-FFF2-40B4-BE49-F238E27FC236}">
                <a16:creationId xmlns:a16="http://schemas.microsoft.com/office/drawing/2014/main" id="{BB7740BE-81BE-B1F6-C0CE-6EF8E3AD52CB}"/>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4199911" y="1898857"/>
            <a:ext cx="648072" cy="345567"/>
          </a:xfrm>
          <a:prstGeom prst="rect">
            <a:avLst/>
          </a:prstGeom>
        </p:spPr>
      </p:pic>
      <p:pic>
        <p:nvPicPr>
          <p:cNvPr id="19" name="Picture 18" descr="Icon&#10;&#10;Description automatically generated">
            <a:extLst>
              <a:ext uri="{FF2B5EF4-FFF2-40B4-BE49-F238E27FC236}">
                <a16:creationId xmlns:a16="http://schemas.microsoft.com/office/drawing/2014/main" id="{26974919-8685-87D6-C1F9-C338841C696D}"/>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11190745" y="4531566"/>
            <a:ext cx="648072" cy="345567"/>
          </a:xfrm>
          <a:prstGeom prst="rect">
            <a:avLst/>
          </a:prstGeom>
        </p:spPr>
      </p:pic>
      <p:pic>
        <p:nvPicPr>
          <p:cNvPr id="20" name="Picture 19" descr="Icon&#10;&#10;Description automatically generated">
            <a:extLst>
              <a:ext uri="{FF2B5EF4-FFF2-40B4-BE49-F238E27FC236}">
                <a16:creationId xmlns:a16="http://schemas.microsoft.com/office/drawing/2014/main" id="{170D54EC-1D3E-2F53-C3E2-260476D1EF2C}"/>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11200254" y="3535926"/>
            <a:ext cx="648072" cy="345567"/>
          </a:xfrm>
          <a:prstGeom prst="rect">
            <a:avLst/>
          </a:prstGeom>
        </p:spPr>
      </p:pic>
      <p:pic>
        <p:nvPicPr>
          <p:cNvPr id="21" name="Picture 20" descr="Icon&#10;&#10;Description automatically generated">
            <a:extLst>
              <a:ext uri="{FF2B5EF4-FFF2-40B4-BE49-F238E27FC236}">
                <a16:creationId xmlns:a16="http://schemas.microsoft.com/office/drawing/2014/main" id="{2F842CFB-3D96-83AC-16FF-A5BB7F13226B}"/>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11190745" y="4934561"/>
            <a:ext cx="648072" cy="345567"/>
          </a:xfrm>
          <a:prstGeom prst="rect">
            <a:avLst/>
          </a:prstGeom>
        </p:spPr>
      </p:pic>
      <p:pic>
        <p:nvPicPr>
          <p:cNvPr id="22" name="Picture 21">
            <a:extLst>
              <a:ext uri="{FF2B5EF4-FFF2-40B4-BE49-F238E27FC236}">
                <a16:creationId xmlns:a16="http://schemas.microsoft.com/office/drawing/2014/main" id="{ACEF7B36-2F1D-F38B-54E1-92CCB0AC42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827"/>
          <a:stretch/>
        </p:blipFill>
        <p:spPr bwMode="auto">
          <a:xfrm>
            <a:off x="9424035" y="171298"/>
            <a:ext cx="2206765" cy="788659"/>
          </a:xfrm>
          <a:prstGeom prst="rect">
            <a:avLst/>
          </a:prstGeom>
          <a:ln>
            <a:noFill/>
          </a:ln>
          <a:extLst>
            <a:ext uri="{53640926-AAD7-44D8-BBD7-CCE9431645EC}">
              <a14:shadowObscured xmlns:a14="http://schemas.microsoft.com/office/drawing/2010/main"/>
            </a:ext>
          </a:extLst>
        </p:spPr>
      </p:pic>
      <p:pic>
        <p:nvPicPr>
          <p:cNvPr id="3" name="Picture 2" descr="Icon&#10;&#10;Description automatically generated">
            <a:extLst>
              <a:ext uri="{FF2B5EF4-FFF2-40B4-BE49-F238E27FC236}">
                <a16:creationId xmlns:a16="http://schemas.microsoft.com/office/drawing/2014/main" id="{FB1D6774-EB23-8D94-811F-2877DCBC17F8}"/>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8775963" y="2589991"/>
            <a:ext cx="648072" cy="345567"/>
          </a:xfrm>
          <a:prstGeom prst="rect">
            <a:avLst/>
          </a:prstGeom>
        </p:spPr>
      </p:pic>
      <p:pic>
        <p:nvPicPr>
          <p:cNvPr id="4" name="Picture 3" descr="Icon&#10;&#10;Description automatically generated">
            <a:extLst>
              <a:ext uri="{FF2B5EF4-FFF2-40B4-BE49-F238E27FC236}">
                <a16:creationId xmlns:a16="http://schemas.microsoft.com/office/drawing/2014/main" id="{90C16BE2-08D8-2FAE-6C9A-E691CC9B07B3}"/>
              </a:ext>
            </a:extLst>
          </p:cNvPr>
          <p:cNvPicPr>
            <a:picLocks noChangeAspect="1"/>
          </p:cNvPicPr>
          <p:nvPr/>
        </p:nvPicPr>
        <p:blipFill rotWithShape="1">
          <a:blip r:embed="rId3">
            <a:extLst>
              <a:ext uri="{28A0092B-C50C-407E-A947-70E740481C1C}">
                <a14:useLocalDpi xmlns:a14="http://schemas.microsoft.com/office/drawing/2010/main" val="0"/>
              </a:ext>
            </a:extLst>
          </a:blip>
          <a:srcRect l="1782" t="15569" r="9107" b="12126"/>
          <a:stretch/>
        </p:blipFill>
        <p:spPr>
          <a:xfrm>
            <a:off x="8127891" y="2903327"/>
            <a:ext cx="648072" cy="345567"/>
          </a:xfrm>
          <a:prstGeom prst="rect">
            <a:avLst/>
          </a:prstGeom>
        </p:spPr>
      </p:pic>
      <p:sp>
        <p:nvSpPr>
          <p:cNvPr id="6" name="Rectangle: Rounded Corners 5">
            <a:extLst>
              <a:ext uri="{FF2B5EF4-FFF2-40B4-BE49-F238E27FC236}">
                <a16:creationId xmlns:a16="http://schemas.microsoft.com/office/drawing/2014/main" id="{21563FEA-FE80-9FCE-8D49-C52A7C6307F8}"/>
              </a:ext>
            </a:extLst>
          </p:cNvPr>
          <p:cNvSpPr/>
          <p:nvPr/>
        </p:nvSpPr>
        <p:spPr>
          <a:xfrm>
            <a:off x="10567165" y="928927"/>
            <a:ext cx="1023171" cy="445635"/>
          </a:xfrm>
          <a:prstGeom prst="roundRect">
            <a:avLst/>
          </a:prstGeom>
          <a:solidFill>
            <a:srgbClr val="1F49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2026</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0214693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414536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a:t>
            </a: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3</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PROJECT DESIGN</a:t>
            </a:r>
          </a:p>
          <a:p>
            <a:pPr marL="0" marR="0" lvl="0" indent="0" algn="ctr" defTabSz="914400" rtl="0" eaLnBrk="1" fontAlgn="auto" latinLnBrk="0" hangingPunct="1">
              <a:lnSpc>
                <a:spcPct val="7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Mixed-field Groupwork</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2" name="Picture 1">
            <a:extLst>
              <a:ext uri="{FF2B5EF4-FFF2-40B4-BE49-F238E27FC236}">
                <a16:creationId xmlns:a16="http://schemas.microsoft.com/office/drawing/2014/main" id="{09B706BB-3993-8738-EAE5-EFADB20F77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7"/>
          <a:stretch/>
        </p:blipFill>
        <p:spPr bwMode="auto">
          <a:xfrm>
            <a:off x="9098869" y="5661248"/>
            <a:ext cx="2649759" cy="946977"/>
          </a:xfrm>
          <a:prstGeom prst="rect">
            <a:avLst/>
          </a:prstGeom>
          <a:ln>
            <a:noFill/>
          </a:ln>
          <a:extLst>
            <a:ext uri="{53640926-AAD7-44D8-BBD7-CCE9431645EC}">
              <a14:shadowObscured xmlns:a14="http://schemas.microsoft.com/office/drawing/2010/main"/>
            </a:ext>
          </a:extLst>
        </p:spPr>
      </p:pic>
      <p:pic>
        <p:nvPicPr>
          <p:cNvPr id="4" name="Picture 3" descr="A blue text on a white background&#10;&#10;Description automatically generated">
            <a:extLst>
              <a:ext uri="{FF2B5EF4-FFF2-40B4-BE49-F238E27FC236}">
                <a16:creationId xmlns:a16="http://schemas.microsoft.com/office/drawing/2014/main" id="{8BA84CEC-A88D-EE83-E77B-FCBCED0C2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20" y="5832467"/>
            <a:ext cx="3425716" cy="604537"/>
          </a:xfrm>
          <a:prstGeom prst="rect">
            <a:avLst/>
          </a:prstGeom>
        </p:spPr>
      </p:pic>
    </p:spTree>
    <p:extLst>
      <p:ext uri="{BB962C8B-B14F-4D97-AF65-F5344CB8AC3E}">
        <p14:creationId xmlns:p14="http://schemas.microsoft.com/office/powerpoint/2010/main" val="166029245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6DAE9-E9D7-412B-AD18-CEE810C09A7A}"/>
              </a:ext>
            </a:extLst>
          </p:cNvPr>
          <p:cNvPicPr>
            <a:picLocks noChangeAspect="1"/>
          </p:cNvPicPr>
          <p:nvPr/>
        </p:nvPicPr>
        <p:blipFill>
          <a:blip r:embed="rId3">
            <a:extLst>
              <a:ext uri="{28A0092B-C50C-407E-A947-70E740481C1C}">
                <a14:useLocalDpi xmlns:a14="http://schemas.microsoft.com/office/drawing/2010/main" val="0"/>
              </a:ext>
            </a:extLst>
          </a:blip>
          <a:srcRect t="19072" b="19072"/>
          <a:stretch/>
        </p:blipFill>
        <p:spPr>
          <a:xfrm>
            <a:off x="12576" y="0"/>
            <a:ext cx="12179424" cy="6858000"/>
          </a:xfrm>
          <a:prstGeom prst="rect">
            <a:avLst/>
          </a:prstGeom>
        </p:spPr>
      </p:pic>
      <p:sp>
        <p:nvSpPr>
          <p:cNvPr id="8" name="TextBox 7"/>
          <p:cNvSpPr txBox="1"/>
          <p:nvPr/>
        </p:nvSpPr>
        <p:spPr>
          <a:xfrm>
            <a:off x="4571256" y="5805264"/>
            <a:ext cx="7608168" cy="84946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rPr>
              <a:t>Mixed-field Groups</a:t>
            </a:r>
            <a:endParaRPr kumimoji="0" lang="en-GB" sz="9600" b="1" i="0" u="none" strike="noStrike" kern="1200" cap="none" spc="0" normalizeH="0" baseline="0" noProof="0" dirty="0">
              <a:ln>
                <a:noFill/>
              </a:ln>
              <a:solidFill>
                <a:srgbClr val="DA2A6C"/>
              </a:solidFill>
              <a:effectLst/>
              <a:uLnTx/>
              <a:uFillTx/>
              <a:latin typeface="Candara" panose="020E0502030303020204" pitchFamily="34" charset="0"/>
              <a:ea typeface="+mn-ea"/>
              <a:cs typeface="Helvetica" pitchFamily="34" charset="0"/>
            </a:endParaRPr>
          </a:p>
        </p:txBody>
      </p:sp>
    </p:spTree>
    <p:extLst>
      <p:ext uri="{BB962C8B-B14F-4D97-AF65-F5344CB8AC3E}">
        <p14:creationId xmlns:p14="http://schemas.microsoft.com/office/powerpoint/2010/main" val="128362262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35360" y="1844824"/>
          <a:ext cx="11521280" cy="158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342752" y="379114"/>
            <a:ext cx="115682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007FBE"/>
                </a:solidFill>
                <a:effectLst/>
                <a:uLnTx/>
                <a:uFillTx/>
                <a:latin typeface="Calibri" panose="020F0502020204030204" pitchFamily="34" charset="0"/>
                <a:ea typeface="+mn-ea"/>
                <a:cs typeface="Calibri" panose="020F0502020204030204" pitchFamily="34" charset="0"/>
              </a:rPr>
              <a:t>MIXED-FIELD GROUPWORK</a:t>
            </a:r>
            <a:endParaRPr kumimoji="0" lang="en-GB" sz="3600" b="1" i="0" u="none" strike="noStrike" kern="1200" cap="none" spc="0" normalizeH="0" baseline="0" noProof="0" dirty="0">
              <a:ln>
                <a:noFill/>
              </a:ln>
              <a:solidFill>
                <a:srgbClr val="007FBE"/>
              </a:solidFill>
              <a:effectLst/>
              <a:uLnTx/>
              <a:uFillTx/>
              <a:latin typeface="Calibri" panose="020F0502020204030204" pitchFamily="34" charset="0"/>
              <a:ea typeface="+mn-ea"/>
              <a:cs typeface="Calibri" panose="020F0502020204030204" pitchFamily="34" charset="0"/>
            </a:endParaRPr>
          </a:p>
        </p:txBody>
      </p:sp>
      <p:pic>
        <p:nvPicPr>
          <p:cNvPr id="12" name="Picture 11" descr="A picture containing text, clipart&#10;&#10;Description automatically generated">
            <a:extLst>
              <a:ext uri="{FF2B5EF4-FFF2-40B4-BE49-F238E27FC236}">
                <a16:creationId xmlns:a16="http://schemas.microsoft.com/office/drawing/2014/main" id="{16C3D3F2-DC44-4887-9017-35389F982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44" y="3813326"/>
            <a:ext cx="9793088" cy="2428904"/>
          </a:xfrm>
          <a:prstGeom prst="rect">
            <a:avLst/>
          </a:prstGeom>
        </p:spPr>
      </p:pic>
      <p:grpSp>
        <p:nvGrpSpPr>
          <p:cNvPr id="3" name="Group 2">
            <a:extLst>
              <a:ext uri="{FF2B5EF4-FFF2-40B4-BE49-F238E27FC236}">
                <a16:creationId xmlns:a16="http://schemas.microsoft.com/office/drawing/2014/main" id="{0F33249E-6924-EE4A-7036-04DD38FAD4D6}"/>
              </a:ext>
            </a:extLst>
          </p:cNvPr>
          <p:cNvGrpSpPr/>
          <p:nvPr/>
        </p:nvGrpSpPr>
        <p:grpSpPr>
          <a:xfrm>
            <a:off x="10488488" y="4293096"/>
            <a:ext cx="1224136" cy="1584176"/>
            <a:chOff x="7524328" y="160338"/>
            <a:chExt cx="1052211" cy="1485475"/>
          </a:xfrm>
        </p:grpSpPr>
        <p:pic>
          <p:nvPicPr>
            <p:cNvPr id="8" name="Picture 7">
              <a:extLst>
                <a:ext uri="{FF2B5EF4-FFF2-40B4-BE49-F238E27FC236}">
                  <a16:creationId xmlns:a16="http://schemas.microsoft.com/office/drawing/2014/main" id="{C84213AC-73F3-5584-C8B8-7BF38206F7F9}"/>
                </a:ext>
              </a:extLst>
            </p:cNvPr>
            <p:cNvPicPr>
              <a:picLocks noChangeAspect="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24328" y="160338"/>
              <a:ext cx="1052211" cy="1485475"/>
            </a:xfrm>
            <a:prstGeom prst="rect">
              <a:avLst/>
            </a:prstGeom>
          </p:spPr>
        </p:pic>
        <p:sp>
          <p:nvSpPr>
            <p:cNvPr id="9" name="TextBox 8">
              <a:extLst>
                <a:ext uri="{FF2B5EF4-FFF2-40B4-BE49-F238E27FC236}">
                  <a16:creationId xmlns:a16="http://schemas.microsoft.com/office/drawing/2014/main" id="{6C5856C3-8E22-89F9-BF38-C4A142DE76DF}"/>
                </a:ext>
              </a:extLst>
            </p:cNvPr>
            <p:cNvSpPr txBox="1"/>
            <p:nvPr/>
          </p:nvSpPr>
          <p:spPr>
            <a:xfrm>
              <a:off x="7647413" y="697917"/>
              <a:ext cx="806042" cy="606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135</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92BD3FE2-AAE7-FE78-36BC-0E2C9184BB98}"/>
              </a:ext>
            </a:extLst>
          </p:cNvPr>
          <p:cNvSpPr txBox="1"/>
          <p:nvPr/>
        </p:nvSpPr>
        <p:spPr>
          <a:xfrm>
            <a:off x="10020433" y="5951021"/>
            <a:ext cx="2016224" cy="646331"/>
          </a:xfrm>
          <a:prstGeom prst="rect">
            <a:avLst/>
          </a:prstGeom>
          <a:noFill/>
        </p:spPr>
        <p:txBody>
          <a:bodyPr wrap="square" rtlCol="0">
            <a:spAutoFit/>
          </a:bodyPr>
          <a:lstStyle/>
          <a:p>
            <a:pPr algn="ctr"/>
            <a:r>
              <a:rPr lang="en-GB" dirty="0">
                <a:solidFill>
                  <a:srgbClr val="003A42"/>
                </a:solidFill>
              </a:rPr>
              <a:t>INCLUDING SHORT COFFEE BREAK</a:t>
            </a:r>
          </a:p>
        </p:txBody>
      </p:sp>
    </p:spTree>
    <p:extLst>
      <p:ext uri="{BB962C8B-B14F-4D97-AF65-F5344CB8AC3E}">
        <p14:creationId xmlns:p14="http://schemas.microsoft.com/office/powerpoint/2010/main" val="4199952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3372" y="1340768"/>
            <a:ext cx="11305256" cy="4145366"/>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6600" b="1" i="0" u="none" strike="noStrike" kern="1200" cap="small"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ACTIVITY</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a:t>
            </a:r>
            <a:r>
              <a:rPr kumimoji="0" lang="en-GB" sz="80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3</a:t>
            </a:r>
            <a:r>
              <a:rPr kumimoji="0" lang="en-GB" sz="6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t>: PROJECT DESIGN</a:t>
            </a:r>
          </a:p>
          <a:p>
            <a:pPr marL="0" marR="0" lvl="0" indent="0" algn="ctr" defTabSz="914400" rtl="0" eaLnBrk="1" fontAlgn="auto" latinLnBrk="0" hangingPunct="1">
              <a:lnSpc>
                <a:spcPct val="70000"/>
              </a:lnSpc>
              <a:spcBef>
                <a:spcPts val="0"/>
              </a:spcBef>
              <a:spcAft>
                <a:spcPts val="0"/>
              </a:spcAft>
              <a:buClrTx/>
              <a:buSzTx/>
              <a:buFontTx/>
              <a:buNone/>
              <a:tabLst/>
              <a:defRPr/>
            </a:pPr>
            <a:br>
              <a:rPr kumimoji="0" lang="en-GB" sz="36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Plenary</a:t>
            </a:r>
            <a:b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br>
            <a:r>
              <a:rPr kumimoji="0" lang="en-GB" sz="115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rPr>
              <a:t>Exchange</a:t>
            </a:r>
            <a:endParaRPr kumimoji="0" lang="en-GB" sz="9600" b="1" i="0" u="none" strike="noStrike" kern="1200" cap="none" spc="0" normalizeH="0" baseline="0" noProof="0" dirty="0">
              <a:ln>
                <a:noFill/>
              </a:ln>
              <a:solidFill>
                <a:srgbClr val="4F81BD"/>
              </a:solidFill>
              <a:effectLst/>
              <a:uLnTx/>
              <a:uFillTx/>
              <a:latin typeface="Candara" panose="020E0502030303020204" pitchFamily="34" charset="0"/>
              <a:ea typeface="+mn-ea"/>
              <a:cs typeface="Helvetica" pitchFamily="34" charset="0"/>
            </a:endParaRPr>
          </a:p>
        </p:txBody>
      </p:sp>
      <p:pic>
        <p:nvPicPr>
          <p:cNvPr id="2" name="Picture 1">
            <a:extLst>
              <a:ext uri="{FF2B5EF4-FFF2-40B4-BE49-F238E27FC236}">
                <a16:creationId xmlns:a16="http://schemas.microsoft.com/office/drawing/2014/main" id="{79758735-79D3-CB9D-2A1A-F39646DCD9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827"/>
          <a:stretch/>
        </p:blipFill>
        <p:spPr bwMode="auto">
          <a:xfrm>
            <a:off x="9098869" y="5661248"/>
            <a:ext cx="2649759" cy="946977"/>
          </a:xfrm>
          <a:prstGeom prst="rect">
            <a:avLst/>
          </a:prstGeom>
          <a:ln>
            <a:noFill/>
          </a:ln>
          <a:extLst>
            <a:ext uri="{53640926-AAD7-44D8-BBD7-CCE9431645EC}">
              <a14:shadowObscured xmlns:a14="http://schemas.microsoft.com/office/drawing/2010/main"/>
            </a:ext>
          </a:extLst>
        </p:spPr>
      </p:pic>
      <p:pic>
        <p:nvPicPr>
          <p:cNvPr id="4" name="Picture 3" descr="A blue text on a white background&#10;&#10;Description automatically generated">
            <a:extLst>
              <a:ext uri="{FF2B5EF4-FFF2-40B4-BE49-F238E27FC236}">
                <a16:creationId xmlns:a16="http://schemas.microsoft.com/office/drawing/2014/main" id="{A58739D6-21A7-FEB1-C0F0-6B994A1D8F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420" y="5832467"/>
            <a:ext cx="3425716" cy="604537"/>
          </a:xfrm>
          <a:prstGeom prst="rect">
            <a:avLst/>
          </a:prstGeom>
        </p:spPr>
      </p:pic>
    </p:spTree>
    <p:extLst>
      <p:ext uri="{BB962C8B-B14F-4D97-AF65-F5344CB8AC3E}">
        <p14:creationId xmlns:p14="http://schemas.microsoft.com/office/powerpoint/2010/main" val="34620703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rrowheads="1"/>
          </p:cNvPicPr>
          <p:nvPr/>
        </p:nvPicPr>
        <p:blipFill rotWithShape="1">
          <a:blip r:embed="rId3">
            <a:extLst>
              <a:ext uri="{28A0092B-C50C-407E-A947-70E740481C1C}">
                <a14:useLocalDpi xmlns:a14="http://schemas.microsoft.com/office/drawing/2010/main" val="0"/>
              </a:ext>
            </a:extLst>
          </a:blip>
          <a:srcRect l="27369" r="1470"/>
          <a:stretch/>
        </p:blipFill>
        <p:spPr bwMode="auto">
          <a:xfrm>
            <a:off x="0" y="-317"/>
            <a:ext cx="5087887" cy="6858001"/>
          </a:xfrm>
          <a:prstGeom prst="rect">
            <a:avLst/>
          </a:prstGeom>
          <a:solidFill>
            <a:schemeClr val="accent1"/>
          </a:solidFill>
          <a:ln w="12700">
            <a:noFill/>
            <a:miter lim="800000"/>
            <a:headEnd/>
            <a:tailEnd/>
          </a:ln>
        </p:spPr>
      </p:pic>
      <p:sp>
        <p:nvSpPr>
          <p:cNvPr id="8" name="TextBox 7"/>
          <p:cNvSpPr txBox="1"/>
          <p:nvPr/>
        </p:nvSpPr>
        <p:spPr>
          <a:xfrm>
            <a:off x="5441036" y="453095"/>
            <a:ext cx="6484144" cy="595086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6300" b="1" i="0" u="none" strike="noStrike" kern="1200" cap="none" spc="0" normalizeH="0" baseline="0" noProof="0" dirty="0">
                <a:ln>
                  <a:noFill/>
                </a:ln>
                <a:solidFill>
                  <a:srgbClr val="007096"/>
                </a:solidFill>
                <a:effectLst/>
                <a:uLnTx/>
                <a:uFillTx/>
                <a:latin typeface="Candara" panose="020E0502030303020204" pitchFamily="34" charset="0"/>
                <a:ea typeface="+mn-ea"/>
                <a:cs typeface="Helvetica" pitchFamily="34" charset="0"/>
              </a:rPr>
              <a:t>Plenary Exchange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dirty="0">
                <a:ln>
                  <a:noFill/>
                </a:ln>
                <a:solidFill>
                  <a:srgbClr val="0070C0"/>
                </a:solidFill>
                <a:effectLst/>
                <a:uLnTx/>
                <a:uFillTx/>
                <a:latin typeface="Candara" panose="020E0502030303020204" pitchFamily="34" charset="0"/>
                <a:ea typeface="+mn-ea"/>
                <a:cs typeface="Helvetica" pitchFamily="34" charset="0"/>
              </a:rPr>
            </a:br>
            <a:r>
              <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rPr>
              <a:t>1. Did you complete ALL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rPr>
              <a:t>2. What were the values for WP3 (days and costs) and the total lump sum value?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rPr>
            </a:br>
            <a:r>
              <a:rPr kumimoji="0" lang="en-GB" sz="2800" b="0" i="0" u="none" strike="noStrike" kern="1200" cap="none" spc="0" normalizeH="0" baseline="0" noProof="0" dirty="0">
                <a:ln>
                  <a:noFill/>
                </a:ln>
                <a:solidFill>
                  <a:srgbClr val="4BACC6">
                    <a:lumMod val="50000"/>
                  </a:srgbClr>
                </a:solidFill>
                <a:effectLst/>
                <a:uLnTx/>
                <a:uFillTx/>
                <a:latin typeface="Calibri"/>
                <a:ea typeface="+mn-ea"/>
                <a:cs typeface="+mn-cs"/>
              </a:rPr>
              <a:t>3. Were there any difficulties?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4BACC6">
                  <a:lumMod val="50000"/>
                </a:srgbClr>
              </a:solidFill>
              <a:effectLst/>
              <a:uLnTx/>
              <a:uFillTx/>
              <a:latin typeface="Candara" panose="020E0502030303020204" pitchFamily="34" charset="0"/>
              <a:ea typeface="+mn-ea"/>
              <a:cs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rPr>
              <a:t>RAPPORTEUR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BACC6">
                    <a:lumMod val="50000"/>
                  </a:srgbClr>
                </a:solidFill>
                <a:effectLst/>
                <a:uLnTx/>
                <a:uFillTx/>
                <a:latin typeface="Calibri"/>
                <a:ea typeface="+mn-ea"/>
                <a:cs typeface="+mn-cs"/>
                <a:sym typeface="Wingdings" panose="05000000000000000000" pitchFamily="2" charset="2"/>
              </a:rPr>
              <a:t> </a:t>
            </a:r>
            <a:r>
              <a:rPr kumimoji="0" lang="en-GB" sz="3200" b="0" i="0" u="none" strike="noStrike" kern="1200" cap="none" spc="0" normalizeH="0" baseline="0" noProof="0" dirty="0">
                <a:ln>
                  <a:noFill/>
                </a:ln>
                <a:solidFill>
                  <a:srgbClr val="4BACC6">
                    <a:lumMod val="50000"/>
                  </a:srgbClr>
                </a:solidFill>
                <a:effectLst/>
                <a:uLnTx/>
                <a:uFillTx/>
                <a:latin typeface="Calibri"/>
                <a:ea typeface="+mn-ea"/>
                <a:cs typeface="+mn-cs"/>
              </a:rPr>
              <a:t>How does this address some of the remaining aspects for Project Design?</a:t>
            </a:r>
            <a:endParaRPr kumimoji="0" lang="en-GB" sz="9600" b="1" i="0" u="none" strike="noStrike" kern="1200" cap="none" spc="0" normalizeH="0" baseline="0" noProof="0" dirty="0">
              <a:ln>
                <a:noFill/>
              </a:ln>
              <a:solidFill>
                <a:srgbClr val="F79646">
                  <a:lumMod val="75000"/>
                </a:srgbClr>
              </a:solidFill>
              <a:effectLst/>
              <a:uLnTx/>
              <a:uFillTx/>
              <a:latin typeface="Candara" panose="020E0502030303020204" pitchFamily="34" charset="0"/>
              <a:ea typeface="+mn-ea"/>
              <a:cs typeface="Helvetica" pitchFamily="34" charset="0"/>
            </a:endParaRPr>
          </a:p>
        </p:txBody>
      </p:sp>
      <p:grpSp>
        <p:nvGrpSpPr>
          <p:cNvPr id="5" name="Group 4">
            <a:extLst>
              <a:ext uri="{FF2B5EF4-FFF2-40B4-BE49-F238E27FC236}">
                <a16:creationId xmlns:a16="http://schemas.microsoft.com/office/drawing/2014/main" id="{AF00E9EE-4CD0-4046-8413-0F54A09D02DE}"/>
              </a:ext>
            </a:extLst>
          </p:cNvPr>
          <p:cNvGrpSpPr/>
          <p:nvPr/>
        </p:nvGrpSpPr>
        <p:grpSpPr>
          <a:xfrm>
            <a:off x="10704512" y="3645024"/>
            <a:ext cx="776476" cy="1006861"/>
            <a:chOff x="7524328" y="160338"/>
            <a:chExt cx="1052211" cy="1485475"/>
          </a:xfrm>
        </p:grpSpPr>
        <p:pic>
          <p:nvPicPr>
            <p:cNvPr id="6" name="Picture 5">
              <a:extLst>
                <a:ext uri="{FF2B5EF4-FFF2-40B4-BE49-F238E27FC236}">
                  <a16:creationId xmlns:a16="http://schemas.microsoft.com/office/drawing/2014/main" id="{93CA07F5-868B-4D66-997B-C69ACA0AA567}"/>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24328" y="160338"/>
              <a:ext cx="1052211" cy="1485475"/>
            </a:xfrm>
            <a:prstGeom prst="rect">
              <a:avLst/>
            </a:prstGeom>
          </p:spPr>
        </p:pic>
        <p:sp>
          <p:nvSpPr>
            <p:cNvPr id="7" name="TextBox 6">
              <a:extLst>
                <a:ext uri="{FF2B5EF4-FFF2-40B4-BE49-F238E27FC236}">
                  <a16:creationId xmlns:a16="http://schemas.microsoft.com/office/drawing/2014/main" id="{A7870843-2FE7-4E77-BF85-312A550462A0}"/>
                </a:ext>
              </a:extLst>
            </p:cNvPr>
            <p:cNvSpPr txBox="1"/>
            <p:nvPr/>
          </p:nvSpPr>
          <p:spPr>
            <a:xfrm>
              <a:off x="7647410" y="625166"/>
              <a:ext cx="806042" cy="7719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3</a:t>
              </a:r>
              <a:endParaRPr kumimoji="0" lang="en-GB" sz="40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16D3949A-27AE-4707-8200-53B71010BBED}"/>
              </a:ext>
            </a:extLst>
          </p:cNvPr>
          <p:cNvSpPr/>
          <p:nvPr/>
        </p:nvSpPr>
        <p:spPr>
          <a:xfrm>
            <a:off x="2012875" y="-317"/>
            <a:ext cx="3075012" cy="6857684"/>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152994893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D7E49E2-47F2-4712-8AB4-B372D9EBB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546720" y="2096852"/>
            <a:ext cx="3947216" cy="2664296"/>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1F497D">
                    <a:lumMod val="50000"/>
                  </a:srgbClr>
                </a:solidFill>
                <a:effectLst/>
                <a:uLnTx/>
                <a:uFillTx/>
                <a:latin typeface="Calibri"/>
                <a:ea typeface="+mn-ea"/>
                <a:cs typeface="+mn-cs"/>
              </a:rPr>
              <a:t>Briefing Sheet:</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1800" b="1" i="0" u="none" strike="noStrike" kern="1200" cap="none" spc="0" normalizeH="0" baseline="0" noProof="0" dirty="0">
              <a:ln>
                <a:noFill/>
              </a:ln>
              <a:solidFill>
                <a:srgbClr val="1F497D">
                  <a:lumMod val="50000"/>
                </a:srgbClr>
              </a:solidFill>
              <a:effectLst/>
              <a:uLnTx/>
              <a:uFillTx/>
              <a:latin typeface="Calibri"/>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1F497D">
                    <a:lumMod val="50000"/>
                  </a:srgbClr>
                </a:solidFill>
                <a:effectLst/>
                <a:uLnTx/>
                <a:uFillTx/>
                <a:latin typeface="Calibri"/>
                <a:ea typeface="+mn-ea"/>
                <a:cs typeface="+mn-cs"/>
              </a:rPr>
              <a:t>Quality of Project Design</a:t>
            </a:r>
          </a:p>
        </p:txBody>
      </p:sp>
      <p:sp>
        <p:nvSpPr>
          <p:cNvPr id="39" name="Rectangle 38">
            <a:extLst>
              <a:ext uri="{FF2B5EF4-FFF2-40B4-BE49-F238E27FC236}">
                <a16:creationId xmlns:a16="http://schemas.microsoft.com/office/drawing/2014/main" id="{96CC8FF8-121A-4621-8FF3-BC48A37BF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2659" y="899358"/>
            <a:ext cx="7119341" cy="513838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3276E0C7-D588-440B-8F4A-876392DB7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p:blipFill>
        <p:spPr>
          <a:xfrm>
            <a:off x="5558216" y="1386132"/>
            <a:ext cx="2942591" cy="416482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0668E7B-3395-E1E5-8A9A-2E9C945517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05931" y="1388392"/>
            <a:ext cx="2939398" cy="41603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6273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5400000">
            <a:off x="3826774" y="-1530351"/>
            <a:ext cx="4584700" cy="12192001"/>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23123" y="266014"/>
            <a:ext cx="12168877" cy="100085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000" b="1" i="0" u="none" strike="noStrike" kern="1200" cap="none" spc="0" normalizeH="0" baseline="0" noProof="0" dirty="0">
                <a:ln>
                  <a:noFill/>
                </a:ln>
                <a:solidFill>
                  <a:srgbClr val="C0504D">
                    <a:lumMod val="75000"/>
                  </a:srgbClr>
                </a:solidFill>
                <a:effectLst/>
                <a:uLnTx/>
                <a:uFillTx/>
                <a:latin typeface="Candara" panose="020E0502030303020204" pitchFamily="34" charset="0"/>
                <a:ea typeface="+mn-ea"/>
                <a:cs typeface="Helvetica" panose="020B0604020202020204" pitchFamily="34" charset="0"/>
              </a:rPr>
              <a:t>Nine Slides in Nine Minutes</a:t>
            </a:r>
          </a:p>
        </p:txBody>
      </p:sp>
      <p:pic>
        <p:nvPicPr>
          <p:cNvPr id="3" name="Picture 2">
            <a:extLst>
              <a:ext uri="{FF2B5EF4-FFF2-40B4-BE49-F238E27FC236}">
                <a16:creationId xmlns:a16="http://schemas.microsoft.com/office/drawing/2014/main" id="{596CC7B1-49BD-14B5-BE88-2CDF1FB717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480" y="1124744"/>
            <a:ext cx="11593288" cy="5651500"/>
          </a:xfrm>
          <a:prstGeom prst="rect">
            <a:avLst/>
          </a:prstGeom>
        </p:spPr>
      </p:pic>
    </p:spTree>
    <p:extLst>
      <p:ext uri="{BB962C8B-B14F-4D97-AF65-F5344CB8AC3E}">
        <p14:creationId xmlns:p14="http://schemas.microsoft.com/office/powerpoint/2010/main" val="35149058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1" y="0"/>
            <a:ext cx="12192000" cy="685799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407368" y="3011585"/>
            <a:ext cx="6264696" cy="8494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black"/>
                </a:solidFill>
                <a:effectLst/>
                <a:uLnTx/>
                <a:uFillTx/>
                <a:latin typeface="Candara" panose="020E0502030303020204" pitchFamily="34" charset="0"/>
                <a:ea typeface="+mn-ea"/>
                <a:cs typeface="Helvetica" panose="020B0604020202020204" pitchFamily="34" charset="0"/>
              </a:rPr>
              <a:t>OBJECTIVES</a:t>
            </a:r>
            <a:endParaRPr kumimoji="0" lang="en-GB" sz="9700" b="1" i="0" u="none" strike="noStrike" kern="1200" cap="none" spc="0" normalizeH="0" baseline="0" noProof="0" dirty="0">
              <a:ln>
                <a:noFill/>
              </a:ln>
              <a:solidFill>
                <a:prstClr val="black"/>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152148035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solidFill>
            <a:schemeClr val="accent1"/>
          </a:solidFill>
          <a:ln w="12700">
            <a:noFill/>
            <a:miter lim="800000"/>
            <a:headEnd/>
            <a:tailEnd/>
          </a:ln>
        </p:spPr>
      </p:pic>
      <p:sp>
        <p:nvSpPr>
          <p:cNvPr id="2" name="TextBox 1">
            <a:extLst>
              <a:ext uri="{FF2B5EF4-FFF2-40B4-BE49-F238E27FC236}">
                <a16:creationId xmlns:a16="http://schemas.microsoft.com/office/drawing/2014/main" id="{05D37388-FE6E-E821-ABCB-721E2B00EC9C}"/>
              </a:ext>
            </a:extLst>
          </p:cNvPr>
          <p:cNvSpPr txBox="1"/>
          <p:nvPr/>
        </p:nvSpPr>
        <p:spPr>
          <a:xfrm>
            <a:off x="6474" y="548680"/>
            <a:ext cx="12192000" cy="74853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white"/>
                </a:solidFill>
                <a:effectLst/>
                <a:uLnTx/>
                <a:uFillTx/>
                <a:latin typeface="Candara" panose="020E0502030303020204" pitchFamily="34" charset="0"/>
                <a:ea typeface="+mn-ea"/>
                <a:cs typeface="Helvetica" panose="020B0604020202020204" pitchFamily="34" charset="0"/>
              </a:rPr>
              <a:t>Clear Methodology… Complete Workplan</a:t>
            </a:r>
          </a:p>
        </p:txBody>
      </p:sp>
    </p:spTree>
    <p:extLst>
      <p:ext uri="{BB962C8B-B14F-4D97-AF65-F5344CB8AC3E}">
        <p14:creationId xmlns:p14="http://schemas.microsoft.com/office/powerpoint/2010/main" val="3932041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rotWithShape="1">
          <a:blip r:embed="rId3">
            <a:extLst>
              <a:ext uri="{28A0092B-C50C-407E-A947-70E740481C1C}">
                <a14:useLocalDpi xmlns:a14="http://schemas.microsoft.com/office/drawing/2010/main" val="0"/>
              </a:ext>
            </a:extLst>
          </a:blip>
          <a:srcRect t="9775"/>
          <a:stretch/>
        </p:blipFill>
        <p:spPr bwMode="auto">
          <a:xfrm>
            <a:off x="0" y="-35396"/>
            <a:ext cx="12192000" cy="4400128"/>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119336" y="4084356"/>
            <a:ext cx="12192000" cy="255025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BACC6">
                    <a:lumMod val="75000"/>
                  </a:srgbClr>
                </a:solidFill>
                <a:effectLst/>
                <a:uLnTx/>
                <a:uFillTx/>
                <a:latin typeface="Candara" panose="020E0502030303020204" pitchFamily="34" charset="0"/>
                <a:ea typeface="+mn-ea"/>
                <a:cs typeface="Helvetica" panose="020B0604020202020204" pitchFamily="34" charset="0"/>
              </a:rPr>
              <a:t>appropriate evaluation and monitoring activities at critical stages of the project </a:t>
            </a:r>
            <a:endParaRPr kumimoji="0" lang="en-GB" sz="11600" b="1" i="0" u="none" strike="noStrike" kern="1200" cap="none" spc="0" normalizeH="0" baseline="0" noProof="0" dirty="0">
              <a:ln>
                <a:noFill/>
              </a:ln>
              <a:solidFill>
                <a:srgbClr val="4BACC6">
                  <a:lumMod val="75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89296839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7999"/>
          </a:xfrm>
          <a:prstGeom prst="rect">
            <a:avLst/>
          </a:prstGeom>
          <a:solidFill>
            <a:schemeClr val="accent1"/>
          </a:solidFill>
          <a:ln w="12700">
            <a:noFill/>
            <a:miter lim="800000"/>
            <a:headEnd/>
            <a:tailEnd/>
          </a:ln>
        </p:spPr>
      </p:pic>
      <p:sp>
        <p:nvSpPr>
          <p:cNvPr id="3" name="Rectangle 2">
            <a:extLst>
              <a:ext uri="{FF2B5EF4-FFF2-40B4-BE49-F238E27FC236}">
                <a16:creationId xmlns:a16="http://schemas.microsoft.com/office/drawing/2014/main" id="{5941B3FA-6590-4817-C2CA-9044C450ED02}"/>
              </a:ext>
            </a:extLst>
          </p:cNvPr>
          <p:cNvSpPr/>
          <p:nvPr/>
        </p:nvSpPr>
        <p:spPr>
          <a:xfrm rot="5400000">
            <a:off x="2682256" y="-2682255"/>
            <a:ext cx="6857999" cy="12222512"/>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D2106BEF-96C4-47E0-A678-AB1B2CC2BCBB}"/>
              </a:ext>
            </a:extLst>
          </p:cNvPr>
          <p:cNvSpPr txBox="1"/>
          <p:nvPr/>
        </p:nvSpPr>
        <p:spPr>
          <a:xfrm>
            <a:off x="45768" y="5805264"/>
            <a:ext cx="12192000" cy="92519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C0504D"/>
                </a:solidFill>
                <a:effectLst/>
                <a:uLnTx/>
                <a:uFillTx/>
                <a:latin typeface="Candara" panose="020E0502030303020204" pitchFamily="34" charset="0"/>
                <a:ea typeface="+mn-ea"/>
                <a:cs typeface="Helvetica" panose="020B0604020202020204" pitchFamily="34" charset="0"/>
              </a:rPr>
              <a:t>Accessible and Inclusive Design</a:t>
            </a:r>
            <a:endParaRPr kumimoji="0" lang="en-GB" sz="13900" b="1" i="0" u="none" strike="noStrike" kern="1200" cap="none" spc="0" normalizeH="0" baseline="0" noProof="0" dirty="0">
              <a:ln>
                <a:noFill/>
              </a:ln>
              <a:solidFill>
                <a:srgbClr val="C0504D"/>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39006863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7999"/>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a:off x="0" y="404664"/>
            <a:ext cx="12192000" cy="100085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rPr>
              <a:t>Digital Tools and Methods</a:t>
            </a:r>
            <a:endParaRPr kumimoji="0" lang="en-GB" sz="13900" b="1" i="0" u="none" strike="noStrike" kern="1200" cap="none" spc="0" normalizeH="0" baseline="0" noProof="0" dirty="0">
              <a:ln>
                <a:noFill/>
              </a:ln>
              <a:solidFill>
                <a:srgbClr val="4F81BD">
                  <a:lumMod val="75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23089070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solidFill>
            <a:schemeClr val="accent1"/>
          </a:solidFill>
          <a:ln w="12700">
            <a:noFill/>
            <a:miter lim="800000"/>
            <a:headEnd/>
            <a:tailEnd/>
          </a:ln>
        </p:spPr>
      </p:pic>
      <p:sp>
        <p:nvSpPr>
          <p:cNvPr id="6" name="TextBox 5">
            <a:extLst>
              <a:ext uri="{FF2B5EF4-FFF2-40B4-BE49-F238E27FC236}">
                <a16:creationId xmlns:a16="http://schemas.microsoft.com/office/drawing/2014/main" id="{D2106BEF-96C4-47E0-A678-AB1B2CC2BCBB}"/>
              </a:ext>
            </a:extLst>
          </p:cNvPr>
          <p:cNvSpPr txBox="1"/>
          <p:nvPr/>
        </p:nvSpPr>
        <p:spPr>
          <a:xfrm rot="-60000">
            <a:off x="3792041" y="2529705"/>
            <a:ext cx="4233333" cy="1737720"/>
          </a:xfrm>
          <a:prstGeom prst="rect">
            <a:avLst/>
          </a:prstGeom>
          <a:solidFill>
            <a:srgbClr val="EDEDEF"/>
          </a:solid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6600" b="1" i="0" u="none" strike="noStrike" kern="1200" cap="all" spc="0" normalizeH="0" baseline="0" noProof="0" dirty="0">
                <a:ln>
                  <a:noFill/>
                </a:ln>
                <a:solidFill>
                  <a:srgbClr val="9BBB59">
                    <a:lumMod val="50000"/>
                  </a:srgbClr>
                </a:solidFill>
                <a:effectLst/>
                <a:uLnTx/>
                <a:uFillTx/>
                <a:latin typeface="Candara" panose="020E0502030303020204" pitchFamily="34" charset="0"/>
                <a:ea typeface="+mn-ea"/>
                <a:cs typeface="Helvetica" panose="020B0604020202020204" pitchFamily="34" charset="0"/>
              </a:rPr>
              <a:t>Green Practices</a:t>
            </a:r>
            <a:endParaRPr kumimoji="0" lang="en-GB" sz="11600" b="1" i="0" u="none" strike="noStrike" kern="1200" cap="all" spc="0" normalizeH="0" baseline="0" noProof="0" dirty="0">
              <a:ln>
                <a:noFill/>
              </a:ln>
              <a:solidFill>
                <a:srgbClr val="9BBB59">
                  <a:lumMod val="50000"/>
                </a:srgbClr>
              </a:solidFill>
              <a:effectLst/>
              <a:uLnTx/>
              <a:uFillTx/>
              <a:latin typeface="Candara" panose="020E0502030303020204" pitchFamily="34" charset="0"/>
              <a:ea typeface="+mn-ea"/>
              <a:cs typeface="Helvetica" panose="020B0604020202020204" pitchFamily="34" charset="0"/>
            </a:endParaRPr>
          </a:p>
        </p:txBody>
      </p:sp>
    </p:spTree>
    <p:extLst>
      <p:ext uri="{BB962C8B-B14F-4D97-AF65-F5344CB8AC3E}">
        <p14:creationId xmlns:p14="http://schemas.microsoft.com/office/powerpoint/2010/main" val="3158701145"/>
      </p:ext>
    </p:extLst>
  </p:cSld>
  <p:clrMapOvr>
    <a:masterClrMapping/>
  </p:clrMapOvr>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sz="1600" dirty="0" smtClean="0">
            <a:solidFill>
              <a:schemeClr val="accent1">
                <a:lumMod val="50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3223</Words>
  <Application>Microsoft Office PowerPoint</Application>
  <PresentationFormat>Widescreen</PresentationFormat>
  <Paragraphs>156</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Candara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G</dc:creator>
  <cp:lastModifiedBy>Paul Guest</cp:lastModifiedBy>
  <cp:revision>12</cp:revision>
  <dcterms:created xsi:type="dcterms:W3CDTF">2023-03-14T18:44:31Z</dcterms:created>
  <dcterms:modified xsi:type="dcterms:W3CDTF">2026-02-19T09:41:22Z</dcterms:modified>
</cp:coreProperties>
</file>