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1709" r:id="rId2"/>
    <p:sldId id="1778" r:id="rId3"/>
    <p:sldId id="1710" r:id="rId4"/>
    <p:sldId id="1711" r:id="rId5"/>
    <p:sldId id="1840" r:id="rId6"/>
    <p:sldId id="1712" r:id="rId7"/>
    <p:sldId id="1713" r:id="rId8"/>
    <p:sldId id="1716" r:id="rId9"/>
    <p:sldId id="1714" r:id="rId10"/>
    <p:sldId id="1715" r:id="rId11"/>
    <p:sldId id="1717" r:id="rId12"/>
    <p:sldId id="1718" r:id="rId13"/>
    <p:sldId id="1719" r:id="rId14"/>
    <p:sldId id="1721" r:id="rId15"/>
    <p:sldId id="1722" r:id="rId16"/>
    <p:sldId id="1723" r:id="rId17"/>
    <p:sldId id="1724" r:id="rId18"/>
    <p:sldId id="1720" r:id="rId19"/>
    <p:sldId id="1729" r:id="rId20"/>
    <p:sldId id="1725" r:id="rId21"/>
    <p:sldId id="1748" r:id="rId22"/>
    <p:sldId id="17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981" autoAdjust="0"/>
  </p:normalViewPr>
  <p:slideViewPr>
    <p:cSldViewPr snapToGrid="0">
      <p:cViewPr varScale="1">
        <p:scale>
          <a:sx n="69" d="100"/>
          <a:sy n="69" d="100"/>
        </p:scale>
        <p:origin x="21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REL-NL%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17 out of 25 (Fair)</a:t>
            </a:r>
          </a:p>
        </c:rich>
      </c:tx>
      <c:overlay val="0"/>
    </c:title>
    <c:autoTitleDeleted val="0"/>
    <c:plotArea>
      <c:layout>
        <c:manualLayout>
          <c:layoutTarget val="inner"/>
          <c:xMode val="edge"/>
          <c:yMode val="edge"/>
          <c:x val="1.5080902164398701E-2"/>
          <c:y val="0.27546869519792061"/>
          <c:w val="0.96983819714894315"/>
          <c:h val="0.68481486714654105"/>
        </c:manualLayout>
      </c:layout>
      <c:lineChart>
        <c:grouping val="standard"/>
        <c:varyColors val="0"/>
        <c:ser>
          <c:idx val="0"/>
          <c:order val="0"/>
          <c:dLbls>
            <c:dLbl>
              <c:idx val="0"/>
              <c:layout>
                <c:manualLayout>
                  <c:x val="-4.1977912016218054E-2"/>
                  <c:y val="-5.1698990290727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96-49CC-A247-0D2C2380F31C}"/>
                </c:ext>
              </c:extLst>
            </c:dLbl>
            <c:dLbl>
              <c:idx val="1"/>
              <c:layout>
                <c:manualLayout>
                  <c:x val="-3.4634463121009547E-2"/>
                  <c:y val="-6.3618359776081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96-49CC-A247-0D2C2380F31C}"/>
                </c:ext>
              </c:extLst>
            </c:dLbl>
            <c:dLbl>
              <c:idx val="2"/>
              <c:layout>
                <c:manualLayout>
                  <c:x val="-2.7125546471090823E-2"/>
                  <c:y val="-0.11119146541886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6-49CC-A247-0D2C2380F31C}"/>
                </c:ext>
              </c:extLst>
            </c:dLbl>
            <c:dLbl>
              <c:idx val="3"/>
              <c:layout>
                <c:manualLayout>
                  <c:x val="-1.3495228191601399E-2"/>
                  <c:y val="-6.31598104132825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96-49CC-A247-0D2C2380F31C}"/>
                </c:ext>
              </c:extLst>
            </c:dLbl>
            <c:dLbl>
              <c:idx val="4"/>
              <c:layout>
                <c:manualLayout>
                  <c:x val="-2.5968781012630469E-2"/>
                  <c:y val="-5.459042084818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6-49CC-A247-0D2C2380F31C}"/>
                </c:ext>
              </c:extLst>
            </c:dLbl>
            <c:dLbl>
              <c:idx val="5"/>
              <c:layout>
                <c:manualLayout>
                  <c:x val="-2.6826095099800693E-2"/>
                  <c:y val="4.136957648158332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6-49CC-A247-0D2C2380F31C}"/>
                </c:ext>
              </c:extLst>
            </c:dLbl>
            <c:dLbl>
              <c:idx val="6"/>
              <c:layout>
                <c:manualLayout>
                  <c:x val="-2.6220452941071101E-2"/>
                  <c:y val="-5.1344283417943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96-49CC-A247-0D2C2380F31C}"/>
                </c:ext>
              </c:extLst>
            </c:dLbl>
            <c:dLbl>
              <c:idx val="7"/>
              <c:layout>
                <c:manualLayout>
                  <c:x val="-3.08138176941661E-2"/>
                  <c:y val="-5.6312828680024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96-49CC-A247-0D2C2380F31C}"/>
                </c:ext>
              </c:extLst>
            </c:dLbl>
            <c:dLbl>
              <c:idx val="8"/>
              <c:layout>
                <c:manualLayout>
                  <c:x val="-2.4179113965941204E-2"/>
                  <c:y val="-9.6684245716762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96-49CC-A247-0D2C2380F31C}"/>
                </c:ext>
              </c:extLst>
            </c:dLbl>
            <c:dLbl>
              <c:idx val="9"/>
              <c:layout>
                <c:manualLayout>
                  <c:x val="3.4110297485875893E-2"/>
                  <c:y val="-2.5679559029687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96-49CC-A247-0D2C2380F31C}"/>
                </c:ext>
              </c:extLst>
            </c:dLbl>
            <c:dLbl>
              <c:idx val="10"/>
              <c:layout>
                <c:manualLayout>
                  <c:x val="-9.4715352208929141E-2"/>
                  <c:y val="-1.2222420017441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96-49CC-A247-0D2C2380F31C}"/>
                </c:ext>
              </c:extLst>
            </c:dLbl>
            <c:dLbl>
              <c:idx val="11"/>
              <c:layout>
                <c:manualLayout>
                  <c:x val="-2.9094562457991906E-2"/>
                  <c:y val="-9.0532637800573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96-49CC-A247-0D2C2380F31C}"/>
                </c:ext>
              </c:extLst>
            </c:dLbl>
            <c:dLbl>
              <c:idx val="12"/>
              <c:layout>
                <c:manualLayout>
                  <c:x val="-2.32127621607735E-2"/>
                  <c:y val="-0.120116091665368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96-49CC-A247-0D2C2380F31C}"/>
                </c:ext>
              </c:extLst>
            </c:dLbl>
            <c:dLbl>
              <c:idx val="13"/>
              <c:layout>
                <c:manualLayout>
                  <c:x val="-2.1866689520328594E-2"/>
                  <c:y val="-4.703349556073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96-49CC-A247-0D2C2380F31C}"/>
                </c:ext>
              </c:extLst>
            </c:dLbl>
            <c:dLbl>
              <c:idx val="14"/>
              <c:layout>
                <c:manualLayout>
                  <c:x val="-2.1900990130879462E-2"/>
                  <c:y val="-4.9229552301117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96-49CC-A247-0D2C2380F31C}"/>
                </c:ext>
              </c:extLst>
            </c:dLbl>
            <c:dLbl>
              <c:idx val="15"/>
              <c:layout>
                <c:manualLayout>
                  <c:x val="-3.0926988712120618E-2"/>
                  <c:y val="9.4029858113359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796-49CC-A247-0D2C2380F31C}"/>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796-49CC-A247-0D2C2380F31C}"/>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796-49CC-A247-0D2C2380F31C}"/>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796-49CC-A247-0D2C2380F31C}"/>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796-49CC-A247-0D2C2380F31C}"/>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96-49CC-A247-0D2C2380F31C}"/>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796-49CC-A247-0D2C2380F31C}"/>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796-49CC-A247-0D2C2380F31C}"/>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796-49CC-A247-0D2C2380F31C}"/>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ADU!$C$2:$C$16</c:f>
              <c:numCache>
                <c:formatCode>General</c:formatCode>
                <c:ptCount val="15"/>
                <c:pt idx="0">
                  <c:v>15</c:v>
                </c:pt>
                <c:pt idx="1">
                  <c:v>16</c:v>
                </c:pt>
                <c:pt idx="2">
                  <c:v>23</c:v>
                </c:pt>
                <c:pt idx="3">
                  <c:v>16</c:v>
                </c:pt>
                <c:pt idx="4">
                  <c:v>17</c:v>
                </c:pt>
                <c:pt idx="5">
                  <c:v>13</c:v>
                </c:pt>
                <c:pt idx="6">
                  <c:v>15</c:v>
                </c:pt>
                <c:pt idx="7">
                  <c:v>15</c:v>
                </c:pt>
                <c:pt idx="8">
                  <c:v>20</c:v>
                </c:pt>
                <c:pt idx="9">
                  <c:v>16</c:v>
                </c:pt>
                <c:pt idx="10">
                  <c:v>14</c:v>
                </c:pt>
                <c:pt idx="11">
                  <c:v>20</c:v>
                </c:pt>
                <c:pt idx="12">
                  <c:v>22</c:v>
                </c:pt>
                <c:pt idx="13">
                  <c:v>18</c:v>
                </c:pt>
                <c:pt idx="14">
                  <c:v>18</c:v>
                </c:pt>
              </c:numCache>
            </c:numRef>
          </c:val>
          <c:smooth val="0"/>
          <c:extLst>
            <c:ext xmlns:c16="http://schemas.microsoft.com/office/drawing/2014/chart" uri="{C3380CC4-5D6E-409C-BE32-E72D297353CC}">
              <c16:uniqueId val="{00000018-0796-49CC-A247-0D2C2380F31C}"/>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18 out of 25 (Good)</a:t>
            </a:r>
          </a:p>
        </c:rich>
      </c:tx>
      <c:layout>
        <c:manualLayout>
          <c:xMode val="edge"/>
          <c:yMode val="edge"/>
          <c:x val="0.35215372292305985"/>
          <c:y val="1.8492615913027043E-2"/>
        </c:manualLayout>
      </c:layout>
      <c:overlay val="0"/>
    </c:title>
    <c:autoTitleDeleted val="0"/>
    <c:plotArea>
      <c:layout>
        <c:manualLayout>
          <c:layoutTarget val="inner"/>
          <c:xMode val="edge"/>
          <c:yMode val="edge"/>
          <c:x val="1.5080901425528415E-2"/>
          <c:y val="0.26824783329945456"/>
          <c:w val="0.96983819714894315"/>
          <c:h val="0.69203583851346651"/>
        </c:manualLayout>
      </c:layout>
      <c:lineChart>
        <c:grouping val="standard"/>
        <c:varyColors val="0"/>
        <c:ser>
          <c:idx val="0"/>
          <c:order val="0"/>
          <c:dLbls>
            <c:dLbl>
              <c:idx val="0"/>
              <c:layout>
                <c:manualLayout>
                  <c:x val="-3.9235928342292635E-2"/>
                  <c:y val="-7.8125741838180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2E-47B2-9F72-CDBF440119FD}"/>
                </c:ext>
              </c:extLst>
            </c:dLbl>
            <c:dLbl>
              <c:idx val="1"/>
              <c:layout>
                <c:manualLayout>
                  <c:x val="-2.1392102141639148E-2"/>
                  <c:y val="-8.3400309031129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2E-47B2-9F72-CDBF440119FD}"/>
                </c:ext>
              </c:extLst>
            </c:dLbl>
            <c:dLbl>
              <c:idx val="2"/>
              <c:layout>
                <c:manualLayout>
                  <c:x val="-2.6315687203320778E-2"/>
                  <c:y val="9.7640474833295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2E-47B2-9F72-CDBF440119FD}"/>
                </c:ext>
              </c:extLst>
            </c:dLbl>
            <c:dLbl>
              <c:idx val="3"/>
              <c:layout>
                <c:manualLayout>
                  <c:x val="-4.1506159959893679E-2"/>
                  <c:y val="-8.3838126822167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2E-47B2-9F72-CDBF440119FD}"/>
                </c:ext>
              </c:extLst>
            </c:dLbl>
            <c:dLbl>
              <c:idx val="4"/>
              <c:layout>
                <c:manualLayout>
                  <c:x val="-2.5594675459433131E-2"/>
                  <c:y val="-7.5027470223415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2E-47B2-9F72-CDBF440119FD}"/>
                </c:ext>
              </c:extLst>
            </c:dLbl>
            <c:dLbl>
              <c:idx val="5"/>
              <c:layout>
                <c:manualLayout>
                  <c:x val="-2.9474580098909988E-2"/>
                  <c:y val="-8.4093994362385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2E-47B2-9F72-CDBF440119FD}"/>
                </c:ext>
              </c:extLst>
            </c:dLbl>
            <c:dLbl>
              <c:idx val="6"/>
              <c:layout>
                <c:manualLayout>
                  <c:x val="-2.9772311853610112E-2"/>
                  <c:y val="-6.0456950997101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2E-47B2-9F72-CDBF440119FD}"/>
                </c:ext>
              </c:extLst>
            </c:dLbl>
            <c:dLbl>
              <c:idx val="7"/>
              <c:layout>
                <c:manualLayout>
                  <c:x val="-2.5703886256273463E-2"/>
                  <c:y val="-7.313433408816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2E-47B2-9F72-CDBF440119FD}"/>
                </c:ext>
              </c:extLst>
            </c:dLbl>
            <c:dLbl>
              <c:idx val="8"/>
              <c:layout>
                <c:manualLayout>
                  <c:x val="-2.5550091262663315E-2"/>
                  <c:y val="6.4067526286835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2E-47B2-9F72-CDBF440119FD}"/>
                </c:ext>
              </c:extLst>
            </c:dLbl>
            <c:dLbl>
              <c:idx val="9"/>
              <c:layout>
                <c:manualLayout>
                  <c:x val="1.494822835572187E-2"/>
                  <c:y val="-7.7128995620400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2E-47B2-9F72-CDBF440119FD}"/>
                </c:ext>
              </c:extLst>
            </c:dLbl>
            <c:dLbl>
              <c:idx val="10"/>
              <c:layout>
                <c:manualLayout>
                  <c:x val="-3.0871695533764596E-2"/>
                  <c:y val="0.12867379589446304"/>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2E-47B2-9F72-CDBF440119FD}"/>
                </c:ext>
              </c:extLst>
            </c:dLbl>
            <c:dLbl>
              <c:idx val="11"/>
              <c:layout>
                <c:manualLayout>
                  <c:x val="-2.7817084318755632E-2"/>
                  <c:y val="-6.895800787219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2E-47B2-9F72-CDBF440119FD}"/>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2E-47B2-9F72-CDBF440119FD}"/>
                </c:ext>
              </c:extLst>
            </c:dLbl>
            <c:dLbl>
              <c:idx val="13"/>
              <c:layout>
                <c:manualLayout>
                  <c:x val="-2.6696002276492936E-2"/>
                  <c:y val="0.12987950060342096"/>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2E-47B2-9F72-CDBF440119FD}"/>
                </c:ext>
              </c:extLst>
            </c:dLbl>
            <c:dLbl>
              <c:idx val="14"/>
              <c:layout>
                <c:manualLayout>
                  <c:x val="-2.9565801902760109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2E-47B2-9F72-CDBF440119FD}"/>
                </c:ext>
              </c:extLst>
            </c:dLbl>
            <c:dLbl>
              <c:idx val="15"/>
              <c:layout>
                <c:manualLayout>
                  <c:x val="-1.5846065557984918E-2"/>
                  <c:y val="-7.566713907395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02E-47B2-9F72-CDBF440119FD}"/>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02E-47B2-9F72-CDBF440119FD}"/>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02E-47B2-9F72-CDBF440119FD}"/>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02E-47B2-9F72-CDBF440119FD}"/>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02E-47B2-9F72-CDBF440119FD}"/>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02E-47B2-9F72-CDBF440119FD}"/>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02E-47B2-9F72-CDBF440119FD}"/>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02E-47B2-9F72-CDBF440119FD}"/>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02E-47B2-9F72-CDBF440119FD}"/>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HED!$C$2:$C$17</c:f>
              <c:numCache>
                <c:formatCode>General</c:formatCode>
                <c:ptCount val="16"/>
                <c:pt idx="0">
                  <c:v>19</c:v>
                </c:pt>
                <c:pt idx="1">
                  <c:v>18</c:v>
                </c:pt>
                <c:pt idx="2">
                  <c:v>15</c:v>
                </c:pt>
                <c:pt idx="3">
                  <c:v>18</c:v>
                </c:pt>
                <c:pt idx="4">
                  <c:v>19</c:v>
                </c:pt>
                <c:pt idx="5">
                  <c:v>18</c:v>
                </c:pt>
                <c:pt idx="6">
                  <c:v>21</c:v>
                </c:pt>
                <c:pt idx="7">
                  <c:v>22</c:v>
                </c:pt>
                <c:pt idx="8">
                  <c:v>16</c:v>
                </c:pt>
                <c:pt idx="9">
                  <c:v>19</c:v>
                </c:pt>
                <c:pt idx="10">
                  <c:v>12</c:v>
                </c:pt>
                <c:pt idx="11">
                  <c:v>17</c:v>
                </c:pt>
                <c:pt idx="12">
                  <c:v>17</c:v>
                </c:pt>
                <c:pt idx="13">
                  <c:v>12</c:v>
                </c:pt>
                <c:pt idx="14">
                  <c:v>18</c:v>
                </c:pt>
                <c:pt idx="15">
                  <c:v>19</c:v>
                </c:pt>
              </c:numCache>
            </c:numRef>
          </c:val>
          <c:smooth val="0"/>
          <c:extLst>
            <c:ext xmlns:c16="http://schemas.microsoft.com/office/drawing/2014/chart" uri="{C3380CC4-5D6E-409C-BE32-E72D297353CC}">
              <c16:uniqueId val="{00000018-302E-47B2-9F72-CDBF440119FD}"/>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15 out of 25 (Fair)</a:t>
            </a:r>
          </a:p>
        </c:rich>
      </c:tx>
      <c:overlay val="0"/>
    </c:title>
    <c:autoTitleDeleted val="0"/>
    <c:plotArea>
      <c:layout>
        <c:manualLayout>
          <c:layoutTarget val="inner"/>
          <c:xMode val="edge"/>
          <c:yMode val="edge"/>
          <c:x val="1.5080901425528415E-2"/>
          <c:y val="0.22131035453290671"/>
          <c:w val="0.96983819714894315"/>
          <c:h val="0.73897331728001436"/>
        </c:manualLayout>
      </c:layout>
      <c:lineChart>
        <c:grouping val="standard"/>
        <c:varyColors val="0"/>
        <c:ser>
          <c:idx val="0"/>
          <c:order val="0"/>
          <c:dLbls>
            <c:dLbl>
              <c:idx val="0"/>
              <c:layout>
                <c:manualLayout>
                  <c:x val="-4.1977909672094679E-2"/>
                  <c:y val="6.2686572075572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C-4C9D-A0F9-68BC004D8B7D}"/>
                </c:ext>
              </c:extLst>
            </c:dLbl>
            <c:dLbl>
              <c:idx val="1"/>
              <c:layout>
                <c:manualLayout>
                  <c:x val="-2.8247149927560021E-2"/>
                  <c:y val="-5.380415456184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EC-4C9D-A0F9-68BC004D8B7D}"/>
                </c:ext>
              </c:extLst>
            </c:dLbl>
            <c:dLbl>
              <c:idx val="2"/>
              <c:layout>
                <c:manualLayout>
                  <c:x val="-2.4475019903967429E-2"/>
                  <c:y val="-0.10404912772501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EC-4C9D-A0F9-68BC004D8B7D}"/>
                </c:ext>
              </c:extLst>
            </c:dLbl>
            <c:dLbl>
              <c:idx val="3"/>
              <c:layout>
                <c:manualLayout>
                  <c:x val="-2.2820123212122345E-2"/>
                  <c:y val="9.8352669853951788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EC-4C9D-A0F9-68BC004D8B7D}"/>
                </c:ext>
              </c:extLst>
            </c:dLbl>
            <c:dLbl>
              <c:idx val="4"/>
              <c:layout>
                <c:manualLayout>
                  <c:x val="-3.1078628284775662E-2"/>
                  <c:y val="7.6616647206224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EC-4C9D-A0F9-68BC004D8B7D}"/>
                </c:ext>
              </c:extLst>
            </c:dLbl>
            <c:dLbl>
              <c:idx val="5"/>
              <c:layout>
                <c:manualLayout>
                  <c:x val="-2.434285321719774E-2"/>
                  <c:y val="0.17464553755804582"/>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EC-4C9D-A0F9-68BC004D8B7D}"/>
                </c:ext>
              </c:extLst>
            </c:dLbl>
            <c:dLbl>
              <c:idx val="6"/>
              <c:layout>
                <c:manualLayout>
                  <c:x val="-2.7617507436967104E-2"/>
                  <c:y val="-5.5617018356350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EC-4C9D-A0F9-68BC004D8B7D}"/>
                </c:ext>
              </c:extLst>
            </c:dLbl>
            <c:dLbl>
              <c:idx val="7"/>
              <c:layout>
                <c:manualLayout>
                  <c:x val="-2.4450343524809532E-2"/>
                  <c:y val="-6.6531633355446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EC-4C9D-A0F9-68BC004D8B7D}"/>
                </c:ext>
              </c:extLst>
            </c:dLbl>
            <c:dLbl>
              <c:idx val="8"/>
              <c:layout>
                <c:manualLayout>
                  <c:x val="-2.2925540703884834E-2"/>
                  <c:y val="9.8534112201036042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EC-4C9D-A0F9-68BC004D8B7D}"/>
                </c:ext>
              </c:extLst>
            </c:dLbl>
            <c:dLbl>
              <c:idx val="9"/>
              <c:layout>
                <c:manualLayout>
                  <c:x val="-1.7644400742028592E-2"/>
                  <c:y val="9.5776604439046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EC-4C9D-A0F9-68BC004D8B7D}"/>
                </c:ext>
              </c:extLst>
            </c:dLbl>
            <c:dLbl>
              <c:idx val="10"/>
              <c:layout>
                <c:manualLayout>
                  <c:x val="-2.2760307669043561E-2"/>
                  <c:y val="-0.125411494606639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EC-4C9D-A0F9-68BC004D8B7D}"/>
                </c:ext>
              </c:extLst>
            </c:dLbl>
            <c:dLbl>
              <c:idx val="11"/>
              <c:layout>
                <c:manualLayout>
                  <c:x val="-2.7817089991596211E-2"/>
                  <c:y val="7.1645812061081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EC-4C9D-A0F9-68BC004D8B7D}"/>
                </c:ext>
              </c:extLst>
            </c:dLbl>
            <c:dLbl>
              <c:idx val="12"/>
              <c:layout>
                <c:manualLayout>
                  <c:x val="-2.4561979464119855E-2"/>
                  <c:y val="0.108619239335452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EEC-4C9D-A0F9-68BC004D8B7D}"/>
                </c:ext>
              </c:extLst>
            </c:dLbl>
            <c:dLbl>
              <c:idx val="13"/>
              <c:layout>
                <c:manualLayout>
                  <c:x val="-2.0780472416447354E-2"/>
                  <c:y val="-5.4166779309957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EEC-4C9D-A0F9-68BC004D8B7D}"/>
                </c:ext>
              </c:extLst>
            </c:dLbl>
            <c:dLbl>
              <c:idx val="14"/>
              <c:layout>
                <c:manualLayout>
                  <c:x val="-2.5805076740578109E-2"/>
                  <c:y val="0.10568054917243573"/>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EEC-4C9D-A0F9-68BC004D8B7D}"/>
                </c:ext>
              </c:extLst>
            </c:dLbl>
            <c:dLbl>
              <c:idx val="15"/>
              <c:layout>
                <c:manualLayout>
                  <c:x val="-2.9673444642886584E-2"/>
                  <c:y val="0.110536341498412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EEC-4C9D-A0F9-68BC004D8B7D}"/>
                </c:ext>
              </c:extLst>
            </c:dLbl>
            <c:dLbl>
              <c:idx val="16"/>
              <c:layout>
                <c:manualLayout>
                  <c:x val="-2.6907025128253013E-2"/>
                  <c:y val="8.0280700149105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EEC-4C9D-A0F9-68BC004D8B7D}"/>
                </c:ext>
              </c:extLst>
            </c:dLbl>
            <c:dLbl>
              <c:idx val="17"/>
              <c:layout>
                <c:manualLayout>
                  <c:x val="-3.0077939850042631E-2"/>
                  <c:y val="0.11329384926040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EEC-4C9D-A0F9-68BC004D8B7D}"/>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EEC-4C9D-A0F9-68BC004D8B7D}"/>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EEC-4C9D-A0F9-68BC004D8B7D}"/>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EEC-4C9D-A0F9-68BC004D8B7D}"/>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EEC-4C9D-A0F9-68BC004D8B7D}"/>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EEC-4C9D-A0F9-68BC004D8B7D}"/>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EEC-4C9D-A0F9-68BC004D8B7D}"/>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SCH!$C$2:$C$19</c:f>
              <c:numCache>
                <c:formatCode>General</c:formatCode>
                <c:ptCount val="18"/>
                <c:pt idx="0">
                  <c:v>14</c:v>
                </c:pt>
                <c:pt idx="1">
                  <c:v>17</c:v>
                </c:pt>
                <c:pt idx="2">
                  <c:v>20</c:v>
                </c:pt>
                <c:pt idx="3">
                  <c:v>12</c:v>
                </c:pt>
                <c:pt idx="4">
                  <c:v>14</c:v>
                </c:pt>
                <c:pt idx="5">
                  <c:v>11</c:v>
                </c:pt>
                <c:pt idx="6">
                  <c:v>17</c:v>
                </c:pt>
                <c:pt idx="7">
                  <c:v>18</c:v>
                </c:pt>
                <c:pt idx="8">
                  <c:v>12</c:v>
                </c:pt>
                <c:pt idx="9">
                  <c:v>13</c:v>
                </c:pt>
                <c:pt idx="10">
                  <c:v>21</c:v>
                </c:pt>
                <c:pt idx="11">
                  <c:v>15</c:v>
                </c:pt>
                <c:pt idx="12">
                  <c:v>13</c:v>
                </c:pt>
                <c:pt idx="13">
                  <c:v>17</c:v>
                </c:pt>
                <c:pt idx="14">
                  <c:v>12</c:v>
                </c:pt>
                <c:pt idx="15">
                  <c:v>13</c:v>
                </c:pt>
                <c:pt idx="16">
                  <c:v>14</c:v>
                </c:pt>
                <c:pt idx="17">
                  <c:v>13</c:v>
                </c:pt>
              </c:numCache>
            </c:numRef>
          </c:val>
          <c:smooth val="0"/>
          <c:extLst>
            <c:ext xmlns:c16="http://schemas.microsoft.com/office/drawing/2014/chart" uri="{C3380CC4-5D6E-409C-BE32-E72D297353CC}">
              <c16:uniqueId val="{00000018-7EEC-4C9D-A0F9-68BC004D8B7D}"/>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16 out of 25 (Fair)</a:t>
            </a:r>
          </a:p>
        </c:rich>
      </c:tx>
      <c:overlay val="0"/>
    </c:title>
    <c:autoTitleDeleted val="0"/>
    <c:plotArea>
      <c:layout/>
      <c:lineChart>
        <c:grouping val="standard"/>
        <c:varyColors val="0"/>
        <c:ser>
          <c:idx val="0"/>
          <c:order val="0"/>
          <c:dLbls>
            <c:dLbl>
              <c:idx val="0"/>
              <c:layout>
                <c:manualLayout>
                  <c:x val="-5.4205769648748799E-2"/>
                  <c:y val="-3.6352907689328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B7-4258-8D38-B2ED6CCDA14D}"/>
                </c:ext>
              </c:extLst>
            </c:dLbl>
            <c:dLbl>
              <c:idx val="1"/>
              <c:layout>
                <c:manualLayout>
                  <c:x val="-2.8247127622381431E-2"/>
                  <c:y val="-0.12313167167279056"/>
                </c:manualLayout>
              </c:layout>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37543699365344E-2"/>
                      <c:h val="9.4186440964347126E-2"/>
                    </c:manualLayout>
                  </c15:layout>
                </c:ext>
                <c:ext xmlns:c16="http://schemas.microsoft.com/office/drawing/2014/chart" uri="{C3380CC4-5D6E-409C-BE32-E72D297353CC}">
                  <c16:uniqueId val="{00000001-61B7-4258-8D38-B2ED6CCDA14D}"/>
                </c:ext>
              </c:extLst>
            </c:dLbl>
            <c:dLbl>
              <c:idx val="2"/>
              <c:layout>
                <c:manualLayout>
                  <c:x val="-2.8235677791493448E-2"/>
                  <c:y val="7.092076720419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B7-4258-8D38-B2ED6CCDA14D}"/>
                </c:ext>
              </c:extLst>
            </c:dLbl>
            <c:dLbl>
              <c:idx val="3"/>
              <c:layout>
                <c:manualLayout>
                  <c:x val="-2.5327322040509897E-2"/>
                  <c:y val="4.883290810524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B7-4258-8D38-B2ED6CCDA14D}"/>
                </c:ext>
              </c:extLst>
            </c:dLbl>
            <c:dLbl>
              <c:idx val="4"/>
              <c:layout>
                <c:manualLayout>
                  <c:x val="-2.230367833713711E-2"/>
                  <c:y val="5.680882672139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B7-4258-8D38-B2ED6CCDA14D}"/>
                </c:ext>
              </c:extLst>
            </c:dLbl>
            <c:dLbl>
              <c:idx val="5"/>
              <c:layout>
                <c:manualLayout>
                  <c:x val="-1.9328597709599566E-2"/>
                  <c:y val="-5.974777453856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B7-4258-8D38-B2ED6CCDA14D}"/>
                </c:ext>
              </c:extLst>
            </c:dLbl>
            <c:dLbl>
              <c:idx val="6"/>
              <c:layout>
                <c:manualLayout>
                  <c:x val="-3.0124603771692741E-2"/>
                  <c:y val="6.323026913493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B7-4258-8D38-B2ED6CCDA14D}"/>
                </c:ext>
              </c:extLst>
            </c:dLbl>
            <c:dLbl>
              <c:idx val="7"/>
              <c:layout>
                <c:manualLayout>
                  <c:x val="-1.9436087932332289E-2"/>
                  <c:y val="-5.662764446165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B7-4258-8D38-B2ED6CCDA14D}"/>
                </c:ext>
              </c:extLst>
            </c:dLbl>
            <c:dLbl>
              <c:idx val="8"/>
              <c:layout>
                <c:manualLayout>
                  <c:x val="-3.0446877029013674E-2"/>
                  <c:y val="0.11834190938027608"/>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B7-4258-8D38-B2ED6CCDA14D}"/>
                </c:ext>
              </c:extLst>
            </c:dLbl>
            <c:dLbl>
              <c:idx val="9"/>
              <c:layout>
                <c:manualLayout>
                  <c:x val="-2.641930030873087E-2"/>
                  <c:y val="7.2667343392371367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B7-4258-8D38-B2ED6CCDA14D}"/>
                </c:ext>
              </c:extLst>
            </c:dLbl>
            <c:dLbl>
              <c:idx val="10"/>
              <c:layout>
                <c:manualLayout>
                  <c:x val="-2.5267506544664205E-2"/>
                  <c:y val="0.11888571610533526"/>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B7-4258-8D38-B2ED6CCDA14D}"/>
                </c:ext>
              </c:extLst>
            </c:dLbl>
            <c:dLbl>
              <c:idx val="11"/>
              <c:layout>
                <c:manualLayout>
                  <c:x val="-2.7817068026011738E-2"/>
                  <c:y val="-6.0406737276625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B7-4258-8D38-B2ED6CCDA14D}"/>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1B7-4258-8D38-B2ED6CCDA14D}"/>
                </c:ext>
              </c:extLst>
            </c:dLbl>
            <c:dLbl>
              <c:idx val="13"/>
              <c:layout>
                <c:manualLayout>
                  <c:x val="-2.2034015078637729E-2"/>
                  <c:y val="-7.0673298751869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1B7-4258-8D38-B2ED6CCDA14D}"/>
                </c:ext>
              </c:extLst>
            </c:dLbl>
            <c:dLbl>
              <c:idx val="14"/>
              <c:layout>
                <c:manualLayout>
                  <c:x val="-2.5805155069205526E-2"/>
                  <c:y val="6.2763406382450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1B7-4258-8D38-B2ED6CCDA14D}"/>
                </c:ext>
              </c:extLst>
            </c:dLbl>
            <c:dLbl>
              <c:idx val="15"/>
              <c:layout>
                <c:manualLayout>
                  <c:x val="-2.3405625854665716E-2"/>
                  <c:y val="0.12374176459043582"/>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1B7-4258-8D38-B2ED6CCDA14D}"/>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1B7-4258-8D38-B2ED6CCDA14D}"/>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1B7-4258-8D38-B2ED6CCDA14D}"/>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1B7-4258-8D38-B2ED6CCDA14D}"/>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1B7-4258-8D38-B2ED6CCDA14D}"/>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1B7-4258-8D38-B2ED6CCDA14D}"/>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1B7-4258-8D38-B2ED6CCDA14D}"/>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1B7-4258-8D38-B2ED6CCDA14D}"/>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1B7-4258-8D38-B2ED6CCDA14D}"/>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VET!$C$2:$C$17</c:f>
              <c:numCache>
                <c:formatCode>General</c:formatCode>
                <c:ptCount val="16"/>
                <c:pt idx="0">
                  <c:v>22</c:v>
                </c:pt>
                <c:pt idx="1">
                  <c:v>24</c:v>
                </c:pt>
                <c:pt idx="2">
                  <c:v>13</c:v>
                </c:pt>
                <c:pt idx="3">
                  <c:v>16</c:v>
                </c:pt>
                <c:pt idx="4">
                  <c:v>16</c:v>
                </c:pt>
                <c:pt idx="5">
                  <c:v>22</c:v>
                </c:pt>
                <c:pt idx="6">
                  <c:v>16</c:v>
                </c:pt>
                <c:pt idx="7">
                  <c:v>20</c:v>
                </c:pt>
                <c:pt idx="8">
                  <c:v>11</c:v>
                </c:pt>
                <c:pt idx="9">
                  <c:v>12</c:v>
                </c:pt>
                <c:pt idx="10">
                  <c:v>11</c:v>
                </c:pt>
                <c:pt idx="11">
                  <c:v>17</c:v>
                </c:pt>
                <c:pt idx="12">
                  <c:v>18</c:v>
                </c:pt>
                <c:pt idx="13">
                  <c:v>18</c:v>
                </c:pt>
                <c:pt idx="14">
                  <c:v>14</c:v>
                </c:pt>
                <c:pt idx="15">
                  <c:v>10</c:v>
                </c:pt>
              </c:numCache>
            </c:numRef>
          </c:val>
          <c:smooth val="0"/>
          <c:extLst>
            <c:ext xmlns:c16="http://schemas.microsoft.com/office/drawing/2014/chart" uri="{C3380CC4-5D6E-409C-BE32-E72D297353CC}">
              <c16:uniqueId val="{00000018-61B7-4258-8D38-B2ED6CCDA14D}"/>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C48A2-A398-48BB-B542-C18CB42D6A5D}" type="doc">
      <dgm:prSet loTypeId="urn:microsoft.com/office/officeart/2005/8/layout/process1" loCatId="process" qsTypeId="urn:microsoft.com/office/officeart/2005/8/quickstyle/simple1" qsCatId="simple" csTypeId="urn:microsoft.com/office/officeart/2005/8/colors/colorful1#1" csCatId="colorful" phldr="1"/>
      <dgm:spPr/>
    </dgm:pt>
    <dgm:pt modelId="{1314EC31-E23D-45F1-8AB1-73CB6F9F1F39}">
      <dgm:prSet phldrT="[Text]"/>
      <dgm:spPr>
        <a:solidFill>
          <a:schemeClr val="accent6"/>
        </a:solidFill>
      </dgm:spPr>
      <dgm:t>
        <a:bodyPr/>
        <a:lstStyle/>
        <a:p>
          <a:r>
            <a:rPr lang="en-GB" dirty="0"/>
            <a:t>Appoint Rapporteur</a:t>
          </a:r>
        </a:p>
      </dgm:t>
    </dgm:pt>
    <dgm:pt modelId="{DE659BC4-D116-4027-8345-C39F1633ED8B}" type="parTrans" cxnId="{550C31F8-6996-4B2B-9B1F-48D30A475387}">
      <dgm:prSet/>
      <dgm:spPr/>
      <dgm:t>
        <a:bodyPr/>
        <a:lstStyle/>
        <a:p>
          <a:endParaRPr lang="en-GB"/>
        </a:p>
      </dgm:t>
    </dgm:pt>
    <dgm:pt modelId="{FEB6C3AA-59ED-448E-8346-E7B4DB1427DB}" type="sibTrans" cxnId="{550C31F8-6996-4B2B-9B1F-48D30A475387}">
      <dgm:prSet/>
      <dgm:spPr>
        <a:solidFill>
          <a:schemeClr val="accent6"/>
        </a:solidFill>
      </dgm:spPr>
      <dgm:t>
        <a:bodyPr/>
        <a:lstStyle/>
        <a:p>
          <a:endParaRPr lang="en-GB" dirty="0"/>
        </a:p>
      </dgm:t>
    </dgm:pt>
    <dgm:pt modelId="{3A719E46-7BD5-46BE-8A6B-C277A3B2DEA4}">
      <dgm:prSet phldrT="[Text]"/>
      <dgm:spPr>
        <a:solidFill>
          <a:schemeClr val="accent1"/>
        </a:solidFill>
      </dgm:spPr>
      <dgm:t>
        <a:bodyPr/>
        <a:lstStyle/>
        <a:p>
          <a:r>
            <a:rPr lang="en-GB" dirty="0"/>
            <a:t>Agree on Score</a:t>
          </a:r>
        </a:p>
      </dgm:t>
    </dgm:pt>
    <dgm:pt modelId="{B989DF05-6C2E-48D0-A4AB-26EDCDE0A4C9}" type="parTrans" cxnId="{00BFFA7B-5960-49C7-9E1C-DFF7114F3DE2}">
      <dgm:prSet/>
      <dgm:spPr/>
      <dgm:t>
        <a:bodyPr/>
        <a:lstStyle/>
        <a:p>
          <a:endParaRPr lang="en-GB"/>
        </a:p>
      </dgm:t>
    </dgm:pt>
    <dgm:pt modelId="{4F0BC264-63A3-4D18-943E-93D7015B8D10}" type="sibTrans" cxnId="{00BFFA7B-5960-49C7-9E1C-DFF7114F3DE2}">
      <dgm:prSet/>
      <dgm:spPr>
        <a:solidFill>
          <a:schemeClr val="accent1"/>
        </a:solidFill>
      </dgm:spPr>
      <dgm:t>
        <a:bodyPr/>
        <a:lstStyle/>
        <a:p>
          <a:endParaRPr lang="en-GB" dirty="0">
            <a:solidFill>
              <a:schemeClr val="accent1">
                <a:lumMod val="75000"/>
              </a:schemeClr>
            </a:solidFill>
          </a:endParaRPr>
        </a:p>
      </dgm:t>
    </dgm:pt>
    <dgm:pt modelId="{15FC1142-E05F-4182-98C1-50EC1BB6E7B6}">
      <dgm:prSet/>
      <dgm:spPr/>
      <dgm:t>
        <a:bodyPr/>
        <a:lstStyle/>
        <a:p>
          <a:r>
            <a:rPr lang="en-GB" dirty="0"/>
            <a:t>Sub-divide Large Groups</a:t>
          </a:r>
          <a:endParaRPr lang="en-GB" cap="small" baseline="0" dirty="0"/>
        </a:p>
      </dgm:t>
    </dgm:pt>
    <dgm:pt modelId="{4A9913CA-D727-4E4C-9ED0-1AEFCC6E2BD8}" type="parTrans" cxnId="{2D1F033B-11CD-49B2-93EF-246CB6D4F521}">
      <dgm:prSet/>
      <dgm:spPr/>
      <dgm:t>
        <a:bodyPr/>
        <a:lstStyle/>
        <a:p>
          <a:endParaRPr lang="en-GB"/>
        </a:p>
      </dgm:t>
    </dgm:pt>
    <dgm:pt modelId="{EE5DCC7C-E74E-4A80-A4F6-E0BF5B9C8E60}" type="sibTrans" cxnId="{2D1F033B-11CD-49B2-93EF-246CB6D4F521}">
      <dgm:prSet/>
      <dgm:spPr/>
      <dgm:t>
        <a:bodyPr/>
        <a:lstStyle/>
        <a:p>
          <a:endParaRPr lang="en-GB" dirty="0"/>
        </a:p>
      </dgm:t>
    </dgm:pt>
    <dgm:pt modelId="{EAFB6270-5E53-41C0-976B-D3DE3AA3ED46}">
      <dgm:prSet/>
      <dgm:spPr>
        <a:solidFill>
          <a:srgbClr val="6BB427"/>
        </a:solidFill>
      </dgm:spPr>
      <dgm:t>
        <a:bodyPr/>
        <a:lstStyle/>
        <a:p>
          <a:r>
            <a:rPr lang="en-GB" dirty="0"/>
            <a:t>Share Perspectives</a:t>
          </a:r>
          <a:endParaRPr lang="en-GB" cap="small" baseline="0" dirty="0"/>
        </a:p>
      </dgm:t>
    </dgm:pt>
    <dgm:pt modelId="{079DA536-6D3E-4DB6-99E2-5EB8FDA1A6CD}" type="parTrans" cxnId="{5C64F064-A5DA-4537-AD74-745D9B0BEC5D}">
      <dgm:prSet/>
      <dgm:spPr/>
      <dgm:t>
        <a:bodyPr/>
        <a:lstStyle/>
        <a:p>
          <a:endParaRPr lang="en-GB"/>
        </a:p>
      </dgm:t>
    </dgm:pt>
    <dgm:pt modelId="{F87ADA12-87AC-4304-803A-E04708F055D2}" type="sibTrans" cxnId="{5C64F064-A5DA-4537-AD74-745D9B0BEC5D}">
      <dgm:prSet/>
      <dgm:spPr>
        <a:solidFill>
          <a:srgbClr val="6BB427"/>
        </a:solidFill>
      </dgm:spPr>
      <dgm:t>
        <a:bodyPr/>
        <a:lstStyle/>
        <a:p>
          <a:endParaRPr lang="en-GB" dirty="0"/>
        </a:p>
      </dgm:t>
    </dgm:pt>
    <dgm:pt modelId="{80DDE1D3-C784-4D50-8B63-B2C8E06A9460}">
      <dgm:prSet/>
      <dgm:spPr>
        <a:solidFill>
          <a:schemeClr val="bg1"/>
        </a:solidFill>
        <a:ln>
          <a:solidFill>
            <a:schemeClr val="accent5">
              <a:lumMod val="75000"/>
            </a:schemeClr>
          </a:solidFill>
        </a:ln>
      </dgm:spPr>
      <dgm:t>
        <a:bodyPr/>
        <a:lstStyle/>
        <a:p>
          <a:r>
            <a:rPr lang="en-GB" dirty="0">
              <a:solidFill>
                <a:schemeClr val="accent5">
                  <a:lumMod val="75000"/>
                </a:schemeClr>
              </a:solidFill>
            </a:rPr>
            <a:t>Group Recap and Review</a:t>
          </a:r>
        </a:p>
      </dgm:t>
    </dgm:pt>
    <dgm:pt modelId="{92ACB931-0B31-46FF-AE3A-C6A77B09F3C2}" type="parTrans" cxnId="{776751AD-7DB4-4AFD-94FA-138032210CA8}">
      <dgm:prSet/>
      <dgm:spPr/>
      <dgm:t>
        <a:bodyPr/>
        <a:lstStyle/>
        <a:p>
          <a:endParaRPr lang="en-GB"/>
        </a:p>
      </dgm:t>
    </dgm:pt>
    <dgm:pt modelId="{4F507F15-56D0-4ED8-975C-063441A0DF10}" type="sibTrans" cxnId="{776751AD-7DB4-4AFD-94FA-138032210CA8}">
      <dgm:prSet/>
      <dgm:spPr/>
      <dgm:t>
        <a:bodyPr/>
        <a:lstStyle/>
        <a:p>
          <a:endParaRPr lang="en-GB"/>
        </a:p>
      </dgm:t>
    </dgm:pt>
    <dgm:pt modelId="{1B85AD03-875B-489A-986F-019782455C51}" type="pres">
      <dgm:prSet presAssocID="{6FBC48A2-A398-48BB-B542-C18CB42D6A5D}" presName="Name0" presStyleCnt="0">
        <dgm:presLayoutVars>
          <dgm:dir/>
          <dgm:resizeHandles val="exact"/>
        </dgm:presLayoutVars>
      </dgm:prSet>
      <dgm:spPr/>
    </dgm:pt>
    <dgm:pt modelId="{C0BB4A03-DD32-4B9D-B5BD-A7D49DA1446E}" type="pres">
      <dgm:prSet presAssocID="{15FC1142-E05F-4182-98C1-50EC1BB6E7B6}" presName="node" presStyleLbl="node1" presStyleIdx="0" presStyleCnt="5">
        <dgm:presLayoutVars>
          <dgm:bulletEnabled val="1"/>
        </dgm:presLayoutVars>
      </dgm:prSet>
      <dgm:spPr/>
    </dgm:pt>
    <dgm:pt modelId="{392296EC-0A78-4B34-8F5A-49D479AC818E}" type="pres">
      <dgm:prSet presAssocID="{EE5DCC7C-E74E-4A80-A4F6-E0BF5B9C8E60}" presName="sibTrans" presStyleLbl="sibTrans2D1" presStyleIdx="0" presStyleCnt="4"/>
      <dgm:spPr>
        <a:prstGeom prst="mathPlus">
          <a:avLst/>
        </a:prstGeom>
      </dgm:spPr>
    </dgm:pt>
    <dgm:pt modelId="{A34AE9B5-50DE-4A4A-9341-86FC7EF1DFA9}" type="pres">
      <dgm:prSet presAssocID="{EE5DCC7C-E74E-4A80-A4F6-E0BF5B9C8E60}" presName="connectorText" presStyleLbl="sibTrans2D1" presStyleIdx="0" presStyleCnt="4"/>
      <dgm:spPr>
        <a:prstGeom prst="mathPlus">
          <a:avLst/>
        </a:prstGeom>
      </dgm:spPr>
    </dgm:pt>
    <dgm:pt modelId="{01E7D19E-2082-4D49-9489-7008D955CEEB}" type="pres">
      <dgm:prSet presAssocID="{1314EC31-E23D-45F1-8AB1-73CB6F9F1F39}" presName="node" presStyleLbl="node1" presStyleIdx="1" presStyleCnt="5">
        <dgm:presLayoutVars>
          <dgm:bulletEnabled val="1"/>
        </dgm:presLayoutVars>
      </dgm:prSet>
      <dgm:spPr/>
    </dgm:pt>
    <dgm:pt modelId="{4EB4F67B-5FDE-40D7-8087-151A241300B6}" type="pres">
      <dgm:prSet presAssocID="{FEB6C3AA-59ED-448E-8346-E7B4DB1427DB}" presName="sibTrans" presStyleLbl="sibTrans2D1" presStyleIdx="1" presStyleCnt="4"/>
      <dgm:spPr>
        <a:prstGeom prst="mathPlus">
          <a:avLst/>
        </a:prstGeom>
      </dgm:spPr>
    </dgm:pt>
    <dgm:pt modelId="{CD0ABB49-2E25-4AEF-AB44-DFA6996A2EB2}" type="pres">
      <dgm:prSet presAssocID="{FEB6C3AA-59ED-448E-8346-E7B4DB1427DB}" presName="connectorText" presStyleLbl="sibTrans2D1" presStyleIdx="1" presStyleCnt="4"/>
      <dgm:spPr/>
    </dgm:pt>
    <dgm:pt modelId="{D1415BA8-27DF-431B-8F64-BB16701F514D}" type="pres">
      <dgm:prSet presAssocID="{EAFB6270-5E53-41C0-976B-D3DE3AA3ED46}" presName="node" presStyleLbl="node1" presStyleIdx="2" presStyleCnt="5">
        <dgm:presLayoutVars>
          <dgm:bulletEnabled val="1"/>
        </dgm:presLayoutVars>
      </dgm:prSet>
      <dgm:spPr/>
    </dgm:pt>
    <dgm:pt modelId="{42CBDB58-EBCE-4C97-B51C-E2D92E5F8452}" type="pres">
      <dgm:prSet presAssocID="{F87ADA12-87AC-4304-803A-E04708F055D2}" presName="sibTrans" presStyleLbl="sibTrans2D1" presStyleIdx="2" presStyleCnt="4"/>
      <dgm:spPr>
        <a:prstGeom prst="mathPlus">
          <a:avLst/>
        </a:prstGeom>
      </dgm:spPr>
    </dgm:pt>
    <dgm:pt modelId="{4EFAB4F8-2B20-4F35-8480-559922D6CE94}" type="pres">
      <dgm:prSet presAssocID="{F87ADA12-87AC-4304-803A-E04708F055D2}" presName="connectorText" presStyleLbl="sibTrans2D1" presStyleIdx="2" presStyleCnt="4"/>
      <dgm:spPr/>
    </dgm:pt>
    <dgm:pt modelId="{DAE74877-C4BD-4A5B-8610-200C122E7F71}" type="pres">
      <dgm:prSet presAssocID="{3A719E46-7BD5-46BE-8A6B-C277A3B2DEA4}" presName="node" presStyleLbl="node1" presStyleIdx="3" presStyleCnt="5">
        <dgm:presLayoutVars>
          <dgm:bulletEnabled val="1"/>
        </dgm:presLayoutVars>
      </dgm:prSet>
      <dgm:spPr/>
    </dgm:pt>
    <dgm:pt modelId="{EFE23DC3-3B14-4347-AA39-E577C38BCB78}" type="pres">
      <dgm:prSet presAssocID="{4F0BC264-63A3-4D18-943E-93D7015B8D10}" presName="sibTrans" presStyleLbl="sibTrans2D1" presStyleIdx="3" presStyleCnt="4"/>
      <dgm:spPr/>
    </dgm:pt>
    <dgm:pt modelId="{738DA195-01E1-45F7-A4B3-56215920AE23}" type="pres">
      <dgm:prSet presAssocID="{4F0BC264-63A3-4D18-943E-93D7015B8D10}" presName="connectorText" presStyleLbl="sibTrans2D1" presStyleIdx="3" presStyleCnt="4"/>
      <dgm:spPr/>
    </dgm:pt>
    <dgm:pt modelId="{DDF903D9-BC51-42D9-8EF0-249142F357CA}" type="pres">
      <dgm:prSet presAssocID="{80DDE1D3-C784-4D50-8B63-B2C8E06A9460}" presName="node" presStyleLbl="node1" presStyleIdx="4" presStyleCnt="5">
        <dgm:presLayoutVars>
          <dgm:bulletEnabled val="1"/>
        </dgm:presLayoutVars>
      </dgm:prSet>
      <dgm:spPr/>
    </dgm:pt>
  </dgm:ptLst>
  <dgm:cxnLst>
    <dgm:cxn modelId="{2454781F-0966-4550-ADE6-C4C43C55E1AD}" type="presOf" srcId="{F87ADA12-87AC-4304-803A-E04708F055D2}" destId="{4EFAB4F8-2B20-4F35-8480-559922D6CE94}" srcOrd="1" destOrd="0" presId="urn:microsoft.com/office/officeart/2005/8/layout/process1"/>
    <dgm:cxn modelId="{EB6D3E20-5D8B-4392-AAD3-FDFD193E2C14}" type="presOf" srcId="{FEB6C3AA-59ED-448E-8346-E7B4DB1427DB}" destId="{4EB4F67B-5FDE-40D7-8087-151A241300B6}" srcOrd="0" destOrd="0" presId="urn:microsoft.com/office/officeart/2005/8/layout/process1"/>
    <dgm:cxn modelId="{2D1F033B-11CD-49B2-93EF-246CB6D4F521}" srcId="{6FBC48A2-A398-48BB-B542-C18CB42D6A5D}" destId="{15FC1142-E05F-4182-98C1-50EC1BB6E7B6}" srcOrd="0" destOrd="0" parTransId="{4A9913CA-D727-4E4C-9ED0-1AEFCC6E2BD8}" sibTransId="{EE5DCC7C-E74E-4A80-A4F6-E0BF5B9C8E60}"/>
    <dgm:cxn modelId="{D5A6703E-2907-431E-9A03-8666F122E0B2}" type="presOf" srcId="{3A719E46-7BD5-46BE-8A6B-C277A3B2DEA4}" destId="{DAE74877-C4BD-4A5B-8610-200C122E7F71}" srcOrd="0" destOrd="0" presId="urn:microsoft.com/office/officeart/2005/8/layout/process1"/>
    <dgm:cxn modelId="{8AF6E55C-66DD-4B5E-8D14-CF86E7331029}" type="presOf" srcId="{6FBC48A2-A398-48BB-B542-C18CB42D6A5D}" destId="{1B85AD03-875B-489A-986F-019782455C51}" srcOrd="0" destOrd="0" presId="urn:microsoft.com/office/officeart/2005/8/layout/process1"/>
    <dgm:cxn modelId="{5C64F064-A5DA-4537-AD74-745D9B0BEC5D}" srcId="{6FBC48A2-A398-48BB-B542-C18CB42D6A5D}" destId="{EAFB6270-5E53-41C0-976B-D3DE3AA3ED46}" srcOrd="2" destOrd="0" parTransId="{079DA536-6D3E-4DB6-99E2-5EB8FDA1A6CD}" sibTransId="{F87ADA12-87AC-4304-803A-E04708F055D2}"/>
    <dgm:cxn modelId="{48E61457-1599-4A9D-B1E2-D440312F6DBC}" type="presOf" srcId="{EAFB6270-5E53-41C0-976B-D3DE3AA3ED46}" destId="{D1415BA8-27DF-431B-8F64-BB16701F514D}" srcOrd="0" destOrd="0" presId="urn:microsoft.com/office/officeart/2005/8/layout/process1"/>
    <dgm:cxn modelId="{00BFFA7B-5960-49C7-9E1C-DFF7114F3DE2}" srcId="{6FBC48A2-A398-48BB-B542-C18CB42D6A5D}" destId="{3A719E46-7BD5-46BE-8A6B-C277A3B2DEA4}" srcOrd="3" destOrd="0" parTransId="{B989DF05-6C2E-48D0-A4AB-26EDCDE0A4C9}" sibTransId="{4F0BC264-63A3-4D18-943E-93D7015B8D10}"/>
    <dgm:cxn modelId="{E1A12089-6285-42AF-949E-38CE7AABAEB5}" type="presOf" srcId="{FEB6C3AA-59ED-448E-8346-E7B4DB1427DB}" destId="{CD0ABB49-2E25-4AEF-AB44-DFA6996A2EB2}" srcOrd="1" destOrd="0" presId="urn:microsoft.com/office/officeart/2005/8/layout/process1"/>
    <dgm:cxn modelId="{9C71578D-7494-4911-9C7C-E3F8ABBED498}" type="presOf" srcId="{EE5DCC7C-E74E-4A80-A4F6-E0BF5B9C8E60}" destId="{392296EC-0A78-4B34-8F5A-49D479AC818E}" srcOrd="0" destOrd="0" presId="urn:microsoft.com/office/officeart/2005/8/layout/process1"/>
    <dgm:cxn modelId="{3A26FE94-DE18-4649-A48A-AD6465283D8D}" type="presOf" srcId="{15FC1142-E05F-4182-98C1-50EC1BB6E7B6}" destId="{C0BB4A03-DD32-4B9D-B5BD-A7D49DA1446E}" srcOrd="0" destOrd="0" presId="urn:microsoft.com/office/officeart/2005/8/layout/process1"/>
    <dgm:cxn modelId="{34E5A298-2389-408A-98F8-9537432111EC}" type="presOf" srcId="{4F0BC264-63A3-4D18-943E-93D7015B8D10}" destId="{738DA195-01E1-45F7-A4B3-56215920AE23}" srcOrd="1" destOrd="0" presId="urn:microsoft.com/office/officeart/2005/8/layout/process1"/>
    <dgm:cxn modelId="{653425A8-F202-4748-83B1-CB51624A9CC7}" type="presOf" srcId="{EE5DCC7C-E74E-4A80-A4F6-E0BF5B9C8E60}" destId="{A34AE9B5-50DE-4A4A-9341-86FC7EF1DFA9}" srcOrd="1" destOrd="0" presId="urn:microsoft.com/office/officeart/2005/8/layout/process1"/>
    <dgm:cxn modelId="{776751AD-7DB4-4AFD-94FA-138032210CA8}" srcId="{6FBC48A2-A398-48BB-B542-C18CB42D6A5D}" destId="{80DDE1D3-C784-4D50-8B63-B2C8E06A9460}" srcOrd="4" destOrd="0" parTransId="{92ACB931-0B31-46FF-AE3A-C6A77B09F3C2}" sibTransId="{4F507F15-56D0-4ED8-975C-063441A0DF10}"/>
    <dgm:cxn modelId="{B94A96D9-FC2E-439F-B4B2-DB412294D820}" type="presOf" srcId="{4F0BC264-63A3-4D18-943E-93D7015B8D10}" destId="{EFE23DC3-3B14-4347-AA39-E577C38BCB78}" srcOrd="0" destOrd="0" presId="urn:microsoft.com/office/officeart/2005/8/layout/process1"/>
    <dgm:cxn modelId="{CE51C4E8-D96B-485F-B73D-3361D0006B84}" type="presOf" srcId="{80DDE1D3-C784-4D50-8B63-B2C8E06A9460}" destId="{DDF903D9-BC51-42D9-8EF0-249142F357CA}" srcOrd="0" destOrd="0" presId="urn:microsoft.com/office/officeart/2005/8/layout/process1"/>
    <dgm:cxn modelId="{6BFB87EC-48E0-4B80-B454-4C5A09D0CDBA}" type="presOf" srcId="{1314EC31-E23D-45F1-8AB1-73CB6F9F1F39}" destId="{01E7D19E-2082-4D49-9489-7008D955CEEB}" srcOrd="0" destOrd="0" presId="urn:microsoft.com/office/officeart/2005/8/layout/process1"/>
    <dgm:cxn modelId="{550C31F8-6996-4B2B-9B1F-48D30A475387}" srcId="{6FBC48A2-A398-48BB-B542-C18CB42D6A5D}" destId="{1314EC31-E23D-45F1-8AB1-73CB6F9F1F39}" srcOrd="1" destOrd="0" parTransId="{DE659BC4-D116-4027-8345-C39F1633ED8B}" sibTransId="{FEB6C3AA-59ED-448E-8346-E7B4DB1427DB}"/>
    <dgm:cxn modelId="{B4E1EAFB-969F-4308-94AA-D6043FCA7DB1}" type="presOf" srcId="{F87ADA12-87AC-4304-803A-E04708F055D2}" destId="{42CBDB58-EBCE-4C97-B51C-E2D92E5F8452}" srcOrd="0" destOrd="0" presId="urn:microsoft.com/office/officeart/2005/8/layout/process1"/>
    <dgm:cxn modelId="{589E91FC-B194-4D42-BB09-6F41B021F411}" type="presParOf" srcId="{1B85AD03-875B-489A-986F-019782455C51}" destId="{C0BB4A03-DD32-4B9D-B5BD-A7D49DA1446E}" srcOrd="0" destOrd="0" presId="urn:microsoft.com/office/officeart/2005/8/layout/process1"/>
    <dgm:cxn modelId="{3156D0F0-C1FE-41AA-8494-EFE3178584F5}" type="presParOf" srcId="{1B85AD03-875B-489A-986F-019782455C51}" destId="{392296EC-0A78-4B34-8F5A-49D479AC818E}" srcOrd="1" destOrd="0" presId="urn:microsoft.com/office/officeart/2005/8/layout/process1"/>
    <dgm:cxn modelId="{C2B7CA10-8F32-4DA8-991F-3E929978B83F}" type="presParOf" srcId="{392296EC-0A78-4B34-8F5A-49D479AC818E}" destId="{A34AE9B5-50DE-4A4A-9341-86FC7EF1DFA9}" srcOrd="0" destOrd="0" presId="urn:microsoft.com/office/officeart/2005/8/layout/process1"/>
    <dgm:cxn modelId="{F02B2C0E-5A05-4435-8146-80572FDC13CC}" type="presParOf" srcId="{1B85AD03-875B-489A-986F-019782455C51}" destId="{01E7D19E-2082-4D49-9489-7008D955CEEB}" srcOrd="2" destOrd="0" presId="urn:microsoft.com/office/officeart/2005/8/layout/process1"/>
    <dgm:cxn modelId="{9AF63EBB-8B67-4985-BF1C-5B588D93AF63}" type="presParOf" srcId="{1B85AD03-875B-489A-986F-019782455C51}" destId="{4EB4F67B-5FDE-40D7-8087-151A241300B6}" srcOrd="3" destOrd="0" presId="urn:microsoft.com/office/officeart/2005/8/layout/process1"/>
    <dgm:cxn modelId="{4DC67FCD-A0E2-4611-BA3A-E4668EF74B5C}" type="presParOf" srcId="{4EB4F67B-5FDE-40D7-8087-151A241300B6}" destId="{CD0ABB49-2E25-4AEF-AB44-DFA6996A2EB2}" srcOrd="0" destOrd="0" presId="urn:microsoft.com/office/officeart/2005/8/layout/process1"/>
    <dgm:cxn modelId="{3632903B-B8E1-4DB9-9D73-131C410BCC87}" type="presParOf" srcId="{1B85AD03-875B-489A-986F-019782455C51}" destId="{D1415BA8-27DF-431B-8F64-BB16701F514D}" srcOrd="4" destOrd="0" presId="urn:microsoft.com/office/officeart/2005/8/layout/process1"/>
    <dgm:cxn modelId="{01161049-C310-4AD2-AA8C-F2D08854ADF7}" type="presParOf" srcId="{1B85AD03-875B-489A-986F-019782455C51}" destId="{42CBDB58-EBCE-4C97-B51C-E2D92E5F8452}" srcOrd="5" destOrd="0" presId="urn:microsoft.com/office/officeart/2005/8/layout/process1"/>
    <dgm:cxn modelId="{C99043BD-3E3E-4DE3-B443-C4450BBC2391}" type="presParOf" srcId="{42CBDB58-EBCE-4C97-B51C-E2D92E5F8452}" destId="{4EFAB4F8-2B20-4F35-8480-559922D6CE94}" srcOrd="0" destOrd="0" presId="urn:microsoft.com/office/officeart/2005/8/layout/process1"/>
    <dgm:cxn modelId="{56A8006C-B70B-4069-950A-2BA666A75B2C}" type="presParOf" srcId="{1B85AD03-875B-489A-986F-019782455C51}" destId="{DAE74877-C4BD-4A5B-8610-200C122E7F71}" srcOrd="6" destOrd="0" presId="urn:microsoft.com/office/officeart/2005/8/layout/process1"/>
    <dgm:cxn modelId="{FE331DBB-83DF-4709-BEA5-A7D7EAAF09D7}" type="presParOf" srcId="{1B85AD03-875B-489A-986F-019782455C51}" destId="{EFE23DC3-3B14-4347-AA39-E577C38BCB78}" srcOrd="7" destOrd="0" presId="urn:microsoft.com/office/officeart/2005/8/layout/process1"/>
    <dgm:cxn modelId="{002EFFDA-9EFC-4DB8-97B3-2E95D41C7654}" type="presParOf" srcId="{EFE23DC3-3B14-4347-AA39-E577C38BCB78}" destId="{738DA195-01E1-45F7-A4B3-56215920AE23}" srcOrd="0" destOrd="0" presId="urn:microsoft.com/office/officeart/2005/8/layout/process1"/>
    <dgm:cxn modelId="{74588930-E4A2-4AFB-BC88-FC8DD021A105}" type="presParOf" srcId="{1B85AD03-875B-489A-986F-019782455C51}" destId="{DDF903D9-BC51-42D9-8EF0-249142F357C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4A03-DD32-4B9D-B5BD-A7D49DA1446E}">
      <dsp:nvSpPr>
        <dsp:cNvPr id="0" name=""/>
        <dsp:cNvSpPr/>
      </dsp:nvSpPr>
      <dsp:spPr>
        <a:xfrm>
          <a:off x="5625" y="268904"/>
          <a:ext cx="1743943" cy="10463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Sub-divide Large Groups</a:t>
          </a:r>
          <a:endParaRPr lang="en-GB" sz="2200" kern="1200" cap="small" baseline="0" dirty="0"/>
        </a:p>
      </dsp:txBody>
      <dsp:txXfrm>
        <a:off x="36272" y="299551"/>
        <a:ext cx="1682649" cy="985072"/>
      </dsp:txXfrm>
    </dsp:sp>
    <dsp:sp modelId="{392296EC-0A78-4B34-8F5A-49D479AC818E}">
      <dsp:nvSpPr>
        <dsp:cNvPr id="0" name=""/>
        <dsp:cNvSpPr/>
      </dsp:nvSpPr>
      <dsp:spPr>
        <a:xfrm>
          <a:off x="1923963" y="575838"/>
          <a:ext cx="369716" cy="43249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1972969" y="748608"/>
        <a:ext cx="271704" cy="86958"/>
      </dsp:txXfrm>
    </dsp:sp>
    <dsp:sp modelId="{01E7D19E-2082-4D49-9489-7008D955CEEB}">
      <dsp:nvSpPr>
        <dsp:cNvPr id="0" name=""/>
        <dsp:cNvSpPr/>
      </dsp:nvSpPr>
      <dsp:spPr>
        <a:xfrm>
          <a:off x="2447146" y="268904"/>
          <a:ext cx="1743943" cy="104636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Appoint Rapporteur</a:t>
          </a:r>
        </a:p>
      </dsp:txBody>
      <dsp:txXfrm>
        <a:off x="2477793" y="299551"/>
        <a:ext cx="1682649" cy="985072"/>
      </dsp:txXfrm>
    </dsp:sp>
    <dsp:sp modelId="{4EB4F67B-5FDE-40D7-8087-151A241300B6}">
      <dsp:nvSpPr>
        <dsp:cNvPr id="0" name=""/>
        <dsp:cNvSpPr/>
      </dsp:nvSpPr>
      <dsp:spPr>
        <a:xfrm>
          <a:off x="4365485" y="575838"/>
          <a:ext cx="369716" cy="432498"/>
        </a:xfrm>
        <a:prstGeom prst="mathPlus">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4365485" y="662338"/>
        <a:ext cx="258801" cy="259498"/>
      </dsp:txXfrm>
    </dsp:sp>
    <dsp:sp modelId="{D1415BA8-27DF-431B-8F64-BB16701F514D}">
      <dsp:nvSpPr>
        <dsp:cNvPr id="0" name=""/>
        <dsp:cNvSpPr/>
      </dsp:nvSpPr>
      <dsp:spPr>
        <a:xfrm>
          <a:off x="4888668" y="268904"/>
          <a:ext cx="1743943" cy="1046366"/>
        </a:xfrm>
        <a:prstGeom prst="roundRect">
          <a:avLst>
            <a:gd name="adj" fmla="val 10000"/>
          </a:avLst>
        </a:prstGeom>
        <a:solidFill>
          <a:srgbClr val="6BB4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Share Perspectives</a:t>
          </a:r>
          <a:endParaRPr lang="en-GB" sz="2200" kern="1200" cap="small" baseline="0" dirty="0"/>
        </a:p>
      </dsp:txBody>
      <dsp:txXfrm>
        <a:off x="4919315" y="299551"/>
        <a:ext cx="1682649" cy="985072"/>
      </dsp:txXfrm>
    </dsp:sp>
    <dsp:sp modelId="{42CBDB58-EBCE-4C97-B51C-E2D92E5F8452}">
      <dsp:nvSpPr>
        <dsp:cNvPr id="0" name=""/>
        <dsp:cNvSpPr/>
      </dsp:nvSpPr>
      <dsp:spPr>
        <a:xfrm>
          <a:off x="6807006" y="575838"/>
          <a:ext cx="369716" cy="432498"/>
        </a:xfrm>
        <a:prstGeom prst="mathPlus">
          <a:avLst/>
        </a:prstGeom>
        <a:solidFill>
          <a:srgbClr val="6BB42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6807006" y="662338"/>
        <a:ext cx="258801" cy="259498"/>
      </dsp:txXfrm>
    </dsp:sp>
    <dsp:sp modelId="{DAE74877-C4BD-4A5B-8610-200C122E7F71}">
      <dsp:nvSpPr>
        <dsp:cNvPr id="0" name=""/>
        <dsp:cNvSpPr/>
      </dsp:nvSpPr>
      <dsp:spPr>
        <a:xfrm>
          <a:off x="7330189" y="268904"/>
          <a:ext cx="1743943" cy="104636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Agree on Score</a:t>
          </a:r>
        </a:p>
      </dsp:txBody>
      <dsp:txXfrm>
        <a:off x="7360836" y="299551"/>
        <a:ext cx="1682649" cy="985072"/>
      </dsp:txXfrm>
    </dsp:sp>
    <dsp:sp modelId="{EFE23DC3-3B14-4347-AA39-E577C38BCB78}">
      <dsp:nvSpPr>
        <dsp:cNvPr id="0" name=""/>
        <dsp:cNvSpPr/>
      </dsp:nvSpPr>
      <dsp:spPr>
        <a:xfrm>
          <a:off x="9248527" y="575838"/>
          <a:ext cx="369716" cy="432498"/>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dirty="0">
            <a:solidFill>
              <a:schemeClr val="accent1">
                <a:lumMod val="75000"/>
              </a:schemeClr>
            </a:solidFill>
          </a:endParaRPr>
        </a:p>
      </dsp:txBody>
      <dsp:txXfrm>
        <a:off x="9248527" y="662338"/>
        <a:ext cx="258801" cy="259498"/>
      </dsp:txXfrm>
    </dsp:sp>
    <dsp:sp modelId="{DDF903D9-BC51-42D9-8EF0-249142F357CA}">
      <dsp:nvSpPr>
        <dsp:cNvPr id="0" name=""/>
        <dsp:cNvSpPr/>
      </dsp:nvSpPr>
      <dsp:spPr>
        <a:xfrm>
          <a:off x="9771710" y="268904"/>
          <a:ext cx="1743943" cy="1046366"/>
        </a:xfrm>
        <a:prstGeom prst="roundRect">
          <a:avLst>
            <a:gd name="adj" fmla="val 10000"/>
          </a:avLst>
        </a:prstGeom>
        <a:solidFill>
          <a:schemeClr val="bg1"/>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5">
                  <a:lumMod val="75000"/>
                </a:schemeClr>
              </a:solidFill>
            </a:rPr>
            <a:t>Group Recap and Review</a:t>
          </a:r>
        </a:p>
      </dsp:txBody>
      <dsp:txXfrm>
        <a:off x="9802357" y="299551"/>
        <a:ext cx="1682649" cy="9850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43EF9-01D7-4810-BF0F-31DCE4691707}" type="datetimeFigureOut">
              <a:rPr lang="en-GB" smtClean="0"/>
              <a:t>19/02/2026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C329F-CC00-4B0F-9524-1B1FA9E148A8}" type="slidenum">
              <a:rPr lang="en-GB" smtClean="0"/>
              <a:t>‹#›</a:t>
            </a:fld>
            <a:endParaRPr lang="en-GB" dirty="0"/>
          </a:p>
        </p:txBody>
      </p:sp>
    </p:spTree>
    <p:extLst>
      <p:ext uri="{BB962C8B-B14F-4D97-AF65-F5344CB8AC3E}">
        <p14:creationId xmlns:p14="http://schemas.microsoft.com/office/powerpoint/2010/main" val="295084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162102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is complementary to other initiatives already carried out by the participating organisations”. Here it is important to acknowledge that past projects are useful but to highlight the importance of knowing how past successes and achievements will be improved upon and further progressed in the future, and as part of the proposed project. As with the previous section (innovation; situational innovation), this might </a:t>
            </a:r>
            <a:r>
              <a:rPr lang="en-GB" sz="1200" b="0" kern="1200" dirty="0">
                <a:solidFill>
                  <a:schemeClr val="tx1"/>
                </a:solidFill>
                <a:latin typeface="+mn-lt"/>
                <a:ea typeface="+mn-ea"/>
                <a:cs typeface="+mn-cs"/>
              </a:rPr>
              <a:t>to new products or new languages but might also be tied to the involvement of new countries or new beneficiary audiences. In all cases, it should be clear in terms of access rights to existing products and resources, and the relationship between partners and the original developer.</a:t>
            </a:r>
            <a:endParaRPr lang="en-US" sz="1200" b="0" kern="1200" dirty="0">
              <a:solidFill>
                <a:schemeClr val="tx1"/>
              </a:solidFill>
              <a:latin typeface="+mn-lt"/>
              <a:ea typeface="+mn-ea"/>
              <a:cs typeface="+mn-cs"/>
            </a:endParaRPr>
          </a:p>
        </p:txBody>
      </p:sp>
    </p:spTree>
    <p:extLst>
      <p:ext uri="{BB962C8B-B14F-4D97-AF65-F5344CB8AC3E}">
        <p14:creationId xmlns:p14="http://schemas.microsoft.com/office/powerpoint/2010/main" val="41627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brings added value at EU level through results that would not be attained by activities carried out in a single country”. Under this slide, the first and most important aspect to consider is the additionality of transnational collaboration (i.e. what will emerge through transnational collaboration that would not be the same or greater value when working unilaterally or with partners from a single country). Beyond this, it can be useful to also additionally consider the value of the targeted activities and outputs at wider European level.</a:t>
            </a:r>
          </a:p>
        </p:txBody>
      </p:sp>
    </p:spTree>
    <p:extLst>
      <p:ext uri="{BB962C8B-B14F-4D97-AF65-F5344CB8AC3E}">
        <p14:creationId xmlns:p14="http://schemas.microsoft.com/office/powerpoint/2010/main" val="413910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overview slide confirms those aspects which relate to KA220 (all listed elements) and those which relate to KA210 (labelled as SSP). It provides an opportunity to underline ambitions for engaging newcomers in KA210 and the need for proportional assessment.</a:t>
            </a:r>
          </a:p>
          <a:p>
            <a:endParaRPr lang="en-GB" b="0" baseline="0" dirty="0"/>
          </a:p>
        </p:txBody>
      </p:sp>
    </p:spTree>
    <p:extLst>
      <p:ext uri="{BB962C8B-B14F-4D97-AF65-F5344CB8AC3E}">
        <p14:creationId xmlns:p14="http://schemas.microsoft.com/office/powerpoint/2010/main" val="4086861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377403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1 (ADU):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none" baseline="0" dirty="0"/>
          </a:p>
        </p:txBody>
      </p:sp>
    </p:spTree>
    <p:extLst>
      <p:ext uri="{BB962C8B-B14F-4D97-AF65-F5344CB8AC3E}">
        <p14:creationId xmlns:p14="http://schemas.microsoft.com/office/powerpoint/2010/main" val="329617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2 (HED):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p:txBody>
      </p:sp>
    </p:spTree>
    <p:extLst>
      <p:ext uri="{BB962C8B-B14F-4D97-AF65-F5344CB8AC3E}">
        <p14:creationId xmlns:p14="http://schemas.microsoft.com/office/powerpoint/2010/main" val="3386921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3 (SCH):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p:txBody>
      </p:sp>
    </p:spTree>
    <p:extLst>
      <p:ext uri="{BB962C8B-B14F-4D97-AF65-F5344CB8AC3E}">
        <p14:creationId xmlns:p14="http://schemas.microsoft.com/office/powerpoint/2010/main" val="118190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4 (VET):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p:txBody>
      </p:sp>
    </p:spTree>
    <p:extLst>
      <p:ext uri="{BB962C8B-B14F-4D97-AF65-F5344CB8AC3E}">
        <p14:creationId xmlns:p14="http://schemas.microsoft.com/office/powerpoint/2010/main" val="540819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After sharing scores in a plenary session, the next step is to encourage discussion on the proposal that was reviewed, either in field-based groups or as a whole group that has reviewed a single proposal. Depending on the number of assessors being trained, breakout rooms or spaces might be needed.</a:t>
            </a:r>
            <a:br>
              <a:rPr lang="en-GB" b="0" dirty="0"/>
            </a:br>
            <a:br>
              <a:rPr lang="en-GB" b="0" dirty="0"/>
            </a:br>
            <a:r>
              <a:rPr lang="en-GB" b="0" dirty="0"/>
              <a:t>In STEP 1, larger groups should be sub-divided to facilitate discussion. In STEP 2, a rapporteur should be appointed to provide feedback in plenary. In STEP 3, each assessor should share their thoughts and perspectives on the project reviewed. In STEP 4, groups should try to agree on a single score for “RELEVANCE”. In a FINAL STEP, the rapporteur should confirm key messages and a single score within the group, to ensure that all participants are in agreement before returning to plenary.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working in a room or space where the group has been sub-divided, it can be useful to compare results across the different sub-groups before returning to plenary. </a:t>
            </a:r>
            <a:r>
              <a:rPr lang="en-GB" sz="1200" b="0" kern="1200" dirty="0">
                <a:solidFill>
                  <a:schemeClr val="tx1"/>
                </a:solidFill>
                <a:latin typeface="+mn-lt"/>
                <a:ea typeface="+mn-ea"/>
                <a:cs typeface="+mn-cs"/>
              </a:rPr>
              <a:t>The decision on whether or not to compare results across sub-groups will also depend on the time available, following initial discussions and scoring. In all cases, the timeclock should be updated to reflect your own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Tree>
    <p:extLst>
      <p:ext uri="{BB962C8B-B14F-4D97-AF65-F5344CB8AC3E}">
        <p14:creationId xmlns:p14="http://schemas.microsoft.com/office/powerpoint/2010/main" val="110858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a part of the homework exercise, it can be useful to provide a template for assessors to record their thoughts. This screen shows an example of such a template. It is important, however, to confirm that this template is for the mock assessment exercise only and does not relate to the formal assessment exercise where strengths and weaknesses would come together in a single set of comments.</a:t>
            </a:r>
            <a:br>
              <a:rPr lang="en-GB" b="0" dirty="0"/>
            </a:br>
            <a:br>
              <a:rPr lang="en-GB" b="0" dirty="0"/>
            </a:br>
            <a:r>
              <a:rPr lang="en-GB" b="0" u="sng" dirty="0"/>
              <a:t>Note: template graphic based on previous event (might need to update to latest version).</a:t>
            </a:r>
            <a:endParaRPr lang="en-GB" b="0" u="sng" baseline="0" dirty="0"/>
          </a:p>
          <a:p>
            <a:endParaRPr lang="en-GB" b="0" baseline="0" dirty="0"/>
          </a:p>
        </p:txBody>
      </p:sp>
    </p:spTree>
    <p:extLst>
      <p:ext uri="{BB962C8B-B14F-4D97-AF65-F5344CB8AC3E}">
        <p14:creationId xmlns:p14="http://schemas.microsoft.com/office/powerpoint/2010/main" val="307637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aseline="0" dirty="0"/>
              <a:t>Learning Outcome for A2-RELEVANCE: adapt this to reflect what you will actually deliver or address during your assessor training event.</a:t>
            </a:r>
          </a:p>
        </p:txBody>
      </p:sp>
    </p:spTree>
    <p:extLst>
      <p:ext uri="{BB962C8B-B14F-4D97-AF65-F5344CB8AC3E}">
        <p14:creationId xmlns:p14="http://schemas.microsoft.com/office/powerpoint/2010/main" val="98760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2156617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This is a simple prompt for the plenary feedback session, providing a small number of questions against which the different groups (and sub-groups) will be invited to comment. Depending on the number of groups, and the time available, the time given to each rapporteur might need to be changed (usually 3 to 5 minutes per rapporteur).</a:t>
            </a:r>
            <a:endParaRPr lang="en-GB" dirty="0"/>
          </a:p>
          <a:p>
            <a:endParaRPr lang="en-GB" dirty="0"/>
          </a:p>
        </p:txBody>
      </p:sp>
    </p:spTree>
    <p:extLst>
      <p:ext uri="{BB962C8B-B14F-4D97-AF65-F5344CB8AC3E}">
        <p14:creationId xmlns:p14="http://schemas.microsoft.com/office/powerpoint/2010/main" val="2256817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In this final slide, it can be useful to remind assessors of the availability of a written briefing sheet which confirms the key elements being judged </a:t>
            </a:r>
            <a:r>
              <a:rPr lang="en-GB" b="0" baseline="0"/>
              <a:t>under “RELEVANCE”.</a:t>
            </a:r>
            <a:endParaRPr lang="en-GB" dirty="0"/>
          </a:p>
        </p:txBody>
      </p:sp>
    </p:spTree>
    <p:extLst>
      <p:ext uri="{BB962C8B-B14F-4D97-AF65-F5344CB8AC3E}">
        <p14:creationId xmlns:p14="http://schemas.microsoft.com/office/powerpoint/2010/main" val="100079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follows the concept of keeping things simple and promoting the use of active and peer learning approaches during the training session. Each of the core elements being judged under RELEVANCE is to be quickly introduced, highlighting key aspects but keeping the introduction short to allow for participants to go forward and work in groups.</a:t>
            </a:r>
          </a:p>
        </p:txBody>
      </p:sp>
    </p:spTree>
    <p:extLst>
      <p:ext uri="{BB962C8B-B14F-4D97-AF65-F5344CB8AC3E}">
        <p14:creationId xmlns:p14="http://schemas.microsoft.com/office/powerpoint/2010/main" val="394639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“proposal is relevant to the </a:t>
            </a:r>
            <a:r>
              <a:rPr lang="en-US" sz="1200" b="0" kern="1200" dirty="0">
                <a:solidFill>
                  <a:schemeClr val="tx1"/>
                </a:solidFill>
                <a:latin typeface="+mn-lt"/>
                <a:ea typeface="+mn-ea"/>
                <a:cs typeface="+mn-cs"/>
              </a:rPr>
              <a:t>objectives and priorities of the funding action”. The idea is to acknowledge that other priorities exist at local, national and European levels but to remind assessors that the initial focus should be on whether or not the proposal is relevant to the objectives of the selected funding action (KA220 or KA210). It is also important for assessors to confirm that the proposal convincingly addresses at least one horizontal or sector-specific priority: where this is not the case, the proposal should be rated as Weak. In cases where a horizontal priority is selected, the proposal should additionally confirm relevance to the selected field. Where addressing the horizontal priority for inclusion and diversity, or one or more European Priorities in the National Context (as pre-announced by the National Agency), the proposal should be considered as highly relevant.</a:t>
            </a:r>
          </a:p>
        </p:txBody>
      </p:sp>
    </p:spTree>
    <p:extLst>
      <p:ext uri="{BB962C8B-B14F-4D97-AF65-F5344CB8AC3E}">
        <p14:creationId xmlns:p14="http://schemas.microsoft.com/office/powerpoint/2010/main" val="92335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C6538-60F7-00E1-43B8-2E4A56065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55307-28E7-22E4-66DE-48154F4A6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1A4F1-B824-0B4E-760F-484805041641}"/>
              </a:ext>
            </a:extLst>
          </p:cNvPr>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Opportunity to clarify what is included under the heading of EU Values whilst also confirming how this might be addressed in a KA210 or KA220 funding proposal (i.e. minimum requirement for box ticking at the end of the proposal document but with additional detail able to be provided in other parts of the proposal… although no specific question exists on this topic).</a:t>
            </a:r>
            <a:endParaRPr lang="en-US" sz="1200" b="0" kern="1200" dirty="0">
              <a:solidFill>
                <a:schemeClr val="tx1"/>
              </a:solidFill>
              <a:latin typeface="+mn-lt"/>
              <a:ea typeface="+mn-ea"/>
              <a:cs typeface="+mn-cs"/>
            </a:endParaRPr>
          </a:p>
        </p:txBody>
      </p:sp>
    </p:spTree>
    <p:extLst>
      <p:ext uri="{BB962C8B-B14F-4D97-AF65-F5344CB8AC3E}">
        <p14:creationId xmlns:p14="http://schemas.microsoft.com/office/powerpoint/2010/main" val="16305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“profile</a:t>
            </a:r>
            <a:r>
              <a:rPr lang="en-US" sz="1200" b="0" kern="1200" dirty="0">
                <a:solidFill>
                  <a:schemeClr val="tx1"/>
                </a:solidFill>
                <a:latin typeface="+mn-lt"/>
                <a:ea typeface="+mn-ea"/>
                <a:cs typeface="+mn-cs"/>
              </a:rPr>
              <a:t>, experience and activities of the participating organisations are relevant to the field of application.”. For this slide, it is important to acknowledge that we are moving slightly into the realm of QUALITY OF PARTNERSHIP but with a specific focus on the RELEVANCE of the listed partners to the selected field. In all cases, assessors need to look for evidence that the participating organisations have experience in the targeted field, or that experience from other fields will bring benefit to the project and the selected field - this goes beyond formal or nominal relevance and should be evident in the everyday activities of partner organisations and the expertise of their staff, especially within those actions not associated to the Erasmus+ programme.</a:t>
            </a:r>
          </a:p>
        </p:txBody>
      </p:sp>
    </p:spTree>
    <p:extLst>
      <p:ext uri="{BB962C8B-B14F-4D97-AF65-F5344CB8AC3E}">
        <p14:creationId xmlns:p14="http://schemas.microsoft.com/office/powerpoint/2010/main" val="152762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is based on a genuine and adequate needs analysis”. Here it can be useful to highlight that assessors often have different opinions on what represents a solid or convincing needs analysis, and that this is sometimes related to the field of operation for the proposal (e.g. higher expectations in some fields) and for the assessor (e.g. expectations aligned with assessor’s own insights and experience).. In all cases, assessors must be convinced that some form of needs analysis has been carried out - drawing on existing knowledge, know-how and practice – and with a view to identifying the needs of specific (and named) target and beneficiary audiences. The nature, type and extent of past needs analysis activities should be described and it should be clear how the identified needs relate to the selected field and priorities. It is also important to underline that continuing consultation, mapping and analysis actions can also take place during the lifetime of a project, as long as the initial needs analysis is adequate and convincing and as long as needs analysis does not form the majority of the targeted actions.</a:t>
            </a:r>
          </a:p>
        </p:txBody>
      </p:sp>
    </p:spTree>
    <p:extLst>
      <p:ext uri="{BB962C8B-B14F-4D97-AF65-F5344CB8AC3E}">
        <p14:creationId xmlns:p14="http://schemas.microsoft.com/office/powerpoint/2010/main" val="309177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is suitable for creating synergies between different fields of education/training/youth/sport or has potentially a strong impact on one or more of these fields”. Under this slide, it is important to underline that synergies are a positive thing and should be acknowledged and rewarded but that a project that has a focus on a single field should not be penalized due to a lack of synergy with other fields.</a:t>
            </a:r>
          </a:p>
        </p:txBody>
      </p:sp>
    </p:spTree>
    <p:extLst>
      <p:ext uri="{BB962C8B-B14F-4D97-AF65-F5344CB8AC3E}">
        <p14:creationId xmlns:p14="http://schemas.microsoft.com/office/powerpoint/2010/main" val="179269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“proposal is innovative</a:t>
            </a:r>
            <a:r>
              <a:rPr lang="en-US" sz="1200" b="0" kern="1200" dirty="0">
                <a:solidFill>
                  <a:schemeClr val="tx1"/>
                </a:solidFill>
                <a:latin typeface="+mn-lt"/>
                <a:ea typeface="+mn-ea"/>
                <a:cs typeface="+mn-cs"/>
              </a:rPr>
              <a:t>”. Looking beyond the formal definition provided on the screen, it is important to highlight that innovation in Erasmus+ can be situational and can be as simple as offering or facilitating the development of knowledge and skills to new audiences. In all cases, innovation </a:t>
            </a:r>
            <a:r>
              <a:rPr lang="en-GB" sz="1200" b="0" kern="1200" dirty="0">
                <a:solidFill>
                  <a:schemeClr val="tx1"/>
                </a:solidFill>
                <a:latin typeface="+mn-lt"/>
                <a:ea typeface="+mn-ea"/>
                <a:cs typeface="+mn-cs"/>
              </a:rPr>
              <a:t>should be considered in relation to the experience, profile and existing capacities of the participating organisations and their targeted audiences, the latter especially important in the case of inclusion projects involving persons with fewer opportunities.</a:t>
            </a:r>
            <a:endParaRPr lang="en-US" sz="1200" b="0" kern="1200" dirty="0">
              <a:solidFill>
                <a:schemeClr val="tx1"/>
              </a:solidFill>
              <a:latin typeface="+mn-lt"/>
              <a:ea typeface="+mn-ea"/>
              <a:cs typeface="+mn-cs"/>
            </a:endParaRPr>
          </a:p>
        </p:txBody>
      </p:sp>
    </p:spTree>
    <p:extLst>
      <p:ext uri="{BB962C8B-B14F-4D97-AF65-F5344CB8AC3E}">
        <p14:creationId xmlns:p14="http://schemas.microsoft.com/office/powerpoint/2010/main" val="418143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6358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26806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73641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77982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91858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03883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33890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126496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45080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79881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250639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dirty="0"/>
          </a:p>
        </p:txBody>
      </p:sp>
    </p:spTree>
    <p:extLst>
      <p:ext uri="{BB962C8B-B14F-4D97-AF65-F5344CB8AC3E}">
        <p14:creationId xmlns:p14="http://schemas.microsoft.com/office/powerpoint/2010/main" val="3719206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329167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ACTIVITY</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a:t>
            </a: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RELEVANCE</a:t>
            </a:r>
          </a:p>
          <a:p>
            <a:pPr marL="0" marR="0" lvl="0" indent="0" algn="ctr" defTabSz="914400" rtl="0" eaLnBrk="1" fontAlgn="auto" latinLnBrk="0" hangingPunct="1">
              <a:lnSpc>
                <a:spcPct val="9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Introduction</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2" name="Picture 1">
            <a:extLst>
              <a:ext uri="{FF2B5EF4-FFF2-40B4-BE49-F238E27FC236}">
                <a16:creationId xmlns:a16="http://schemas.microsoft.com/office/drawing/2014/main" id="{24DD0FBC-ACC5-41E6-834C-3463E7F70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21D03D25-52F9-805A-E33B-36F0970B5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28805672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1999"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C0504D">
                    <a:lumMod val="50000"/>
                  </a:srgbClr>
                </a:solidFill>
                <a:effectLst/>
                <a:uLnTx/>
                <a:uFillTx/>
                <a:latin typeface="Candara" panose="020E0502030303020204" pitchFamily="34" charset="0"/>
                <a:ea typeface="+mn-ea"/>
                <a:cs typeface="Helvetica" panose="020B0604020202020204" pitchFamily="34" charset="0"/>
              </a:rPr>
              <a:t>Forward Progression</a:t>
            </a:r>
          </a:p>
        </p:txBody>
      </p:sp>
    </p:spTree>
    <p:extLst>
      <p:ext uri="{BB962C8B-B14F-4D97-AF65-F5344CB8AC3E}">
        <p14:creationId xmlns:p14="http://schemas.microsoft.com/office/powerpoint/2010/main" val="12465304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rotWithShape="1">
          <a:blip r:embed="rId3">
            <a:extLst>
              <a:ext uri="{28A0092B-C50C-407E-A947-70E740481C1C}">
                <a14:useLocalDpi xmlns:a14="http://schemas.microsoft.com/office/drawing/2010/main" val="0"/>
              </a:ext>
            </a:extLst>
          </a:blip>
          <a:srcRect t="-85" b="10311"/>
          <a:stretch/>
        </p:blipFill>
        <p:spPr bwMode="auto">
          <a:xfrm>
            <a:off x="0" y="23342"/>
            <a:ext cx="12192000" cy="6840760"/>
          </a:xfrm>
          <a:prstGeom prst="rect">
            <a:avLst/>
          </a:prstGeom>
          <a:solidFill>
            <a:schemeClr val="accent1"/>
          </a:solidFill>
          <a:ln w="12700">
            <a:noFill/>
            <a:miter lim="800000"/>
            <a:headEnd/>
            <a:tailEnd/>
          </a:ln>
        </p:spPr>
      </p:pic>
      <p:sp>
        <p:nvSpPr>
          <p:cNvPr id="14" name="Rectangle 13"/>
          <p:cNvSpPr/>
          <p:nvPr/>
        </p:nvSpPr>
        <p:spPr>
          <a:xfrm rot="5400000">
            <a:off x="4689351" y="-612280"/>
            <a:ext cx="2813298"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5732818"/>
            <a:ext cx="12192000" cy="110184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0070C0"/>
                </a:solidFill>
                <a:effectLst/>
                <a:uLnTx/>
                <a:uFillTx/>
                <a:latin typeface="Candara" panose="020E0502030303020204" pitchFamily="34" charset="0"/>
                <a:ea typeface="+mn-ea"/>
                <a:cs typeface="Helvetica" panose="020B0604020202020204" pitchFamily="34" charset="0"/>
              </a:rPr>
              <a:t>European Added-Value</a:t>
            </a:r>
            <a:endParaRPr kumimoji="0" lang="en-GB" sz="9700" b="1" i="0" u="none" strike="noStrike" kern="1200" cap="none" spc="0" normalizeH="0" baseline="0" noProof="0" dirty="0">
              <a:ln>
                <a:noFill/>
              </a:ln>
              <a:solidFill>
                <a:srgbClr val="0070C0"/>
              </a:solidFill>
              <a:effectLst/>
              <a:uLnTx/>
              <a:uFillTx/>
              <a:latin typeface="Candara" panose="020E0502030303020204" pitchFamily="34" charset="0"/>
              <a:ea typeface="+mn-ea"/>
              <a:cs typeface="Helvetica" panose="020B0604020202020204" pitchFamily="34" charset="0"/>
            </a:endParaRPr>
          </a:p>
        </p:txBody>
      </p:sp>
    </p:spTree>
    <p:extLst>
      <p:ext uri="{BB962C8B-B14F-4D97-AF65-F5344CB8AC3E}">
        <p14:creationId xmlns:p14="http://schemas.microsoft.com/office/powerpoint/2010/main" val="39733623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EF9926-6641-CE10-A2F4-D78D9459B368}"/>
              </a:ext>
            </a:extLst>
          </p:cNvPr>
          <p:cNvSpPr txBox="1"/>
          <p:nvPr/>
        </p:nvSpPr>
        <p:spPr>
          <a:xfrm>
            <a:off x="695400" y="348882"/>
            <a:ext cx="9073008" cy="597087"/>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000" b="1" dirty="0">
                <a:solidFill>
                  <a:schemeClr val="accent1">
                    <a:lumMod val="75000"/>
                  </a:schemeClr>
                </a:solidFill>
                <a:latin typeface="Candara" panose="020E0502030303020204" pitchFamily="34" charset="0"/>
                <a:cs typeface="Helvetica" panose="020B0604020202020204" pitchFamily="34" charset="0"/>
              </a:rPr>
              <a:t>KA220 Assessment Criteria: Relevance</a:t>
            </a:r>
            <a:endParaRPr kumimoji="0" lang="en-GB"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graphicFrame>
        <p:nvGraphicFramePr>
          <p:cNvPr id="8" name="Table 7">
            <a:extLst>
              <a:ext uri="{FF2B5EF4-FFF2-40B4-BE49-F238E27FC236}">
                <a16:creationId xmlns:a16="http://schemas.microsoft.com/office/drawing/2014/main" id="{FC34E1D8-C377-F36F-F7C5-6A4AB1BFE938}"/>
              </a:ext>
            </a:extLst>
          </p:cNvPr>
          <p:cNvGraphicFramePr>
            <a:graphicFrameLocks noGrp="1"/>
          </p:cNvGraphicFramePr>
          <p:nvPr>
            <p:extLst>
              <p:ext uri="{D42A27DB-BD31-4B8C-83A1-F6EECF244321}">
                <p14:modId xmlns:p14="http://schemas.microsoft.com/office/powerpoint/2010/main" val="3643113309"/>
              </p:ext>
            </p:extLst>
          </p:nvPr>
        </p:nvGraphicFramePr>
        <p:xfrm>
          <a:off x="317848" y="1577724"/>
          <a:ext cx="11737304" cy="5208822"/>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11802342"/>
                    </a:ext>
                  </a:extLst>
                </a:gridCol>
              </a:tblGrid>
              <a:tr h="439905">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chemeClr val="accent1">
                              <a:lumMod val="50000"/>
                            </a:schemeClr>
                          </a:solidFill>
                          <a:effectLst/>
                        </a:rPr>
                        <a:t>Proposal is relevant to the </a:t>
                      </a:r>
                      <a:r>
                        <a:rPr lang="en-GB" sz="2400" b="1" dirty="0">
                          <a:solidFill>
                            <a:schemeClr val="accent1">
                              <a:lumMod val="50000"/>
                            </a:schemeClr>
                          </a:solidFill>
                          <a:effectLst/>
                        </a:rPr>
                        <a:t>OBJECTIVES </a:t>
                      </a:r>
                      <a:r>
                        <a:rPr lang="en-GB" sz="2400" b="0" dirty="0">
                          <a:solidFill>
                            <a:schemeClr val="accent1">
                              <a:lumMod val="50000"/>
                            </a:schemeClr>
                          </a:solidFill>
                          <a:effectLst/>
                        </a:rPr>
                        <a:t>and</a:t>
                      </a:r>
                      <a:r>
                        <a:rPr lang="en-GB" sz="2400" b="1" dirty="0">
                          <a:solidFill>
                            <a:schemeClr val="accent1">
                              <a:lumMod val="50000"/>
                            </a:schemeClr>
                          </a:solidFill>
                          <a:effectLst/>
                        </a:rPr>
                        <a:t> PRIORITIES </a:t>
                      </a:r>
                      <a:r>
                        <a:rPr lang="en-GB" sz="2400" dirty="0">
                          <a:solidFill>
                            <a:schemeClr val="accent1">
                              <a:lumMod val="50000"/>
                            </a:schemeClr>
                          </a:solidFill>
                          <a:effectLst/>
                        </a:rPr>
                        <a:t>of the funding action. </a:t>
                      </a:r>
                      <a:endParaRPr lang="en-GB" sz="2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67586086"/>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kern="1200" dirty="0">
                          <a:solidFill>
                            <a:schemeClr val="accent1">
                              <a:lumMod val="50000"/>
                            </a:schemeClr>
                          </a:solidFill>
                          <a:effectLst/>
                          <a:latin typeface="+mn-lt"/>
                          <a:ea typeface="+mn-ea"/>
                          <a:cs typeface="+mn-cs"/>
                        </a:rPr>
                        <a:t>Proposal is relevant for respect/promotion of EU values and fighting discrimination</a:t>
                      </a:r>
                      <a:r>
                        <a:rPr lang="en-GB" sz="1800" kern="1200" dirty="0">
                          <a:solidFill>
                            <a:schemeClr val="dk1"/>
                          </a:solidFill>
                          <a:effectLst/>
                          <a:latin typeface="+mn-lt"/>
                          <a:ea typeface="+mn-ea"/>
                          <a:cs typeface="+mn-cs"/>
                        </a:rPr>
                        <a:t>.</a:t>
                      </a:r>
                      <a:endParaRPr lang="en-GB" sz="2400" b="1" dirty="0">
                        <a:solidFill>
                          <a:srgbClr val="456EA0"/>
                        </a:solidFill>
                        <a:effectLst/>
                      </a:endParaRPr>
                    </a:p>
                    <a:p>
                      <a:pPr marL="342900" indent="-342900" algn="l">
                        <a:lnSpc>
                          <a:spcPct val="100000"/>
                        </a:lnSpc>
                        <a:spcBef>
                          <a:spcPts val="600"/>
                        </a:spcBef>
                        <a:spcAft>
                          <a:spcPts val="600"/>
                        </a:spcAft>
                        <a:buFont typeface="Arial" panose="020B0604020202020204" pitchFamily="34" charset="0"/>
                        <a:buChar char="•"/>
                      </a:pPr>
                      <a:r>
                        <a:rPr lang="en-GB" sz="2400" b="1" dirty="0">
                          <a:solidFill>
                            <a:srgbClr val="456EA0"/>
                          </a:solidFill>
                          <a:effectLst/>
                        </a:rPr>
                        <a:t>PROFILE, EXPERIENCE and ACTIVITIES </a:t>
                      </a:r>
                      <a:r>
                        <a:rPr lang="en-GB" sz="2400" dirty="0">
                          <a:solidFill>
                            <a:srgbClr val="456EA0"/>
                          </a:solidFill>
                          <a:effectLst/>
                        </a:rPr>
                        <a:t>of the participating organisations are</a:t>
                      </a:r>
                      <a:br>
                        <a:rPr lang="en-GB" sz="2400" dirty="0">
                          <a:solidFill>
                            <a:srgbClr val="456EA0"/>
                          </a:solidFill>
                          <a:effectLst/>
                        </a:rPr>
                      </a:br>
                      <a:r>
                        <a:rPr lang="en-GB" sz="2400" dirty="0">
                          <a:solidFill>
                            <a:srgbClr val="456EA0"/>
                          </a:solidFill>
                          <a:effectLst/>
                        </a:rPr>
                        <a:t>relevant to the field of application. </a:t>
                      </a:r>
                      <a:endParaRPr lang="en-GB" sz="24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75759080"/>
                  </a:ext>
                </a:extLst>
              </a:tr>
              <a:tr h="439905">
                <a:tc>
                  <a:txBody>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400" dirty="0">
                          <a:solidFill>
                            <a:schemeClr val="accent1">
                              <a:lumMod val="50000"/>
                            </a:schemeClr>
                          </a:solidFill>
                          <a:effectLst/>
                        </a:rPr>
                        <a:t>Proposal is based on a genuine and adequate </a:t>
                      </a:r>
                      <a:r>
                        <a:rPr lang="en-GB" sz="2400" b="1" dirty="0">
                          <a:solidFill>
                            <a:schemeClr val="accent1">
                              <a:lumMod val="50000"/>
                            </a:schemeClr>
                          </a:solidFill>
                          <a:effectLst/>
                        </a:rPr>
                        <a:t>NEEDS ANALYSIS.</a:t>
                      </a:r>
                      <a:endPar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54889587"/>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rgbClr val="456EA0"/>
                          </a:solidFill>
                          <a:effectLst/>
                        </a:rPr>
                        <a:t>Proposal is suitable for creating </a:t>
                      </a:r>
                      <a:r>
                        <a:rPr lang="en-GB" sz="2400" b="1" dirty="0">
                          <a:solidFill>
                            <a:srgbClr val="456EA0"/>
                          </a:solidFill>
                          <a:effectLst/>
                        </a:rPr>
                        <a:t>SYNERGIES </a:t>
                      </a:r>
                      <a:r>
                        <a:rPr lang="en-GB" sz="2400" dirty="0">
                          <a:solidFill>
                            <a:srgbClr val="456EA0"/>
                          </a:solidFill>
                          <a:effectLst/>
                        </a:rPr>
                        <a:t>between different fields of education, training, youth and sport or has potential for strong impact on one of these fields.</a:t>
                      </a:r>
                      <a:endParaRPr lang="en-GB" sz="24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15914738"/>
                  </a:ext>
                </a:extLst>
              </a:tr>
              <a:tr h="439905">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chemeClr val="accent1">
                              <a:lumMod val="50000"/>
                            </a:schemeClr>
                          </a:solidFill>
                          <a:effectLst/>
                        </a:rPr>
                        <a:t>Proposal is </a:t>
                      </a:r>
                      <a:r>
                        <a:rPr lang="en-GB" sz="2400" b="1" dirty="0">
                          <a:solidFill>
                            <a:schemeClr val="accent1">
                              <a:lumMod val="50000"/>
                            </a:schemeClr>
                          </a:solidFill>
                          <a:effectLst/>
                        </a:rPr>
                        <a:t>INNOVATIVE.</a:t>
                      </a:r>
                      <a:endPar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37454972"/>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rgbClr val="456EA0"/>
                          </a:solidFill>
                          <a:effectLst/>
                        </a:rPr>
                        <a:t>Proposal is </a:t>
                      </a:r>
                      <a:r>
                        <a:rPr lang="en-GB" sz="2400" b="1" dirty="0">
                          <a:solidFill>
                            <a:srgbClr val="456EA0"/>
                          </a:solidFill>
                          <a:effectLst/>
                        </a:rPr>
                        <a:t>COMPLEMENTARY </a:t>
                      </a:r>
                      <a:r>
                        <a:rPr lang="en-GB" sz="2400" dirty="0">
                          <a:solidFill>
                            <a:srgbClr val="456EA0"/>
                          </a:solidFill>
                          <a:effectLst/>
                        </a:rPr>
                        <a:t>to other initiatives already carried out by the participating organisations.</a:t>
                      </a:r>
                      <a:endParaRPr lang="en-GB" sz="24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0053184"/>
                  </a:ext>
                </a:extLst>
              </a:tr>
              <a:tr h="879809">
                <a:tc>
                  <a:txBody>
                    <a:bodyPr/>
                    <a:lstStyle/>
                    <a:p>
                      <a:pPr marL="342900" indent="-342900" algn="l">
                        <a:lnSpc>
                          <a:spcPct val="100000"/>
                        </a:lnSpc>
                        <a:spcBef>
                          <a:spcPts val="600"/>
                        </a:spcBef>
                        <a:spcAft>
                          <a:spcPts val="600"/>
                        </a:spcAft>
                        <a:buFont typeface="Arial" panose="020B0604020202020204" pitchFamily="34" charset="0"/>
                        <a:buChar char="•"/>
                      </a:pPr>
                      <a:r>
                        <a:rPr lang="en-GB" sz="2400" dirty="0">
                          <a:solidFill>
                            <a:schemeClr val="accent1">
                              <a:lumMod val="50000"/>
                            </a:schemeClr>
                          </a:solidFill>
                          <a:effectLst/>
                        </a:rPr>
                        <a:t>Proposal brings </a:t>
                      </a:r>
                      <a:r>
                        <a:rPr lang="en-GB" sz="2400" b="1" dirty="0">
                          <a:solidFill>
                            <a:schemeClr val="accent1">
                              <a:lumMod val="50000"/>
                            </a:schemeClr>
                          </a:solidFill>
                          <a:effectLst/>
                        </a:rPr>
                        <a:t>ADDED VALUE AT EU LEVEL </a:t>
                      </a:r>
                      <a:r>
                        <a:rPr lang="en-GB" sz="2400" dirty="0">
                          <a:solidFill>
                            <a:schemeClr val="accent1">
                              <a:lumMod val="50000"/>
                            </a:schemeClr>
                          </a:solidFill>
                          <a:effectLst/>
                        </a:rPr>
                        <a:t>through results that would not be attained by activities carried out in a single country. </a:t>
                      </a:r>
                      <a:endParaRPr lang="en-GB"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67866924"/>
                  </a:ext>
                </a:extLst>
              </a:tr>
            </a:tbl>
          </a:graphicData>
        </a:graphic>
      </p:graphicFrame>
      <p:sp>
        <p:nvSpPr>
          <p:cNvPr id="11" name="TextBox 10">
            <a:extLst>
              <a:ext uri="{FF2B5EF4-FFF2-40B4-BE49-F238E27FC236}">
                <a16:creationId xmlns:a16="http://schemas.microsoft.com/office/drawing/2014/main" id="{89F5FD77-49D0-7FAB-3D2C-3781557FE1D4}"/>
              </a:ext>
            </a:extLst>
          </p:cNvPr>
          <p:cNvSpPr txBox="1"/>
          <p:nvPr/>
        </p:nvSpPr>
        <p:spPr>
          <a:xfrm>
            <a:off x="712232" y="1128341"/>
            <a:ext cx="2880320" cy="445635"/>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2800" i="1" dirty="0">
                <a:solidFill>
                  <a:schemeClr val="accent1">
                    <a:lumMod val="75000"/>
                  </a:schemeClr>
                </a:solidFill>
                <a:latin typeface="Candara" panose="020E0502030303020204" pitchFamily="34" charset="0"/>
                <a:cs typeface="Helvetica" panose="020B0604020202020204" pitchFamily="34" charset="0"/>
              </a:rPr>
              <a:t>Extent to which…</a:t>
            </a:r>
            <a:endParaRPr kumimoji="0" lang="en-GB" sz="4400" i="1"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pic>
        <p:nvPicPr>
          <p:cNvPr id="12" name="Picture 11" descr="Icon&#10;&#10;Description automatically generated">
            <a:extLst>
              <a:ext uri="{FF2B5EF4-FFF2-40B4-BE49-F238E27FC236}">
                <a16:creationId xmlns:a16="http://schemas.microsoft.com/office/drawing/2014/main" id="{0E04D0D7-D03F-A830-3253-2CBC38AD253B}"/>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10239250" y="1573976"/>
            <a:ext cx="792088" cy="422360"/>
          </a:xfrm>
          <a:prstGeom prst="rect">
            <a:avLst/>
          </a:prstGeom>
        </p:spPr>
      </p:pic>
      <p:pic>
        <p:nvPicPr>
          <p:cNvPr id="13" name="Picture 12" descr="Icon&#10;&#10;Description automatically generated">
            <a:extLst>
              <a:ext uri="{FF2B5EF4-FFF2-40B4-BE49-F238E27FC236}">
                <a16:creationId xmlns:a16="http://schemas.microsoft.com/office/drawing/2014/main" id="{D1C0036A-A26E-CC4F-0002-3F078DB3A4F1}"/>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5087888" y="2934632"/>
            <a:ext cx="792088" cy="422360"/>
          </a:xfrm>
          <a:prstGeom prst="rect">
            <a:avLst/>
          </a:prstGeom>
        </p:spPr>
      </p:pic>
      <p:pic>
        <p:nvPicPr>
          <p:cNvPr id="14" name="Picture 13" descr="Icon&#10;&#10;Description automatically generated">
            <a:extLst>
              <a:ext uri="{FF2B5EF4-FFF2-40B4-BE49-F238E27FC236}">
                <a16:creationId xmlns:a16="http://schemas.microsoft.com/office/drawing/2014/main" id="{3A4E7CFB-0C26-A4BF-8FC9-B73524BDD50F}"/>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5663952" y="6391016"/>
            <a:ext cx="792088" cy="422360"/>
          </a:xfrm>
          <a:prstGeom prst="rect">
            <a:avLst/>
          </a:prstGeom>
        </p:spPr>
      </p:pic>
      <p:pic>
        <p:nvPicPr>
          <p:cNvPr id="15" name="Picture 14">
            <a:extLst>
              <a:ext uri="{FF2B5EF4-FFF2-40B4-BE49-F238E27FC236}">
                <a16:creationId xmlns:a16="http://schemas.microsoft.com/office/drawing/2014/main" id="{D7334F8E-A459-C351-731C-C04BB6E068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827"/>
          <a:stretch/>
        </p:blipFill>
        <p:spPr bwMode="auto">
          <a:xfrm>
            <a:off x="9667246" y="192069"/>
            <a:ext cx="2206765" cy="788659"/>
          </a:xfrm>
          <a:prstGeom prst="rect">
            <a:avLst/>
          </a:prstGeom>
          <a:ln>
            <a:noFill/>
          </a:ln>
          <a:extLst>
            <a:ext uri="{53640926-AAD7-44D8-BBD7-CCE9431645EC}">
              <a14:shadowObscured xmlns:a14="http://schemas.microsoft.com/office/drawing/2010/main"/>
            </a:ext>
          </a:extLst>
        </p:spPr>
      </p:pic>
      <p:pic>
        <p:nvPicPr>
          <p:cNvPr id="16" name="Picture 15" descr="Icon&#10;&#10;Description automatically generated">
            <a:extLst>
              <a:ext uri="{FF2B5EF4-FFF2-40B4-BE49-F238E27FC236}">
                <a16:creationId xmlns:a16="http://schemas.microsoft.com/office/drawing/2014/main" id="{2806EFCA-A5E3-83FE-18FB-E50A29BD5845}"/>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11023956" y="2060848"/>
            <a:ext cx="792088" cy="422360"/>
          </a:xfrm>
          <a:prstGeom prst="rect">
            <a:avLst/>
          </a:prstGeom>
        </p:spPr>
      </p:pic>
      <p:sp>
        <p:nvSpPr>
          <p:cNvPr id="2" name="Rectangle: Rounded Corners 1">
            <a:extLst>
              <a:ext uri="{FF2B5EF4-FFF2-40B4-BE49-F238E27FC236}">
                <a16:creationId xmlns:a16="http://schemas.microsoft.com/office/drawing/2014/main" id="{DBE17562-3919-AB4F-086A-72376B53F03D}"/>
              </a:ext>
            </a:extLst>
          </p:cNvPr>
          <p:cNvSpPr/>
          <p:nvPr/>
        </p:nvSpPr>
        <p:spPr>
          <a:xfrm>
            <a:off x="10792873" y="945969"/>
            <a:ext cx="1023171" cy="445635"/>
          </a:xfrm>
          <a:prstGeom prst="roundRect">
            <a:avLst/>
          </a:prstGeom>
          <a:solidFill>
            <a:srgbClr val="1F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2026</a:t>
            </a:r>
            <a:endParaRPr lang="en-GB" dirty="0">
              <a:solidFill>
                <a:schemeClr val="bg1"/>
              </a:solidFill>
            </a:endParaRPr>
          </a:p>
        </p:txBody>
      </p:sp>
    </p:spTree>
    <p:extLst>
      <p:ext uri="{BB962C8B-B14F-4D97-AF65-F5344CB8AC3E}">
        <p14:creationId xmlns:p14="http://schemas.microsoft.com/office/powerpoint/2010/main" val="37883158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ACTIVITY</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a:t>
            </a: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RELEVANCE</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Field-based Groupwork</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2" name="Picture 1">
            <a:extLst>
              <a:ext uri="{FF2B5EF4-FFF2-40B4-BE49-F238E27FC236}">
                <a16:creationId xmlns:a16="http://schemas.microsoft.com/office/drawing/2014/main" id="{0561B0AD-463C-05DF-7213-899525B205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227CD1C8-3FB3-7BC2-844B-65AA46683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30968745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F3B0369-F004-47F2-8C1F-79317EC8D41C}"/>
              </a:ext>
            </a:extLst>
          </p:cNvPr>
          <p:cNvGraphicFramePr>
            <a:graphicFrameLocks/>
          </p:cNvGraphicFramePr>
          <p:nvPr/>
        </p:nvGraphicFramePr>
        <p:xfrm>
          <a:off x="1341267" y="1700808"/>
          <a:ext cx="9941514" cy="377494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ADULT EDUCATION (ADU)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271464" y="4293096"/>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100693" y="4098558"/>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spTree>
    <p:extLst>
      <p:ext uri="{BB962C8B-B14F-4D97-AF65-F5344CB8AC3E}">
        <p14:creationId xmlns:p14="http://schemas.microsoft.com/office/powerpoint/2010/main" val="281331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72F89BD-3C25-48CB-A059-D68AFB05D4A7}"/>
              </a:ext>
            </a:extLst>
          </p:cNvPr>
          <p:cNvGraphicFramePr>
            <a:graphicFrameLocks/>
          </p:cNvGraphicFramePr>
          <p:nvPr/>
        </p:nvGraphicFramePr>
        <p:xfrm>
          <a:off x="1464314" y="1670277"/>
          <a:ext cx="10131154" cy="384695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HIGHER EDUCATION (HED)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343472" y="4725144"/>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69245" y="4555867"/>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spTree>
    <p:extLst>
      <p:ext uri="{BB962C8B-B14F-4D97-AF65-F5344CB8AC3E}">
        <p14:creationId xmlns:p14="http://schemas.microsoft.com/office/powerpoint/2010/main" val="269324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SCHOOL EDUCATION (SCH)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415480"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0" y="4386590"/>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graphicFrame>
        <p:nvGraphicFramePr>
          <p:cNvPr id="3" name="Chart 2">
            <a:extLst>
              <a:ext uri="{FF2B5EF4-FFF2-40B4-BE49-F238E27FC236}">
                <a16:creationId xmlns:a16="http://schemas.microsoft.com/office/drawing/2014/main" id="{6942A9A8-94C1-4792-A3F9-DA80A40819C8}"/>
              </a:ext>
            </a:extLst>
          </p:cNvPr>
          <p:cNvGraphicFramePr>
            <a:graphicFrameLocks/>
          </p:cNvGraphicFramePr>
          <p:nvPr/>
        </p:nvGraphicFramePr>
        <p:xfrm>
          <a:off x="1417526" y="1670278"/>
          <a:ext cx="10131146" cy="3846952"/>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Down 4">
            <a:extLst>
              <a:ext uri="{FF2B5EF4-FFF2-40B4-BE49-F238E27FC236}">
                <a16:creationId xmlns:a16="http://schemas.microsoft.com/office/drawing/2014/main" id="{9BA7B829-A3AC-9A7A-465D-96D93167F1B9}"/>
              </a:ext>
            </a:extLst>
          </p:cNvPr>
          <p:cNvSpPr/>
          <p:nvPr/>
        </p:nvSpPr>
        <p:spPr>
          <a:xfrm>
            <a:off x="4727848" y="4746250"/>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714966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9FD12BFF-F267-D890-F371-05BCC902BDDE}"/>
              </a:ext>
            </a:extLst>
          </p:cNvPr>
          <p:cNvSpPr/>
          <p:nvPr/>
        </p:nvSpPr>
        <p:spPr>
          <a:xfrm>
            <a:off x="1991544" y="2137301"/>
            <a:ext cx="720080" cy="60006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2" name="TextBox 1"/>
          <p:cNvSpPr txBox="1"/>
          <p:nvPr/>
        </p:nvSpPr>
        <p:spPr>
          <a:xfrm>
            <a:off x="0" y="1"/>
            <a:ext cx="12192000" cy="1261884"/>
          </a:xfrm>
          <a:prstGeom prst="rect">
            <a:avLst/>
          </a:prstGeom>
          <a:solidFill>
            <a:srgbClr val="0077C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Assessment Results - Relevance</a:t>
            </a:r>
            <a:br>
              <a:rPr kumimoji="0" lang="en-GB" sz="2800" b="1" i="0" u="none" strike="noStrike" kern="1200" cap="none" spc="0" normalizeH="0" baseline="0" noProof="0" dirty="0">
                <a:ln>
                  <a:noFill/>
                </a:ln>
                <a:solidFill>
                  <a:prstClr val="white"/>
                </a:solidFill>
                <a:effectLst/>
                <a:uLnTx/>
                <a:uFillTx/>
                <a:latin typeface="Calibri"/>
                <a:ea typeface="+mn-ea"/>
                <a:cs typeface="+mn-cs"/>
              </a:rPr>
            </a:br>
            <a:r>
              <a:rPr kumimoji="0" lang="en-GB" sz="2800" b="1" i="0" u="none" strike="noStrike" kern="1200" cap="none" spc="0" normalizeH="0" baseline="0" noProof="0" dirty="0">
                <a:ln>
                  <a:noFill/>
                </a:ln>
                <a:solidFill>
                  <a:prstClr val="white"/>
                </a:solidFill>
                <a:effectLst/>
                <a:uLnTx/>
                <a:uFillTx/>
                <a:latin typeface="Calibri"/>
                <a:ea typeface="+mn-ea"/>
                <a:cs typeface="+mn-cs"/>
              </a:rPr>
              <a:t>VOCATIONAL EDUCATION AND TRAINING (VET)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271464"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96688" y="4411851"/>
            <a:ext cx="151617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EEECE1">
                    <a:lumMod val="50000"/>
                  </a:srgbClr>
                </a:solidFill>
                <a:effectLst/>
                <a:uLnTx/>
                <a:uFillTx/>
                <a:latin typeface="Calibri"/>
                <a:ea typeface="+mn-ea"/>
                <a:cs typeface="+mn-cs"/>
              </a:rPr>
              <a:t>Threshold: 12</a:t>
            </a:r>
          </a:p>
        </p:txBody>
      </p:sp>
      <p:graphicFrame>
        <p:nvGraphicFramePr>
          <p:cNvPr id="3" name="Chart 2">
            <a:extLst>
              <a:ext uri="{FF2B5EF4-FFF2-40B4-BE49-F238E27FC236}">
                <a16:creationId xmlns:a16="http://schemas.microsoft.com/office/drawing/2014/main" id="{3FE89161-4204-4B6E-87F6-724D84B77AD5}"/>
              </a:ext>
            </a:extLst>
          </p:cNvPr>
          <p:cNvGraphicFramePr>
            <a:graphicFrameLocks/>
          </p:cNvGraphicFramePr>
          <p:nvPr/>
        </p:nvGraphicFramePr>
        <p:xfrm>
          <a:off x="1289514" y="1700808"/>
          <a:ext cx="10131154" cy="3846955"/>
        </p:xfrm>
        <a:graphic>
          <a:graphicData uri="http://schemas.openxmlformats.org/drawingml/2006/chart">
            <c:chart xmlns:c="http://schemas.openxmlformats.org/drawingml/2006/chart" xmlns:r="http://schemas.openxmlformats.org/officeDocument/2006/relationships" r:id="rId3"/>
          </a:graphicData>
        </a:graphic>
      </p:graphicFrame>
      <p:sp>
        <p:nvSpPr>
          <p:cNvPr id="5" name="Arrow: Down 4">
            <a:extLst>
              <a:ext uri="{FF2B5EF4-FFF2-40B4-BE49-F238E27FC236}">
                <a16:creationId xmlns:a16="http://schemas.microsoft.com/office/drawing/2014/main" id="{BA59EBA0-B05B-49F0-A5FB-1AEAB3C9A92F}"/>
              </a:ext>
            </a:extLst>
          </p:cNvPr>
          <p:cNvSpPr/>
          <p:nvPr/>
        </p:nvSpPr>
        <p:spPr>
          <a:xfrm>
            <a:off x="6744072" y="4761153"/>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Arrow: Down 5">
            <a:extLst>
              <a:ext uri="{FF2B5EF4-FFF2-40B4-BE49-F238E27FC236}">
                <a16:creationId xmlns:a16="http://schemas.microsoft.com/office/drawing/2014/main" id="{6EBF4F6F-ACBB-7534-53FF-D97EF25380F2}"/>
              </a:ext>
            </a:extLst>
          </p:cNvPr>
          <p:cNvSpPr/>
          <p:nvPr/>
        </p:nvSpPr>
        <p:spPr>
          <a:xfrm>
            <a:off x="8109686" y="4750405"/>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8" name="Arrow: Down 7">
            <a:extLst>
              <a:ext uri="{FF2B5EF4-FFF2-40B4-BE49-F238E27FC236}">
                <a16:creationId xmlns:a16="http://schemas.microsoft.com/office/drawing/2014/main" id="{DD07A7AE-CFF9-5251-B1D8-F162248DCFF2}"/>
              </a:ext>
            </a:extLst>
          </p:cNvPr>
          <p:cNvSpPr/>
          <p:nvPr/>
        </p:nvSpPr>
        <p:spPr>
          <a:xfrm>
            <a:off x="11136560" y="4750405"/>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48253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35360" y="1844824"/>
          <a:ext cx="11521280"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42752" y="379114"/>
            <a:ext cx="115682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007FBE"/>
                </a:solidFill>
                <a:effectLst/>
                <a:uLnTx/>
                <a:uFillTx/>
                <a:latin typeface="Calibri" panose="020F0502020204030204" pitchFamily="34" charset="0"/>
                <a:ea typeface="+mn-ea"/>
                <a:cs typeface="Calibri" panose="020F0502020204030204" pitchFamily="34" charset="0"/>
              </a:rPr>
              <a:t>FIELD-BASED GROUPWORK</a:t>
            </a:r>
            <a:endParaRPr kumimoji="0" lang="en-GB" sz="3600" b="1" i="0" u="none" strike="noStrike" kern="1200" cap="none" spc="0" normalizeH="0" baseline="0" noProof="0" dirty="0">
              <a:ln>
                <a:noFill/>
              </a:ln>
              <a:solidFill>
                <a:srgbClr val="007FBE"/>
              </a:solidFill>
              <a:effectLst/>
              <a:uLnTx/>
              <a:uFillTx/>
              <a:latin typeface="Calibri" panose="020F0502020204030204" pitchFamily="34" charset="0"/>
              <a:ea typeface="+mn-ea"/>
              <a:cs typeface="Calibri" panose="020F0502020204030204" pitchFamily="34" charset="0"/>
            </a:endParaRPr>
          </a:p>
        </p:txBody>
      </p:sp>
      <p:pic>
        <p:nvPicPr>
          <p:cNvPr id="12" name="Picture 11" descr="A picture containing text, clipart&#10;&#10;Description automatically generated">
            <a:extLst>
              <a:ext uri="{FF2B5EF4-FFF2-40B4-BE49-F238E27FC236}">
                <a16:creationId xmlns:a16="http://schemas.microsoft.com/office/drawing/2014/main" id="{16C3D3F2-DC44-4887-9017-35389F982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44" y="3813326"/>
            <a:ext cx="9793088" cy="2428904"/>
          </a:xfrm>
          <a:prstGeom prst="rect">
            <a:avLst/>
          </a:prstGeom>
        </p:spPr>
      </p:pic>
      <p:grpSp>
        <p:nvGrpSpPr>
          <p:cNvPr id="3" name="Group 2">
            <a:extLst>
              <a:ext uri="{FF2B5EF4-FFF2-40B4-BE49-F238E27FC236}">
                <a16:creationId xmlns:a16="http://schemas.microsoft.com/office/drawing/2014/main" id="{0F33249E-6924-EE4A-7036-04DD38FAD4D6}"/>
              </a:ext>
            </a:extLst>
          </p:cNvPr>
          <p:cNvGrpSpPr/>
          <p:nvPr/>
        </p:nvGrpSpPr>
        <p:grpSpPr>
          <a:xfrm>
            <a:off x="10416480" y="4149080"/>
            <a:ext cx="1224136" cy="1587345"/>
            <a:chOff x="7524328" y="160338"/>
            <a:chExt cx="1052211" cy="1485475"/>
          </a:xfrm>
        </p:grpSpPr>
        <p:pic>
          <p:nvPicPr>
            <p:cNvPr id="8" name="Picture 7">
              <a:extLst>
                <a:ext uri="{FF2B5EF4-FFF2-40B4-BE49-F238E27FC236}">
                  <a16:creationId xmlns:a16="http://schemas.microsoft.com/office/drawing/2014/main" id="{C84213AC-73F3-5584-C8B8-7BF38206F7F9}"/>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9" name="TextBox 8">
              <a:extLst>
                <a:ext uri="{FF2B5EF4-FFF2-40B4-BE49-F238E27FC236}">
                  <a16:creationId xmlns:a16="http://schemas.microsoft.com/office/drawing/2014/main" id="{6C5856C3-8E22-89F9-BF38-C4A142DE76DF}"/>
                </a:ext>
              </a:extLst>
            </p:cNvPr>
            <p:cNvSpPr txBox="1"/>
            <p:nvPr/>
          </p:nvSpPr>
          <p:spPr>
            <a:xfrm>
              <a:off x="7647410" y="709921"/>
              <a:ext cx="806042" cy="6048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120</a:t>
              </a:r>
              <a:endParaRPr kumimoji="0" lang="en-GB" sz="40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CA040969-4D92-88A2-31F2-8D1615D5B475}"/>
              </a:ext>
            </a:extLst>
          </p:cNvPr>
          <p:cNvSpPr txBox="1"/>
          <p:nvPr/>
        </p:nvSpPr>
        <p:spPr>
          <a:xfrm>
            <a:off x="10020433" y="5919064"/>
            <a:ext cx="2016224" cy="646331"/>
          </a:xfrm>
          <a:prstGeom prst="rect">
            <a:avLst/>
          </a:prstGeom>
          <a:noFill/>
        </p:spPr>
        <p:txBody>
          <a:bodyPr wrap="square" rtlCol="0">
            <a:spAutoFit/>
          </a:bodyPr>
          <a:lstStyle/>
          <a:p>
            <a:pPr algn="ctr"/>
            <a:r>
              <a:rPr lang="en-GB" dirty="0">
                <a:solidFill>
                  <a:srgbClr val="003A42"/>
                </a:solidFill>
              </a:rPr>
              <a:t>INCLUDING SHORT COFFEE BREAK</a:t>
            </a:r>
          </a:p>
        </p:txBody>
      </p:sp>
    </p:spTree>
    <p:extLst>
      <p:ext uri="{BB962C8B-B14F-4D97-AF65-F5344CB8AC3E}">
        <p14:creationId xmlns:p14="http://schemas.microsoft.com/office/powerpoint/2010/main" val="3655811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86B14-9E6E-55CD-90FB-32CEB55B64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381965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15125" cy="6858000"/>
          </a:xfrm>
          <a:prstGeom prst="rect">
            <a:avLst/>
          </a:prstGeom>
        </p:spPr>
      </p:pic>
      <p:sp>
        <p:nvSpPr>
          <p:cNvPr id="2" name="Rectangle 1">
            <a:extLst>
              <a:ext uri="{FF2B5EF4-FFF2-40B4-BE49-F238E27FC236}">
                <a16:creationId xmlns:a16="http://schemas.microsoft.com/office/drawing/2014/main" id="{9FE769F3-4A97-D7AB-DAD9-177310F483B1}"/>
              </a:ext>
            </a:extLst>
          </p:cNvPr>
          <p:cNvSpPr/>
          <p:nvPr/>
        </p:nvSpPr>
        <p:spPr>
          <a:xfrm rot="16200000">
            <a:off x="2678563" y="-2683333"/>
            <a:ext cx="6858001" cy="12215126"/>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46249" y="289846"/>
            <a:ext cx="12168877" cy="400417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Learning Outcome:</a:t>
            </a:r>
            <a:b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br>
            <a:r>
              <a:rPr kumimoji="0" lang="en-US"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DEMONSTRATE improved understanding of the key factors involved in determining the relevance of a KA220 (or KA210) funding proposal and APPLY this in your future assessments</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14791426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ACTIVITY</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a:t>
            </a:r>
            <a:r>
              <a:rPr kumimoji="0" lang="en-GB" sz="80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a:t>
            </a:r>
            <a:r>
              <a:rPr kumimoji="0" lang="en-GB" sz="6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 RELEVANCE</a:t>
            </a:r>
          </a:p>
          <a:p>
            <a:pPr marL="0" marR="0" lvl="0" indent="0" algn="ctr" defTabSz="914400" rtl="0" eaLnBrk="1" fontAlgn="auto" latinLnBrk="0" hangingPunct="1">
              <a:lnSpc>
                <a:spcPct val="7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Plenary</a:t>
            </a:r>
            <a:b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Exchange</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2" name="Picture 1">
            <a:extLst>
              <a:ext uri="{FF2B5EF4-FFF2-40B4-BE49-F238E27FC236}">
                <a16:creationId xmlns:a16="http://schemas.microsoft.com/office/drawing/2014/main" id="{8B14542E-693E-E7AE-0287-3BEE6F6DBB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65A3E128-F204-D8FD-3924-6A9083C31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13100689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rrowheads="1"/>
          </p:cNvPicPr>
          <p:nvPr/>
        </p:nvPicPr>
        <p:blipFill rotWithShape="1">
          <a:blip r:embed="rId3">
            <a:extLst>
              <a:ext uri="{28A0092B-C50C-407E-A947-70E740481C1C}">
                <a14:useLocalDpi xmlns:a14="http://schemas.microsoft.com/office/drawing/2010/main" val="0"/>
              </a:ext>
            </a:extLst>
          </a:blip>
          <a:srcRect l="27369" r="1470"/>
          <a:stretch/>
        </p:blipFill>
        <p:spPr bwMode="auto">
          <a:xfrm>
            <a:off x="0" y="-317"/>
            <a:ext cx="5087887" cy="6858001"/>
          </a:xfrm>
          <a:prstGeom prst="rect">
            <a:avLst/>
          </a:prstGeom>
          <a:solidFill>
            <a:schemeClr val="accent1"/>
          </a:solidFill>
          <a:ln w="12700">
            <a:noFill/>
            <a:miter lim="800000"/>
            <a:headEnd/>
            <a:tailEnd/>
          </a:ln>
        </p:spPr>
      </p:pic>
      <p:sp>
        <p:nvSpPr>
          <p:cNvPr id="8" name="TextBox 7"/>
          <p:cNvSpPr txBox="1"/>
          <p:nvPr/>
        </p:nvSpPr>
        <p:spPr>
          <a:xfrm>
            <a:off x="5588520" y="460039"/>
            <a:ext cx="6484144" cy="582774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6300" b="1" i="0" u="none" strike="noStrike" kern="1200" cap="none" spc="0" normalizeH="0" baseline="0" noProof="0" dirty="0">
                <a:ln>
                  <a:noFill/>
                </a:ln>
                <a:solidFill>
                  <a:srgbClr val="007096"/>
                </a:solidFill>
                <a:effectLst/>
                <a:uLnTx/>
                <a:uFillTx/>
                <a:latin typeface="Candara" panose="020E0502030303020204" pitchFamily="34" charset="0"/>
                <a:ea typeface="+mn-ea"/>
                <a:cs typeface="Helvetica" pitchFamily="34" charset="0"/>
              </a:rPr>
              <a:t>Plenary Exchange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200" b="1" i="0" u="none" strike="noStrike" kern="1200" cap="none" spc="0" normalizeH="0" baseline="0" noProof="0" dirty="0">
                <a:ln>
                  <a:noFill/>
                </a:ln>
                <a:solidFill>
                  <a:srgbClr val="0070C0"/>
                </a:solidFill>
                <a:effectLst/>
                <a:uLnTx/>
                <a:uFillTx/>
                <a:latin typeface="Candara" panose="020E0502030303020204" pitchFamily="34" charset="0"/>
                <a:ea typeface="+mn-ea"/>
                <a:cs typeface="Helvetica" pitchFamily="34" charset="0"/>
              </a:rPr>
            </a:b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1. Did you agree on a single score (as a whole group, or as two sub-groups)?</a:t>
            </a: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endPar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2. What method or approach did you adopt when sharing perspectives?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3. Where there any difficulties? Were</a:t>
            </a: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t>some elements more complex than others?</a:t>
            </a:r>
            <a:br>
              <a:rPr kumimoji="0" lang="en-GB" sz="2800" b="0" i="0" u="none" strike="noStrike" kern="1200" cap="none" spc="0" normalizeH="0" baseline="0" noProof="0" dirty="0">
                <a:ln>
                  <a:noFill/>
                </a:ln>
                <a:solidFill>
                  <a:srgbClr val="4BACC6">
                    <a:lumMod val="50000"/>
                  </a:srgbClr>
                </a:solidFill>
                <a:effectLst/>
                <a:uLnTx/>
                <a:uFillTx/>
                <a:latin typeface="Calibri"/>
                <a:ea typeface="+mn-ea"/>
                <a:cs typeface="+mn-cs"/>
              </a:rPr>
            </a:br>
            <a:endParaRPr kumimoji="0" lang="en-US" sz="1600" b="1" i="0" u="none" strike="noStrike" kern="1200" cap="none" spc="0" normalizeH="0" baseline="0" noProof="0" dirty="0">
              <a:ln>
                <a:noFill/>
              </a:ln>
              <a:solidFill>
                <a:srgbClr val="4BACC6">
                  <a:lumMod val="50000"/>
                </a:srgbClr>
              </a:solidFill>
              <a:effectLst/>
              <a:uLnTx/>
              <a:uFillTx/>
              <a:latin typeface="Candara" panose="020E0502030303020204" pitchFamily="34" charset="0"/>
              <a:ea typeface="+mn-ea"/>
              <a:cs typeface="Helvetic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700" b="1" i="0"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Helvetica" pitchFamily="34" charset="0"/>
              </a:rPr>
            </a:br>
            <a:r>
              <a:rPr kumimoji="0" lang="en-US" sz="3200" b="1" i="0"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Helvetica" pitchFamily="34" charset="0"/>
              </a:rPr>
              <a:t>RAPPORTEUR FEEDBACK</a:t>
            </a:r>
            <a:endParaRPr kumimoji="0" lang="en-GB" sz="9600" b="1" i="0"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Helvetica" pitchFamily="34" charset="0"/>
            </a:endParaRPr>
          </a:p>
        </p:txBody>
      </p:sp>
      <p:grpSp>
        <p:nvGrpSpPr>
          <p:cNvPr id="5" name="Group 4">
            <a:extLst>
              <a:ext uri="{FF2B5EF4-FFF2-40B4-BE49-F238E27FC236}">
                <a16:creationId xmlns:a16="http://schemas.microsoft.com/office/drawing/2014/main" id="{AF00E9EE-4CD0-4046-8413-0F54A09D02DE}"/>
              </a:ext>
            </a:extLst>
          </p:cNvPr>
          <p:cNvGrpSpPr/>
          <p:nvPr/>
        </p:nvGrpSpPr>
        <p:grpSpPr>
          <a:xfrm>
            <a:off x="10704512" y="5280927"/>
            <a:ext cx="776476" cy="1006861"/>
            <a:chOff x="7524328" y="160338"/>
            <a:chExt cx="1052211" cy="1485475"/>
          </a:xfrm>
        </p:grpSpPr>
        <p:pic>
          <p:nvPicPr>
            <p:cNvPr id="6" name="Picture 5">
              <a:extLst>
                <a:ext uri="{FF2B5EF4-FFF2-40B4-BE49-F238E27FC236}">
                  <a16:creationId xmlns:a16="http://schemas.microsoft.com/office/drawing/2014/main" id="{93CA07F5-868B-4D66-997B-C69ACA0AA567}"/>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7" name="TextBox 6">
              <a:extLst>
                <a:ext uri="{FF2B5EF4-FFF2-40B4-BE49-F238E27FC236}">
                  <a16:creationId xmlns:a16="http://schemas.microsoft.com/office/drawing/2014/main" id="{A7870843-2FE7-4E77-BF85-312A550462A0}"/>
                </a:ext>
              </a:extLst>
            </p:cNvPr>
            <p:cNvSpPr txBox="1"/>
            <p:nvPr/>
          </p:nvSpPr>
          <p:spPr>
            <a:xfrm>
              <a:off x="7647410" y="625166"/>
              <a:ext cx="806042" cy="7719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a:ea typeface="+mn-ea"/>
                  <a:cs typeface="+mn-cs"/>
                </a:rPr>
                <a:t>5</a:t>
              </a:r>
              <a:endParaRPr kumimoji="0" lang="en-GB" sz="40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16D3949A-27AE-4707-8200-53B71010BBED}"/>
              </a:ext>
            </a:extLst>
          </p:cNvPr>
          <p:cNvSpPr/>
          <p:nvPr/>
        </p:nvSpPr>
        <p:spPr>
          <a:xfrm>
            <a:off x="2012875" y="-317"/>
            <a:ext cx="3075012" cy="6857684"/>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8657143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D7E49E2-47F2-4712-8AB4-B372D9EBB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546720" y="2096852"/>
            <a:ext cx="3947216" cy="2664296"/>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1F497D">
                    <a:lumMod val="50000"/>
                  </a:srgbClr>
                </a:solidFill>
                <a:effectLst/>
                <a:uLnTx/>
                <a:uFillTx/>
                <a:latin typeface="Calibri"/>
                <a:ea typeface="+mn-ea"/>
                <a:cs typeface="+mn-cs"/>
              </a:rPr>
              <a:t>Briefing Sheet: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1800" b="1" i="0" u="none" strike="noStrike" kern="1200" cap="none" spc="0" normalizeH="0" baseline="0" noProof="0" dirty="0">
              <a:ln>
                <a:noFill/>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1F497D">
                    <a:lumMod val="50000"/>
                  </a:srgbClr>
                </a:solidFill>
                <a:effectLst/>
                <a:uLnTx/>
                <a:uFillTx/>
                <a:latin typeface="Calibri"/>
                <a:ea typeface="+mn-ea"/>
                <a:cs typeface="+mn-cs"/>
              </a:rPr>
              <a:t>Relevance</a:t>
            </a:r>
          </a:p>
        </p:txBody>
      </p:sp>
      <p:sp>
        <p:nvSpPr>
          <p:cNvPr id="39" name="Rectangle 38">
            <a:extLst>
              <a:ext uri="{FF2B5EF4-FFF2-40B4-BE49-F238E27FC236}">
                <a16:creationId xmlns:a16="http://schemas.microsoft.com/office/drawing/2014/main" id="{96CC8FF8-121A-4621-8FF3-BC48A37BF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2659" y="899358"/>
            <a:ext cx="7119341" cy="51383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436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558216" y="1386132"/>
            <a:ext cx="2942591" cy="416482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0668E7B-3395-E1E5-8A9A-2E9C945517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04581" y="1388392"/>
            <a:ext cx="2942097" cy="4160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27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100085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rgbClr val="C0504D">
                    <a:lumMod val="75000"/>
                  </a:srgbClr>
                </a:solidFill>
                <a:effectLst/>
                <a:uLnTx/>
                <a:uFillTx/>
                <a:latin typeface="Candara" panose="020E0502030303020204" pitchFamily="34" charset="0"/>
                <a:ea typeface="+mn-ea"/>
                <a:cs typeface="Helvetica" panose="020B0604020202020204" pitchFamily="34" charset="0"/>
              </a:rPr>
              <a:t>Eight Slides in Eight Minutes</a:t>
            </a: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480" y="1124744"/>
            <a:ext cx="11593288" cy="5651500"/>
          </a:xfrm>
          <a:prstGeom prst="rect">
            <a:avLst/>
          </a:prstGeom>
        </p:spPr>
      </p:pic>
    </p:spTree>
    <p:extLst>
      <p:ext uri="{BB962C8B-B14F-4D97-AF65-F5344CB8AC3E}">
        <p14:creationId xmlns:p14="http://schemas.microsoft.com/office/powerpoint/2010/main" val="32813770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beach, water, ocean&#10;&#10;Description automatically generated">
            <a:extLst>
              <a:ext uri="{FF2B5EF4-FFF2-40B4-BE49-F238E27FC236}">
                <a16:creationId xmlns:a16="http://schemas.microsoft.com/office/drawing/2014/main" id="{EA9C4619-5346-4054-5329-A17790877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51EC466-3CF6-4386-A11F-CFDDEB879CA8}"/>
              </a:ext>
            </a:extLst>
          </p:cNvPr>
          <p:cNvSpPr txBox="1"/>
          <p:nvPr/>
        </p:nvSpPr>
        <p:spPr>
          <a:xfrm>
            <a:off x="0" y="5436072"/>
            <a:ext cx="12192000" cy="1421928"/>
          </a:xfrm>
          <a:prstGeom prst="rect">
            <a:avLst/>
          </a:prstGeom>
          <a:solidFill>
            <a:schemeClr val="bg1">
              <a:alpha val="50000"/>
            </a:schemeClr>
          </a:solid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   Many policies and priorities (international, European, regional, </a:t>
            </a:r>
            <a:b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b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   national, institutional, sectoral and societal) but proposals must</a:t>
            </a:r>
            <a:b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b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   be relevant to objectives and priorities of </a:t>
            </a:r>
            <a:r>
              <a:rPr kumimoji="0" lang="en-GB" sz="3200" b="1" i="0" u="none" strike="noStrike" kern="1200" cap="none" spc="0" normalizeH="0" baseline="0" noProof="0" dirty="0">
                <a:ln>
                  <a:noFill/>
                </a:ln>
                <a:solidFill>
                  <a:srgbClr val="00B050"/>
                </a:solidFill>
                <a:effectLst/>
                <a:uLnTx/>
                <a:uFillTx/>
                <a:latin typeface="Candara" panose="020E0502030303020204" pitchFamily="34" charset="0"/>
                <a:ea typeface="+mn-ea"/>
                <a:cs typeface="+mn-cs"/>
              </a:rPr>
              <a:t>Erasmus+ </a:t>
            </a: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and the </a:t>
            </a:r>
            <a:r>
              <a:rPr kumimoji="0" lang="en-GB" sz="3200" b="1" i="0" u="none" strike="noStrike" kern="1200" cap="none" spc="0" normalizeH="0" baseline="0" noProof="0" dirty="0">
                <a:ln>
                  <a:noFill/>
                </a:ln>
                <a:solidFill>
                  <a:srgbClr val="00B050"/>
                </a:solidFill>
                <a:effectLst/>
                <a:uLnTx/>
                <a:uFillTx/>
                <a:latin typeface="Candara" panose="020E0502030303020204" pitchFamily="34" charset="0"/>
                <a:ea typeface="+mn-ea"/>
                <a:cs typeface="+mn-cs"/>
              </a:rPr>
              <a:t>action</a:t>
            </a:r>
            <a:r>
              <a:rPr kumimoji="0" lang="en-GB" sz="3200" b="0"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mn-cs"/>
              </a:rPr>
              <a:t>.</a:t>
            </a:r>
          </a:p>
        </p:txBody>
      </p:sp>
    </p:spTree>
    <p:extLst>
      <p:ext uri="{BB962C8B-B14F-4D97-AF65-F5344CB8AC3E}">
        <p14:creationId xmlns:p14="http://schemas.microsoft.com/office/powerpoint/2010/main" val="364949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26A4-D68B-7FC5-C995-1E77D21B858F}"/>
            </a:ext>
          </a:extLst>
        </p:cNvPr>
        <p:cNvGrpSpPr/>
        <p:nvPr/>
      </p:nvGrpSpPr>
      <p:grpSpPr>
        <a:xfrm>
          <a:off x="0" y="0"/>
          <a:ext cx="0" cy="0"/>
          <a:chOff x="0" y="0"/>
          <a:chExt cx="0" cy="0"/>
        </a:xfrm>
      </p:grpSpPr>
      <p:pic>
        <p:nvPicPr>
          <p:cNvPr id="3" name="Picture 2" descr="A group of wooden figures with a sign&#10;&#10;Description automatically generated">
            <a:extLst>
              <a:ext uri="{FF2B5EF4-FFF2-40B4-BE49-F238E27FC236}">
                <a16:creationId xmlns:a16="http://schemas.microsoft.com/office/drawing/2014/main" id="{01D81706-2436-1735-828E-A02C76FE4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2" cy="6858000"/>
          </a:xfrm>
          <a:prstGeom prst="rect">
            <a:avLst/>
          </a:prstGeom>
        </p:spPr>
      </p:pic>
      <p:sp>
        <p:nvSpPr>
          <p:cNvPr id="6" name="TextBox 5">
            <a:extLst>
              <a:ext uri="{FF2B5EF4-FFF2-40B4-BE49-F238E27FC236}">
                <a16:creationId xmlns:a16="http://schemas.microsoft.com/office/drawing/2014/main" id="{A1162721-89EC-DAE4-9B8F-301F1218BD33}"/>
              </a:ext>
            </a:extLst>
          </p:cNvPr>
          <p:cNvSpPr txBox="1"/>
          <p:nvPr/>
        </p:nvSpPr>
        <p:spPr>
          <a:xfrm>
            <a:off x="4981414" y="307795"/>
            <a:ext cx="7210586" cy="535345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66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t>European Values</a:t>
            </a:r>
            <a:br>
              <a:rPr kumimoji="0" lang="en-GB" sz="66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br>
            <a:br>
              <a:rPr kumimoji="0" lang="en-GB" sz="32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br>
            <a:r>
              <a:rPr kumimoji="0" lang="en-GB" sz="5400" b="1" i="0" u="none" strike="noStrike" kern="1200" cap="none" spc="0" normalizeH="0" baseline="0" noProof="0" dirty="0">
                <a:ln>
                  <a:noFill/>
                </a:ln>
                <a:solidFill>
                  <a:schemeClr val="accent1">
                    <a:lumMod val="40000"/>
                    <a:lumOff val="60000"/>
                  </a:schemeClr>
                </a:solidFill>
                <a:effectLst/>
                <a:uLnTx/>
                <a:uFillTx/>
                <a:latin typeface="Candara" panose="020E0502030303020204" pitchFamily="34" charset="0"/>
                <a:cs typeface="Helvetica" panose="020B0604020202020204" pitchFamily="34" charset="0"/>
              </a:rPr>
              <a:t>Human Dignity</a:t>
            </a:r>
            <a:br>
              <a:rPr kumimoji="0" lang="en-GB" sz="54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br>
            <a:r>
              <a:rPr kumimoji="0" lang="en-GB" sz="5400" b="1" i="0" u="none" strike="noStrike" kern="1200" cap="none" spc="0" normalizeH="0" baseline="0" noProof="0" dirty="0">
                <a:ln>
                  <a:noFill/>
                </a:ln>
                <a:solidFill>
                  <a:schemeClr val="accent3">
                    <a:lumMod val="40000"/>
                    <a:lumOff val="60000"/>
                  </a:schemeClr>
                </a:solidFill>
                <a:effectLst/>
                <a:uLnTx/>
                <a:uFillTx/>
                <a:latin typeface="Candara" panose="020E0502030303020204" pitchFamily="34" charset="0"/>
                <a:cs typeface="Helvetica" panose="020B0604020202020204" pitchFamily="34" charset="0"/>
              </a:rPr>
              <a:t>Freedom</a:t>
            </a:r>
          </a:p>
          <a:p>
            <a:pPr marL="0" marR="0" lvl="0" indent="0" algn="ctr" defTabSz="914400" rtl="0" eaLnBrk="1" fontAlgn="auto" latinLnBrk="0" hangingPunct="1">
              <a:lnSpc>
                <a:spcPct val="80000"/>
              </a:lnSpc>
              <a:spcBef>
                <a:spcPts val="0"/>
              </a:spcBef>
              <a:spcAft>
                <a:spcPts val="0"/>
              </a:spcAft>
              <a:buClrTx/>
              <a:buSzTx/>
              <a:buFontTx/>
              <a:buNone/>
              <a:tabLst/>
              <a:defRPr/>
            </a:pPr>
            <a:r>
              <a:rPr lang="en-GB" sz="5400" b="1" dirty="0">
                <a:solidFill>
                  <a:schemeClr val="bg2">
                    <a:lumMod val="75000"/>
                  </a:schemeClr>
                </a:solidFill>
                <a:latin typeface="Candara" panose="020E0502030303020204" pitchFamily="34" charset="0"/>
                <a:cs typeface="Helvetica" panose="020B0604020202020204" pitchFamily="34" charset="0"/>
              </a:rPr>
              <a:t>Democracy</a:t>
            </a:r>
            <a:br>
              <a:rPr lang="en-GB" sz="5400" b="1" dirty="0">
                <a:solidFill>
                  <a:schemeClr val="bg1"/>
                </a:solidFill>
                <a:latin typeface="Candara" panose="020E0502030303020204" pitchFamily="34" charset="0"/>
                <a:cs typeface="Helvetica" panose="020B0604020202020204" pitchFamily="34" charset="0"/>
              </a:rPr>
            </a:br>
            <a:r>
              <a:rPr lang="en-GB" sz="5400" b="1" dirty="0">
                <a:solidFill>
                  <a:schemeClr val="accent5">
                    <a:lumMod val="40000"/>
                    <a:lumOff val="60000"/>
                  </a:schemeClr>
                </a:solidFill>
                <a:latin typeface="Candara" panose="020E0502030303020204" pitchFamily="34" charset="0"/>
                <a:cs typeface="Helvetica" panose="020B0604020202020204" pitchFamily="34" charset="0"/>
              </a:rPr>
              <a:t>Equality</a:t>
            </a:r>
            <a:br>
              <a:rPr lang="en-GB" sz="5400" b="1" dirty="0">
                <a:solidFill>
                  <a:schemeClr val="bg1"/>
                </a:solidFill>
                <a:latin typeface="Candara" panose="020E0502030303020204" pitchFamily="34" charset="0"/>
                <a:cs typeface="Helvetica" panose="020B0604020202020204" pitchFamily="34" charset="0"/>
              </a:rPr>
            </a:br>
            <a:r>
              <a:rPr lang="en-GB" sz="5400" b="1" dirty="0">
                <a:solidFill>
                  <a:schemeClr val="accent2">
                    <a:lumMod val="40000"/>
                    <a:lumOff val="60000"/>
                  </a:schemeClr>
                </a:solidFill>
                <a:latin typeface="Candara" panose="020E0502030303020204" pitchFamily="34" charset="0"/>
                <a:cs typeface="Helvetica" panose="020B0604020202020204" pitchFamily="34" charset="0"/>
              </a:rPr>
              <a:t>Rule of Law</a:t>
            </a:r>
            <a:br>
              <a:rPr lang="en-GB" sz="5400" b="1" dirty="0">
                <a:solidFill>
                  <a:schemeClr val="bg1"/>
                </a:solidFill>
                <a:latin typeface="Candara" panose="020E0502030303020204" pitchFamily="34" charset="0"/>
                <a:cs typeface="Helvetica" panose="020B0604020202020204" pitchFamily="34" charset="0"/>
              </a:rPr>
            </a:br>
            <a:r>
              <a:rPr lang="en-GB" sz="5400" b="1" dirty="0">
                <a:solidFill>
                  <a:schemeClr val="accent4">
                    <a:lumMod val="40000"/>
                    <a:lumOff val="60000"/>
                  </a:schemeClr>
                </a:solidFill>
                <a:latin typeface="Candara" panose="020E0502030303020204" pitchFamily="34" charset="0"/>
                <a:cs typeface="Helvetica" panose="020B0604020202020204" pitchFamily="34" charset="0"/>
              </a:rPr>
              <a:t>Human Rights</a:t>
            </a:r>
            <a:endParaRPr kumimoji="0" lang="en-GB" sz="66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7E1A092B-8E14-5671-EE84-75A80E9B3F36}"/>
              </a:ext>
            </a:extLst>
          </p:cNvPr>
          <p:cNvSpPr txBox="1"/>
          <p:nvPr/>
        </p:nvSpPr>
        <p:spPr>
          <a:xfrm>
            <a:off x="4367808" y="5830125"/>
            <a:ext cx="7608168" cy="830997"/>
          </a:xfrm>
          <a:prstGeom prst="rect">
            <a:avLst/>
          </a:prstGeom>
          <a:noFill/>
        </p:spPr>
        <p:txBody>
          <a:bodyPr wrap="square">
            <a:spAutoFit/>
          </a:bodyPr>
          <a:lstStyle/>
          <a:p>
            <a:pPr algn="ctr"/>
            <a:r>
              <a:rPr lang="en-GB" sz="4800" b="1" dirty="0">
                <a:solidFill>
                  <a:schemeClr val="bg1"/>
                </a:solidFill>
                <a:latin typeface="Candara" panose="020E0502030303020204" pitchFamily="34" charset="0"/>
                <a:cs typeface="Helvetica" panose="020B0604020202020204" pitchFamily="34" charset="0"/>
              </a:rPr>
              <a:t>and Fighting Discrimination</a:t>
            </a:r>
            <a:endParaRPr lang="en-GB" sz="4800" dirty="0"/>
          </a:p>
        </p:txBody>
      </p:sp>
    </p:spTree>
    <p:extLst>
      <p:ext uri="{BB962C8B-B14F-4D97-AF65-F5344CB8AC3E}">
        <p14:creationId xmlns:p14="http://schemas.microsoft.com/office/powerpoint/2010/main" val="32845711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47328" y="0"/>
            <a:ext cx="12144672"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anose="020B0604020202020204" pitchFamily="34" charset="0"/>
              </a:rPr>
              <a:t>Everyday Activities</a:t>
            </a:r>
          </a:p>
        </p:txBody>
      </p:sp>
    </p:spTree>
    <p:extLst>
      <p:ext uri="{BB962C8B-B14F-4D97-AF65-F5344CB8AC3E}">
        <p14:creationId xmlns:p14="http://schemas.microsoft.com/office/powerpoint/2010/main" val="27880491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8064A2">
                    <a:lumMod val="50000"/>
                  </a:srgbClr>
                </a:solidFill>
                <a:effectLst/>
                <a:uLnTx/>
                <a:uFillTx/>
                <a:latin typeface="Candara" panose="020E0502030303020204" pitchFamily="34" charset="0"/>
                <a:ea typeface="+mn-ea"/>
                <a:cs typeface="Helvetica" panose="020B0604020202020204" pitchFamily="34" charset="0"/>
              </a:rPr>
              <a:t>Needs Analysis</a:t>
            </a:r>
          </a:p>
        </p:txBody>
      </p:sp>
      <p:sp>
        <p:nvSpPr>
          <p:cNvPr id="4" name="Rectangle 3">
            <a:extLst>
              <a:ext uri="{FF2B5EF4-FFF2-40B4-BE49-F238E27FC236}">
                <a16:creationId xmlns:a16="http://schemas.microsoft.com/office/drawing/2014/main" id="{B8469C0E-1BEC-2A7E-3CEA-202D8949C0AD}"/>
              </a:ext>
            </a:extLst>
          </p:cNvPr>
          <p:cNvSpPr/>
          <p:nvPr/>
        </p:nvSpPr>
        <p:spPr>
          <a:xfrm rot="5400000">
            <a:off x="5056049" y="-270748"/>
            <a:ext cx="2079895" cy="12192003"/>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E0C39F2D-3520-206D-1B2A-ED8499B882A8}"/>
              </a:ext>
            </a:extLst>
          </p:cNvPr>
          <p:cNvSpPr txBox="1"/>
          <p:nvPr/>
        </p:nvSpPr>
        <p:spPr>
          <a:xfrm>
            <a:off x="263348" y="5489070"/>
            <a:ext cx="1166529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lumMod val="50000"/>
                  </a:srgbClr>
                </a:solidFill>
                <a:effectLst/>
                <a:uLnTx/>
                <a:uFillTx/>
                <a:latin typeface="Verdana" panose="020B0604030504040204" pitchFamily="34" charset="0"/>
                <a:ea typeface="+mn-ea"/>
                <a:cs typeface="+mn-cs"/>
              </a:rPr>
              <a:t>The proposal proves that a solid analysis, drawing on existing knowledge, know-how and practice, has been carried out to identify needs of the target group(s) and organisations. 	</a:t>
            </a:r>
          </a:p>
        </p:txBody>
      </p:sp>
    </p:spTree>
    <p:extLst>
      <p:ext uri="{BB962C8B-B14F-4D97-AF65-F5344CB8AC3E}">
        <p14:creationId xmlns:p14="http://schemas.microsoft.com/office/powerpoint/2010/main" val="24651227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rotWithShape="1">
          <a:blip r:embed="rId3">
            <a:extLst>
              <a:ext uri="{28A0092B-C50C-407E-A947-70E740481C1C}">
                <a14:useLocalDpi xmlns:a14="http://schemas.microsoft.com/office/drawing/2010/main" val="0"/>
              </a:ext>
            </a:extLst>
          </a:blip>
          <a:srcRect b="10101"/>
          <a:stretch/>
        </p:blipFill>
        <p:spPr bwMode="auto">
          <a:xfrm>
            <a:off x="0" y="692696"/>
            <a:ext cx="12192000" cy="6165304"/>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C0504D">
                    <a:lumMod val="50000"/>
                  </a:srgbClr>
                </a:solidFill>
                <a:effectLst/>
                <a:uLnTx/>
                <a:uFillTx/>
                <a:latin typeface="Candara" panose="020E0502030303020204" pitchFamily="34" charset="0"/>
                <a:ea typeface="+mn-ea"/>
                <a:cs typeface="Helvetica" panose="020B0604020202020204" pitchFamily="34" charset="0"/>
              </a:rPr>
              <a:t>Synergies</a:t>
            </a:r>
          </a:p>
        </p:txBody>
      </p:sp>
    </p:spTree>
    <p:extLst>
      <p:ext uri="{BB962C8B-B14F-4D97-AF65-F5344CB8AC3E}">
        <p14:creationId xmlns:p14="http://schemas.microsoft.com/office/powerpoint/2010/main" val="13942090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7999"/>
          </a:xfrm>
          <a:prstGeom prst="rect">
            <a:avLst/>
          </a:prstGeom>
          <a:solidFill>
            <a:schemeClr val="accent1"/>
          </a:solidFill>
          <a:ln w="12700">
            <a:noFill/>
            <a:miter lim="800000"/>
            <a:headEnd/>
            <a:tailEnd/>
          </a:ln>
        </p:spPr>
      </p:pic>
      <p:sp>
        <p:nvSpPr>
          <p:cNvPr id="6" name="TextBox 5">
            <a:extLst>
              <a:ext uri="{FF2B5EF4-FFF2-40B4-BE49-F238E27FC236}">
                <a16:creationId xmlns:a16="http://schemas.microsoft.com/office/drawing/2014/main" id="{D2106BEF-96C4-47E0-A678-AB1B2CC2BCBB}"/>
              </a:ext>
            </a:extLst>
          </p:cNvPr>
          <p:cNvSpPr txBox="1"/>
          <p:nvPr/>
        </p:nvSpPr>
        <p:spPr>
          <a:xfrm>
            <a:off x="5591944" y="3942777"/>
            <a:ext cx="5916996" cy="2510559"/>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prstClr val="white"/>
                </a:solidFill>
                <a:effectLst/>
                <a:uLnTx/>
                <a:uFillTx/>
                <a:latin typeface="Candara" panose="020E0502030303020204" pitchFamily="34" charset="0"/>
                <a:ea typeface="+mn-ea"/>
                <a:cs typeface="Helvetica" panose="020B0604020202020204" pitchFamily="34" charset="0"/>
              </a:rPr>
              <a:t>Situational Innovation</a:t>
            </a:r>
          </a:p>
        </p:txBody>
      </p:sp>
      <p:sp>
        <p:nvSpPr>
          <p:cNvPr id="2" name="TextBox 1">
            <a:extLst>
              <a:ext uri="{FF2B5EF4-FFF2-40B4-BE49-F238E27FC236}">
                <a16:creationId xmlns:a16="http://schemas.microsoft.com/office/drawing/2014/main" id="{1701DB7F-7CC8-8BCF-3C0D-804A5833E4C9}"/>
              </a:ext>
            </a:extLst>
          </p:cNvPr>
          <p:cNvSpPr txBox="1"/>
          <p:nvPr/>
        </p:nvSpPr>
        <p:spPr>
          <a:xfrm>
            <a:off x="4943872" y="637370"/>
            <a:ext cx="701605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The project is likely to produce results that will be innovative for its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FIELD IN GENERAL</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or for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GEOGRAPHICAL CONTEXT </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in which the project is implemented. The innovative dimension of a project can relate to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CONTENT OF THE OUTPUTS </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produced by the project, and/or to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PROCESSES AND WORKING METHODS</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 applied, and/or to the </a:t>
            </a:r>
            <a:r>
              <a:rPr kumimoji="0" lang="en-GB" sz="1800" b="0" i="0" u="none" strike="noStrike" kern="1200" cap="none" spc="0" normalizeH="0" baseline="0" noProof="0" dirty="0">
                <a:ln>
                  <a:noFill/>
                </a:ln>
                <a:solidFill>
                  <a:srgbClr val="F79646">
                    <a:lumMod val="40000"/>
                    <a:lumOff val="60000"/>
                  </a:srgbClr>
                </a:solidFill>
                <a:effectLst/>
                <a:uLnTx/>
                <a:uFillTx/>
                <a:latin typeface="Verdana" panose="020B0604030504040204" pitchFamily="34" charset="0"/>
                <a:ea typeface="+mn-ea"/>
                <a:cs typeface="+mn-cs"/>
              </a:rPr>
              <a:t>ORGANISATIONS AND PERSONS INVOLVED </a:t>
            </a:r>
            <a:r>
              <a:rPr kumimoji="0" lang="en-GB" sz="1800" b="0" i="0" u="none" strike="noStrike" kern="1200" cap="none" spc="0" normalizeH="0" baseline="0" noProof="0" dirty="0">
                <a:ln>
                  <a:noFill/>
                </a:ln>
                <a:solidFill>
                  <a:prstClr val="white"/>
                </a:solidFill>
                <a:effectLst/>
                <a:uLnTx/>
                <a:uFillTx/>
                <a:latin typeface="Verdana" panose="020B0604030504040204" pitchFamily="34" charset="0"/>
                <a:ea typeface="+mn-ea"/>
                <a:cs typeface="+mn-cs"/>
              </a:rPr>
              <a:t>or targeted.</a:t>
            </a: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7635490"/>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2950</Words>
  <Application>Microsoft Office PowerPoint</Application>
  <PresentationFormat>Widescreen</PresentationFormat>
  <Paragraphs>140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Candara</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dc:creator>
  <cp:lastModifiedBy>Paul Guest</cp:lastModifiedBy>
  <cp:revision>9</cp:revision>
  <cp:lastPrinted>2023-03-15T09:37:42Z</cp:lastPrinted>
  <dcterms:created xsi:type="dcterms:W3CDTF">2023-03-14T18:43:42Z</dcterms:created>
  <dcterms:modified xsi:type="dcterms:W3CDTF">2026-02-19T09:41:40Z</dcterms:modified>
</cp:coreProperties>
</file>