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562" r:id="rId2"/>
    <p:sldId id="1777" r:id="rId3"/>
    <p:sldId id="1618" r:id="rId4"/>
    <p:sldId id="456" r:id="rId5"/>
    <p:sldId id="1614" r:id="rId6"/>
    <p:sldId id="1505" r:id="rId7"/>
    <p:sldId id="1616" r:id="rId8"/>
    <p:sldId id="1615" r:id="rId9"/>
    <p:sldId id="1700" r:id="rId10"/>
    <p:sldId id="1701" r:id="rId11"/>
    <p:sldId id="1220" r:id="rId12"/>
    <p:sldId id="1702" r:id="rId13"/>
    <p:sldId id="1703" r:id="rId14"/>
    <p:sldId id="1704" r:id="rId15"/>
    <p:sldId id="1228" r:id="rId16"/>
    <p:sldId id="1656" r:id="rId17"/>
    <p:sldId id="1708" r:id="rId18"/>
    <p:sldId id="1473" r:id="rId19"/>
    <p:sldId id="1776"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97D"/>
    <a:srgbClr val="193193"/>
    <a:srgbClr val="C6D9F1"/>
    <a:srgbClr val="B02E18"/>
    <a:srgbClr val="E3492F"/>
    <a:srgbClr val="DA2A6C"/>
    <a:srgbClr val="EDEDEF"/>
    <a:srgbClr val="E13A21"/>
    <a:srgbClr val="031A8D"/>
    <a:srgbClr val="033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2" autoAdjust="0"/>
    <p:restoredTop sz="62545" autoAdjust="0"/>
  </p:normalViewPr>
  <p:slideViewPr>
    <p:cSldViewPr>
      <p:cViewPr varScale="1">
        <p:scale>
          <a:sx n="55" d="100"/>
          <a:sy n="55" d="100"/>
        </p:scale>
        <p:origin x="114" y="3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032" y="300"/>
      </p:cViewPr>
      <p:guideLst>
        <p:guide orient="horz" pos="2957"/>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PAR-NL%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PAR-NL%20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PAR-NL%2020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PAR-NL%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15 out of 20 (Good)</a:t>
            </a:r>
          </a:p>
        </c:rich>
      </c:tx>
      <c:overlay val="0"/>
    </c:title>
    <c:autoTitleDeleted val="0"/>
    <c:plotArea>
      <c:layout>
        <c:manualLayout>
          <c:layoutTarget val="inner"/>
          <c:xMode val="edge"/>
          <c:yMode val="edge"/>
          <c:x val="1.6451892464212817E-2"/>
          <c:y val="0.20571255231422109"/>
          <c:w val="0.96983819714894315"/>
          <c:h val="0.75457114208117437"/>
        </c:manualLayout>
      </c:layout>
      <c:lineChart>
        <c:grouping val="standard"/>
        <c:varyColors val="0"/>
        <c:ser>
          <c:idx val="0"/>
          <c:order val="0"/>
          <c:dLbls>
            <c:dLbl>
              <c:idx val="0"/>
              <c:layout>
                <c:manualLayout>
                  <c:x val="-4.6992145010334475E-2"/>
                  <c:y val="-5.616082550549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29-4672-A4E3-59B0285E8C72}"/>
                </c:ext>
              </c:extLst>
            </c:dLbl>
            <c:dLbl>
              <c:idx val="1"/>
              <c:layout>
                <c:manualLayout>
                  <c:x val="-2.1979263932785462E-2"/>
                  <c:y val="-8.3515988762012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29-4672-A4E3-59B0285E8C72}"/>
                </c:ext>
              </c:extLst>
            </c:dLbl>
            <c:dLbl>
              <c:idx val="2"/>
              <c:layout>
                <c:manualLayout>
                  <c:x val="-1.5700108773543772E-2"/>
                  <c:y val="-7.1035978613718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29-4672-A4E3-59B0285E8C72}"/>
                </c:ext>
              </c:extLst>
            </c:dLbl>
            <c:dLbl>
              <c:idx val="3"/>
              <c:layout>
                <c:manualLayout>
                  <c:x val="-3.7862866370418337E-2"/>
                  <c:y val="6.203820583152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29-4672-A4E3-59B0285E8C72}"/>
                </c:ext>
              </c:extLst>
            </c:dLbl>
            <c:dLbl>
              <c:idx val="4"/>
              <c:layout>
                <c:manualLayout>
                  <c:x val="-2.4810830765343333E-2"/>
                  <c:y val="7.0014130667603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29-4672-A4E3-59B0285E8C72}"/>
                </c:ext>
              </c:extLst>
            </c:dLbl>
            <c:dLbl>
              <c:idx val="5"/>
              <c:layout>
                <c:manualLayout>
                  <c:x val="-2.5596428437471005E-2"/>
                  <c:y val="6.5702145490767638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29-4672-A4E3-59B0285E8C72}"/>
                </c:ext>
              </c:extLst>
            </c:dLbl>
            <c:dLbl>
              <c:idx val="6"/>
              <c:layout>
                <c:manualLayout>
                  <c:x val="-2.5110402185736253E-2"/>
                  <c:y val="6.3230318444316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29-4672-A4E3-59B0285E8C72}"/>
                </c:ext>
              </c:extLst>
            </c:dLbl>
            <c:dLbl>
              <c:idx val="7"/>
              <c:layout>
                <c:manualLayout>
                  <c:x val="-2.3196797201499628E-2"/>
                  <c:y val="4.5713073622961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29-4672-A4E3-59B0285E8C72}"/>
                </c:ext>
              </c:extLst>
            </c:dLbl>
            <c:dLbl>
              <c:idx val="8"/>
              <c:layout>
                <c:manualLayout>
                  <c:x val="-2.4179085299044292E-2"/>
                  <c:y val="-7.3134334088168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29-4672-A4E3-59B0285E8C72}"/>
                </c:ext>
              </c:extLst>
            </c:dLbl>
            <c:dLbl>
              <c:idx val="9"/>
              <c:layout>
                <c:manualLayout>
                  <c:x val="8.6803656844145864E-3"/>
                  <c:y val="-3.9577306917268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29-4672-A4E3-59B0285E8C72}"/>
                </c:ext>
              </c:extLst>
            </c:dLbl>
            <c:dLbl>
              <c:idx val="10"/>
              <c:layout>
                <c:manualLayout>
                  <c:x val="-2.1506760344837891E-2"/>
                  <c:y val="6.6064770238880022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129-4672-A4E3-59B0285E8C72}"/>
                </c:ext>
              </c:extLst>
            </c:dLbl>
            <c:dLbl>
              <c:idx val="11"/>
              <c:layout>
                <c:manualLayout>
                  <c:x val="-3.5338372581960265E-2"/>
                  <c:y val="-5.0502839650715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29-4672-A4E3-59B0285E8C72}"/>
                </c:ext>
              </c:extLst>
            </c:dLbl>
            <c:dLbl>
              <c:idx val="12"/>
              <c:layout>
                <c:manualLayout>
                  <c:x val="-2.8322633743339719E-2"/>
                  <c:y val="-6.965174675063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129-4672-A4E3-59B0285E8C72}"/>
                </c:ext>
              </c:extLst>
            </c:dLbl>
            <c:dLbl>
              <c:idx val="13"/>
              <c:layout>
                <c:manualLayout>
                  <c:x val="-2.3287606330580763E-2"/>
                  <c:y val="5.8077927668450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129-4672-A4E3-59B0285E8C72}"/>
                </c:ext>
              </c:extLst>
            </c:dLbl>
            <c:dLbl>
              <c:idx val="14"/>
              <c:layout>
                <c:manualLayout>
                  <c:x val="-2.9565801902760109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129-4672-A4E3-59B0285E8C72}"/>
                </c:ext>
              </c:extLst>
            </c:dLbl>
            <c:dLbl>
              <c:idx val="15"/>
              <c:layout>
                <c:manualLayout>
                  <c:x val="-3.0926988712120618E-2"/>
                  <c:y val="9.4029858113359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129-4672-A4E3-59B0285E8C72}"/>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129-4672-A4E3-59B0285E8C72}"/>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129-4672-A4E3-59B0285E8C72}"/>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129-4672-A4E3-59B0285E8C72}"/>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129-4672-A4E3-59B0285E8C72}"/>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129-4672-A4E3-59B0285E8C72}"/>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129-4672-A4E3-59B0285E8C72}"/>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129-4672-A4E3-59B0285E8C72}"/>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129-4672-A4E3-59B0285E8C72}"/>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ADU!$C$2:$C$16</c:f>
              <c:numCache>
                <c:formatCode>General</c:formatCode>
                <c:ptCount val="15"/>
                <c:pt idx="0">
                  <c:v>16</c:v>
                </c:pt>
                <c:pt idx="1">
                  <c:v>20</c:v>
                </c:pt>
                <c:pt idx="2">
                  <c:v>18</c:v>
                </c:pt>
                <c:pt idx="3">
                  <c:v>12</c:v>
                </c:pt>
                <c:pt idx="4">
                  <c:v>13</c:v>
                </c:pt>
                <c:pt idx="5">
                  <c:v>10</c:v>
                </c:pt>
                <c:pt idx="6">
                  <c:v>12</c:v>
                </c:pt>
                <c:pt idx="7">
                  <c:v>14</c:v>
                </c:pt>
                <c:pt idx="8">
                  <c:v>18</c:v>
                </c:pt>
                <c:pt idx="9">
                  <c:v>16</c:v>
                </c:pt>
                <c:pt idx="10">
                  <c:v>10</c:v>
                </c:pt>
                <c:pt idx="11">
                  <c:v>16</c:v>
                </c:pt>
                <c:pt idx="12">
                  <c:v>19</c:v>
                </c:pt>
                <c:pt idx="13">
                  <c:v>14</c:v>
                </c:pt>
                <c:pt idx="14">
                  <c:v>15</c:v>
                </c:pt>
              </c:numCache>
            </c:numRef>
          </c:val>
          <c:smooth val="0"/>
          <c:extLst>
            <c:ext xmlns:c16="http://schemas.microsoft.com/office/drawing/2014/chart" uri="{C3380CC4-5D6E-409C-BE32-E72D297353CC}">
              <c16:uniqueId val="{00000018-2129-4672-A4E3-59B0285E8C72}"/>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14 out of 20 (Good)</a:t>
            </a:r>
          </a:p>
        </c:rich>
      </c:tx>
      <c:overlay val="0"/>
    </c:title>
    <c:autoTitleDeleted val="0"/>
    <c:plotArea>
      <c:layout>
        <c:manualLayout>
          <c:layoutTarget val="inner"/>
          <c:xMode val="edge"/>
          <c:yMode val="edge"/>
          <c:x val="1.5082856924148777E-2"/>
          <c:y val="0.26250282849656781"/>
          <c:w val="0.96983428615170242"/>
          <c:h val="0.69681341649477269"/>
        </c:manualLayout>
      </c:layout>
      <c:lineChart>
        <c:grouping val="standard"/>
        <c:varyColors val="0"/>
        <c:ser>
          <c:idx val="0"/>
          <c:order val="0"/>
          <c:dLbls>
            <c:dLbl>
              <c:idx val="0"/>
              <c:layout>
                <c:manualLayout>
                  <c:x val="-4.8253263371105241E-2"/>
                  <c:y val="-8.40580969560327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44-4CFB-8101-F177BC9F5F87}"/>
                </c:ext>
              </c:extLst>
            </c:dLbl>
            <c:dLbl>
              <c:idx val="1"/>
              <c:layout>
                <c:manualLayout>
                  <c:x val="-2.4481904507409044E-2"/>
                  <c:y val="-7.8234220180820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44-4CFB-8101-F177BC9F5F87}"/>
                </c:ext>
              </c:extLst>
            </c:dLbl>
            <c:dLbl>
              <c:idx val="2"/>
              <c:layout>
                <c:manualLayout>
                  <c:x val="-1.9460757244502865E-2"/>
                  <c:y val="9.4029858113359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44-4CFB-8101-F177BC9F5F87}"/>
                </c:ext>
              </c:extLst>
            </c:dLbl>
            <c:dLbl>
              <c:idx val="3"/>
              <c:layout>
                <c:manualLayout>
                  <c:x val="-2.405113003439871E-2"/>
                  <c:y val="-7.6616980140761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44-4CFB-8101-F177BC9F5F87}"/>
                </c:ext>
              </c:extLst>
            </c:dLbl>
            <c:dLbl>
              <c:idx val="4"/>
              <c:layout>
                <c:manualLayout>
                  <c:x val="-2.1038080502943774E-2"/>
                  <c:y val="-7.57242593736346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44-4CFB-8101-F177BC9F5F87}"/>
                </c:ext>
              </c:extLst>
            </c:dLbl>
            <c:dLbl>
              <c:idx val="5"/>
              <c:layout>
                <c:manualLayout>
                  <c:x val="-2.4338313016405599E-2"/>
                  <c:y val="-0.1001198735529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44-4CFB-8101-F177BC9F5F87}"/>
                </c:ext>
              </c:extLst>
            </c:dLbl>
            <c:dLbl>
              <c:idx val="6"/>
              <c:layout>
                <c:manualLayout>
                  <c:x val="-2.1334651779269586E-2"/>
                  <c:y val="-7.5821288444770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44-4CFB-8101-F177BC9F5F87}"/>
                </c:ext>
              </c:extLst>
            </c:dLbl>
            <c:dLbl>
              <c:idx val="7"/>
              <c:layout>
                <c:manualLayout>
                  <c:x val="-2.4448798416916166E-2"/>
                  <c:y val="-7.6519684506243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44-4CFB-8101-F177BC9F5F87}"/>
                </c:ext>
              </c:extLst>
            </c:dLbl>
            <c:dLbl>
              <c:idx val="8"/>
              <c:layout>
                <c:manualLayout>
                  <c:x val="-2.4179085299044292E-2"/>
                  <c:y val="-7.3134334088168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44-4CFB-8101-F177BC9F5F87}"/>
                </c:ext>
              </c:extLst>
            </c:dLbl>
            <c:dLbl>
              <c:idx val="9"/>
              <c:layout>
                <c:manualLayout>
                  <c:x val="1.4948184631369611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44-4CFB-8101-F177BC9F5F87}"/>
                </c:ext>
              </c:extLst>
            </c:dLbl>
            <c:dLbl>
              <c:idx val="10"/>
              <c:layout>
                <c:manualLayout>
                  <c:x val="-7.7928969944018101E-2"/>
                  <c:y val="5.9186134012607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44-4CFB-8101-F177BC9F5F87}"/>
                </c:ext>
              </c:extLst>
            </c:dLbl>
            <c:dLbl>
              <c:idx val="11"/>
              <c:layout>
                <c:manualLayout>
                  <c:x val="-2.5306888517661458E-2"/>
                  <c:y val="0.11811636717826388"/>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44-4CFB-8101-F177BC9F5F87}"/>
                </c:ext>
              </c:extLst>
            </c:dLbl>
            <c:dLbl>
              <c:idx val="12"/>
              <c:layout>
                <c:manualLayout>
                  <c:x val="-2.2047272730147612E-2"/>
                  <c:y val="5.56064543524869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44-4CFB-8101-F177BC9F5F87}"/>
                </c:ext>
              </c:extLst>
            </c:dLbl>
            <c:dLbl>
              <c:idx val="13"/>
              <c:layout>
                <c:manualLayout>
                  <c:x val="-2.5788656252445991E-2"/>
                  <c:y val="0.11453642095476073"/>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844-4CFB-8101-F177BC9F5F87}"/>
                </c:ext>
              </c:extLst>
            </c:dLbl>
            <c:dLbl>
              <c:idx val="14"/>
              <c:layout>
                <c:manualLayout>
                  <c:x val="-2.9565801902760109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844-4CFB-8101-F177BC9F5F87}"/>
                </c:ext>
              </c:extLst>
            </c:dLbl>
            <c:dLbl>
              <c:idx val="15"/>
              <c:layout>
                <c:manualLayout>
                  <c:x val="-1.2101017256277904E-2"/>
                  <c:y val="6.6947126886569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844-4CFB-8101-F177BC9F5F87}"/>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844-4CFB-8101-F177BC9F5F87}"/>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844-4CFB-8101-F177BC9F5F87}"/>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844-4CFB-8101-F177BC9F5F87}"/>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844-4CFB-8101-F177BC9F5F87}"/>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844-4CFB-8101-F177BC9F5F87}"/>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844-4CFB-8101-F177BC9F5F87}"/>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844-4CFB-8101-F177BC9F5F87}"/>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844-4CFB-8101-F177BC9F5F87}"/>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HED!$C$2:$C$17</c:f>
              <c:numCache>
                <c:formatCode>General</c:formatCode>
                <c:ptCount val="16"/>
                <c:pt idx="0">
                  <c:v>15</c:v>
                </c:pt>
                <c:pt idx="1">
                  <c:v>16</c:v>
                </c:pt>
                <c:pt idx="2">
                  <c:v>11</c:v>
                </c:pt>
                <c:pt idx="3">
                  <c:v>16</c:v>
                </c:pt>
                <c:pt idx="4">
                  <c:v>16</c:v>
                </c:pt>
                <c:pt idx="5">
                  <c:v>18</c:v>
                </c:pt>
                <c:pt idx="6">
                  <c:v>16</c:v>
                </c:pt>
                <c:pt idx="7">
                  <c:v>16</c:v>
                </c:pt>
                <c:pt idx="8">
                  <c:v>15</c:v>
                </c:pt>
                <c:pt idx="9">
                  <c:v>15</c:v>
                </c:pt>
                <c:pt idx="10">
                  <c:v>13</c:v>
                </c:pt>
                <c:pt idx="11">
                  <c:v>10</c:v>
                </c:pt>
                <c:pt idx="12">
                  <c:v>14</c:v>
                </c:pt>
                <c:pt idx="13">
                  <c:v>10</c:v>
                </c:pt>
                <c:pt idx="14">
                  <c:v>16</c:v>
                </c:pt>
                <c:pt idx="15">
                  <c:v>13</c:v>
                </c:pt>
              </c:numCache>
            </c:numRef>
          </c:val>
          <c:smooth val="0"/>
          <c:extLst>
            <c:ext xmlns:c16="http://schemas.microsoft.com/office/drawing/2014/chart" uri="{C3380CC4-5D6E-409C-BE32-E72D297353CC}">
              <c16:uniqueId val="{00000018-8844-4CFB-8101-F177BC9F5F87}"/>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12 out of 20 (Fair)</a:t>
            </a:r>
          </a:p>
        </c:rich>
      </c:tx>
      <c:overlay val="0"/>
    </c:title>
    <c:autoTitleDeleted val="0"/>
    <c:plotArea>
      <c:layout>
        <c:manualLayout>
          <c:layoutTarget val="inner"/>
          <c:xMode val="edge"/>
          <c:yMode val="edge"/>
          <c:x val="1.5082856924148777E-2"/>
          <c:y val="0.27359847772236146"/>
          <c:w val="0.96983428615170242"/>
          <c:h val="0.68571775542095903"/>
        </c:manualLayout>
      </c:layout>
      <c:lineChart>
        <c:grouping val="standard"/>
        <c:varyColors val="0"/>
        <c:ser>
          <c:idx val="0"/>
          <c:order val="0"/>
          <c:dLbls>
            <c:dLbl>
              <c:idx val="0"/>
              <c:layout>
                <c:manualLayout>
                  <c:x val="-4.1977909672094679E-2"/>
                  <c:y val="6.2686572075572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A6-4D11-9140-0A5E0BBC74B3}"/>
                </c:ext>
              </c:extLst>
            </c:dLbl>
            <c:dLbl>
              <c:idx val="1"/>
              <c:layout>
                <c:manualLayout>
                  <c:x val="-2.824712204773908E-2"/>
                  <c:y val="7.0538139739589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A6-4D11-9140-0A5E0BBC74B3}"/>
                </c:ext>
              </c:extLst>
            </c:dLbl>
            <c:dLbl>
              <c:idx val="2"/>
              <c:layout>
                <c:manualLayout>
                  <c:x val="-2.4505719557085658E-2"/>
                  <c:y val="-5.2256019861236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A6-4D11-9140-0A5E0BBC74B3}"/>
                </c:ext>
              </c:extLst>
            </c:dLbl>
            <c:dLbl>
              <c:idx val="3"/>
              <c:layout>
                <c:manualLayout>
                  <c:x val="-2.2697384950929992E-2"/>
                  <c:y val="0.15131682748471043"/>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A6-4D11-9140-0A5E0BBC74B3}"/>
                </c:ext>
              </c:extLst>
            </c:dLbl>
            <c:dLbl>
              <c:idx val="4"/>
              <c:layout>
                <c:manualLayout>
                  <c:x val="-2.6033702216776505E-2"/>
                  <c:y val="5.6204747741890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A6-4D11-9140-0A5E0BBC74B3}"/>
                </c:ext>
              </c:extLst>
            </c:dLbl>
            <c:dLbl>
              <c:idx val="5"/>
              <c:layout>
                <c:manualLayout>
                  <c:x val="-2.3058575184473171E-2"/>
                  <c:y val="0.12426210809726283"/>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A6-4D11-9140-0A5E0BBC74B3}"/>
                </c:ext>
              </c:extLst>
            </c:dLbl>
            <c:dLbl>
              <c:idx val="6"/>
              <c:layout>
                <c:manualLayout>
                  <c:x val="-1.8750410894856049E-2"/>
                  <c:y val="5.6124385597925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A6-4D11-9140-0A5E0BBC74B3}"/>
                </c:ext>
              </c:extLst>
            </c:dLbl>
            <c:dLbl>
              <c:idx val="7"/>
              <c:layout>
                <c:manualLayout>
                  <c:x val="-1.6875240702454875E-2"/>
                  <c:y val="-7.3134372737303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A6-4D11-9140-0A5E0BBC74B3}"/>
                </c:ext>
              </c:extLst>
            </c:dLbl>
            <c:dLbl>
              <c:idx val="8"/>
              <c:layout>
                <c:manualLayout>
                  <c:x val="-4.688134031866175E-2"/>
                  <c:y val="-8.4964216076660569E-3"/>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A6-4D11-9140-0A5E0BBC74B3}"/>
                </c:ext>
              </c:extLst>
            </c:dLbl>
            <c:dLbl>
              <c:idx val="9"/>
              <c:layout>
                <c:manualLayout>
                  <c:x val="-2.28888545055826E-2"/>
                  <c:y val="5.2981422147431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A6-4D11-9140-0A5E0BBC74B3}"/>
                </c:ext>
              </c:extLst>
            </c:dLbl>
            <c:dLbl>
              <c:idx val="10"/>
              <c:layout>
                <c:manualLayout>
                  <c:x val="-2.7528912597922079E-2"/>
                  <c:y val="-7.2892482683967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A6-4D11-9140-0A5E0BBC74B3}"/>
                </c:ext>
              </c:extLst>
            </c:dLbl>
            <c:dLbl>
              <c:idx val="11"/>
              <c:layout>
                <c:manualLayout>
                  <c:x val="-3.0339483067954014E-2"/>
                  <c:y val="6.0332147455962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A6-4D11-9140-0A5E0BBC74B3}"/>
                </c:ext>
              </c:extLst>
            </c:dLbl>
            <c:dLbl>
              <c:idx val="12"/>
              <c:layout>
                <c:manualLayout>
                  <c:x val="-4.8502376387434182E-2"/>
                  <c:y val="-8.4157915898873357E-3"/>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A6-4D11-9140-0A5E0BBC74B3}"/>
                </c:ext>
              </c:extLst>
            </c:dLbl>
            <c:dLbl>
              <c:idx val="13"/>
              <c:layout>
                <c:manualLayout>
                  <c:x val="-2.4502740259036062E-2"/>
                  <c:y val="6.0171155294217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A6-4D11-9140-0A5E0BBC74B3}"/>
                </c:ext>
              </c:extLst>
            </c:dLbl>
            <c:dLbl>
              <c:idx val="14"/>
              <c:layout>
                <c:manualLayout>
                  <c:x val="-2.8304523190160757E-2"/>
                  <c:y val="5.2981422147431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8A6-4D11-9140-0A5E0BBC74B3}"/>
                </c:ext>
              </c:extLst>
            </c:dLbl>
            <c:dLbl>
              <c:idx val="15"/>
              <c:layout>
                <c:manualLayout>
                  <c:x val="-1.0747221854223742E-2"/>
                  <c:y val="2.2587923552028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8A6-4D11-9140-0A5E0BBC74B3}"/>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8A6-4D11-9140-0A5E0BBC74B3}"/>
                </c:ext>
              </c:extLst>
            </c:dLbl>
            <c:dLbl>
              <c:idx val="17"/>
              <c:layout>
                <c:manualLayout>
                  <c:x val="-4.8455303478251027E-3"/>
                  <c:y val="2.2346033498691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8A6-4D11-9140-0A5E0BBC74B3}"/>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8A6-4D11-9140-0A5E0BBC74B3}"/>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8A6-4D11-9140-0A5E0BBC74B3}"/>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8A6-4D11-9140-0A5E0BBC74B3}"/>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8A6-4D11-9140-0A5E0BBC74B3}"/>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8A6-4D11-9140-0A5E0BBC74B3}"/>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8A6-4D11-9140-0A5E0BBC74B3}"/>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SCH!$C$2:$C$19</c:f>
              <c:numCache>
                <c:formatCode>General</c:formatCode>
                <c:ptCount val="18"/>
                <c:pt idx="0">
                  <c:v>14</c:v>
                </c:pt>
                <c:pt idx="1">
                  <c:v>14</c:v>
                </c:pt>
                <c:pt idx="2">
                  <c:v>15</c:v>
                </c:pt>
                <c:pt idx="3">
                  <c:v>9</c:v>
                </c:pt>
                <c:pt idx="4">
                  <c:v>12</c:v>
                </c:pt>
                <c:pt idx="5">
                  <c:v>7</c:v>
                </c:pt>
                <c:pt idx="6">
                  <c:v>12</c:v>
                </c:pt>
                <c:pt idx="7">
                  <c:v>15</c:v>
                </c:pt>
                <c:pt idx="8">
                  <c:v>10</c:v>
                </c:pt>
                <c:pt idx="9">
                  <c:v>13</c:v>
                </c:pt>
                <c:pt idx="10">
                  <c:v>15</c:v>
                </c:pt>
                <c:pt idx="11">
                  <c:v>14</c:v>
                </c:pt>
                <c:pt idx="12">
                  <c:v>10</c:v>
                </c:pt>
                <c:pt idx="13">
                  <c:v>14</c:v>
                </c:pt>
                <c:pt idx="14">
                  <c:v>13</c:v>
                </c:pt>
                <c:pt idx="15">
                  <c:v>11</c:v>
                </c:pt>
                <c:pt idx="16">
                  <c:v>14</c:v>
                </c:pt>
                <c:pt idx="17">
                  <c:v>11</c:v>
                </c:pt>
              </c:numCache>
            </c:numRef>
          </c:val>
          <c:smooth val="0"/>
          <c:extLst>
            <c:ext xmlns:c16="http://schemas.microsoft.com/office/drawing/2014/chart" uri="{C3380CC4-5D6E-409C-BE32-E72D297353CC}">
              <c16:uniqueId val="{00000018-C8A6-4D11-9140-0A5E0BBC74B3}"/>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14 out of 20 (Good)</a:t>
            </a:r>
          </a:p>
        </c:rich>
      </c:tx>
      <c:overlay val="0"/>
    </c:title>
    <c:autoTitleDeleted val="0"/>
    <c:plotArea>
      <c:layout/>
      <c:lineChart>
        <c:grouping val="standard"/>
        <c:varyColors val="0"/>
        <c:ser>
          <c:idx val="0"/>
          <c:order val="0"/>
          <c:dLbls>
            <c:dLbl>
              <c:idx val="0"/>
              <c:layout>
                <c:manualLayout>
                  <c:x val="-4.3231501564382498E-2"/>
                  <c:y val="-8.587259273893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84-4D2E-A4E4-ED5995B237A2}"/>
                </c:ext>
              </c:extLst>
            </c:dLbl>
            <c:dLbl>
              <c:idx val="1"/>
              <c:layout>
                <c:manualLayout>
                  <c:x val="-2.6993568551025877E-2"/>
                  <c:y val="-0.10662510998958917"/>
                </c:manualLayout>
              </c:layout>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84-4D2E-A4E4-ED5995B237A2}"/>
                </c:ext>
              </c:extLst>
            </c:dLbl>
            <c:dLbl>
              <c:idx val="2"/>
              <c:layout>
                <c:manualLayout>
                  <c:x val="-1.6953646149293556E-2"/>
                  <c:y val="-3.4721227568297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84-4D2E-A4E4-ED5995B237A2}"/>
                </c:ext>
              </c:extLst>
            </c:dLbl>
            <c:dLbl>
              <c:idx val="3"/>
              <c:layout>
                <c:manualLayout>
                  <c:x val="-2.9087999254576526E-2"/>
                  <c:y val="3.2326346422040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84-4D2E-A4E4-ED5995B237A2}"/>
                </c:ext>
              </c:extLst>
            </c:dLbl>
            <c:dLbl>
              <c:idx val="4"/>
              <c:layout>
                <c:manualLayout>
                  <c:x val="-2.4810796479848199E-2"/>
                  <c:y val="6.6712763731314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84-4D2E-A4E4-ED5995B237A2}"/>
                </c:ext>
              </c:extLst>
            </c:dLbl>
            <c:dLbl>
              <c:idx val="5"/>
              <c:layout>
                <c:manualLayout>
                  <c:x val="-2.8103511209088369E-2"/>
                  <c:y val="-5.3145149865283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84-4D2E-A4E4-ED5995B237A2}"/>
                </c:ext>
              </c:extLst>
            </c:dLbl>
            <c:dLbl>
              <c:idx val="6"/>
              <c:layout>
                <c:manualLayout>
                  <c:x val="-2.6363926557626156E-2"/>
                  <c:y val="6.6531581471579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84-4D2E-A4E4-ED5995B237A2}"/>
                </c:ext>
              </c:extLst>
            </c:dLbl>
            <c:dLbl>
              <c:idx val="7"/>
              <c:layout>
                <c:manualLayout>
                  <c:x val="-2.5703886256273463E-2"/>
                  <c:y val="-7.3134334088168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84-4D2E-A4E4-ED5995B237A2}"/>
                </c:ext>
              </c:extLst>
            </c:dLbl>
            <c:dLbl>
              <c:idx val="8"/>
              <c:layout>
                <c:manualLayout>
                  <c:x val="-2.54326407435915E-2"/>
                  <c:y val="6.8822224330671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84-4D2E-A4E4-ED5995B237A2}"/>
                </c:ext>
              </c:extLst>
            </c:dLbl>
            <c:dLbl>
              <c:idx val="9"/>
              <c:layout>
                <c:manualLayout>
                  <c:x val="-2.2658623094664331E-2"/>
                  <c:y val="5.9462094045810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84-4D2E-A4E4-ED5995B237A2}"/>
                </c:ext>
              </c:extLst>
            </c:dLbl>
            <c:dLbl>
              <c:idx val="10"/>
              <c:layout>
                <c:manualLayout>
                  <c:x val="-2.0253270259241937E-2"/>
                  <c:y val="3.9654220025968467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F84-4D2E-A4E4-ED5995B237A2}"/>
                </c:ext>
              </c:extLst>
            </c:dLbl>
            <c:dLbl>
              <c:idx val="11"/>
              <c:layout>
                <c:manualLayout>
                  <c:x val="-1.77885954551673E-2"/>
                  <c:y val="6.1741819179064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F84-4D2E-A4E4-ED5995B237A2}"/>
                </c:ext>
              </c:extLst>
            </c:dLbl>
            <c:dLbl>
              <c:idx val="12"/>
              <c:layout>
                <c:manualLayout>
                  <c:x val="-2.8322633743339719E-2"/>
                  <c:y val="-6.965174675063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F84-4D2E-A4E4-ED5995B237A2}"/>
                </c:ext>
              </c:extLst>
            </c:dLbl>
            <c:dLbl>
              <c:idx val="13"/>
              <c:layout>
                <c:manualLayout>
                  <c:x val="-2.4541133221348908E-2"/>
                  <c:y val="-5.0865424732028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F84-4D2E-A4E4-ED5995B237A2}"/>
                </c:ext>
              </c:extLst>
            </c:dLbl>
            <c:dLbl>
              <c:idx val="14"/>
              <c:layout>
                <c:manualLayout>
                  <c:x val="-2.2044477855138713E-2"/>
                  <c:y val="2.9750283016047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F84-4D2E-A4E4-ED5995B237A2}"/>
                </c:ext>
              </c:extLst>
            </c:dLbl>
            <c:dLbl>
              <c:idx val="15"/>
              <c:layout>
                <c:manualLayout>
                  <c:x val="4.1199650108960934E-4"/>
                  <c:y val="1.1497145144666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F84-4D2E-A4E4-ED5995B237A2}"/>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F84-4D2E-A4E4-ED5995B237A2}"/>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F84-4D2E-A4E4-ED5995B237A2}"/>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F84-4D2E-A4E4-ED5995B237A2}"/>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F84-4D2E-A4E4-ED5995B237A2}"/>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F84-4D2E-A4E4-ED5995B237A2}"/>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F84-4D2E-A4E4-ED5995B237A2}"/>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F84-4D2E-A4E4-ED5995B237A2}"/>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F84-4D2E-A4E4-ED5995B237A2}"/>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VET!$C$2:$C$17</c:f>
              <c:numCache>
                <c:formatCode>General</c:formatCode>
                <c:ptCount val="16"/>
                <c:pt idx="0">
                  <c:v>18</c:v>
                </c:pt>
                <c:pt idx="1">
                  <c:v>20</c:v>
                </c:pt>
                <c:pt idx="2">
                  <c:v>15</c:v>
                </c:pt>
                <c:pt idx="3">
                  <c:v>13</c:v>
                </c:pt>
                <c:pt idx="4">
                  <c:v>12</c:v>
                </c:pt>
                <c:pt idx="5">
                  <c:v>15</c:v>
                </c:pt>
                <c:pt idx="6">
                  <c:v>12</c:v>
                </c:pt>
                <c:pt idx="7">
                  <c:v>16</c:v>
                </c:pt>
                <c:pt idx="8">
                  <c:v>12</c:v>
                </c:pt>
                <c:pt idx="9">
                  <c:v>11</c:v>
                </c:pt>
                <c:pt idx="10">
                  <c:v>10</c:v>
                </c:pt>
                <c:pt idx="11">
                  <c:v>11</c:v>
                </c:pt>
                <c:pt idx="12">
                  <c:v>16</c:v>
                </c:pt>
                <c:pt idx="13">
                  <c:v>15</c:v>
                </c:pt>
                <c:pt idx="14">
                  <c:v>13</c:v>
                </c:pt>
                <c:pt idx="15">
                  <c:v>14</c:v>
                </c:pt>
              </c:numCache>
            </c:numRef>
          </c:val>
          <c:smooth val="0"/>
          <c:extLst>
            <c:ext xmlns:c16="http://schemas.microsoft.com/office/drawing/2014/chart" uri="{C3380CC4-5D6E-409C-BE32-E72D297353CC}">
              <c16:uniqueId val="{00000018-6F84-4D2E-A4E4-ED5995B237A2}"/>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C48A2-A398-48BB-B542-C18CB42D6A5D}" type="doc">
      <dgm:prSet loTypeId="urn:microsoft.com/office/officeart/2005/8/layout/process1" loCatId="process" qsTypeId="urn:microsoft.com/office/officeart/2005/8/quickstyle/simple1" qsCatId="simple" csTypeId="urn:microsoft.com/office/officeart/2005/8/colors/colorful1#1" csCatId="colorful" phldr="1"/>
      <dgm:spPr/>
    </dgm:pt>
    <dgm:pt modelId="{1314EC31-E23D-45F1-8AB1-73CB6F9F1F39}">
      <dgm:prSet phldrT="[Text]"/>
      <dgm:spPr>
        <a:solidFill>
          <a:schemeClr val="accent6"/>
        </a:solidFill>
      </dgm:spPr>
      <dgm:t>
        <a:bodyPr/>
        <a:lstStyle/>
        <a:p>
          <a:r>
            <a:rPr lang="en-GB" dirty="0"/>
            <a:t>Appoint Rapporteur</a:t>
          </a:r>
        </a:p>
      </dgm:t>
    </dgm:pt>
    <dgm:pt modelId="{DE659BC4-D116-4027-8345-C39F1633ED8B}" type="parTrans" cxnId="{550C31F8-6996-4B2B-9B1F-48D30A475387}">
      <dgm:prSet/>
      <dgm:spPr/>
      <dgm:t>
        <a:bodyPr/>
        <a:lstStyle/>
        <a:p>
          <a:endParaRPr lang="en-GB"/>
        </a:p>
      </dgm:t>
    </dgm:pt>
    <dgm:pt modelId="{FEB6C3AA-59ED-448E-8346-E7B4DB1427DB}" type="sibTrans" cxnId="{550C31F8-6996-4B2B-9B1F-48D30A475387}">
      <dgm:prSet/>
      <dgm:spPr>
        <a:solidFill>
          <a:schemeClr val="accent6"/>
        </a:solidFill>
      </dgm:spPr>
      <dgm:t>
        <a:bodyPr/>
        <a:lstStyle/>
        <a:p>
          <a:endParaRPr lang="en-GB"/>
        </a:p>
      </dgm:t>
    </dgm:pt>
    <dgm:pt modelId="{3A719E46-7BD5-46BE-8A6B-C277A3B2DEA4}">
      <dgm:prSet phldrT="[Text]"/>
      <dgm:spPr>
        <a:solidFill>
          <a:schemeClr val="accent1"/>
        </a:solidFill>
      </dgm:spPr>
      <dgm:t>
        <a:bodyPr/>
        <a:lstStyle/>
        <a:p>
          <a:r>
            <a:rPr lang="en-GB" dirty="0"/>
            <a:t>Agree</a:t>
          </a:r>
          <a:br>
            <a:rPr lang="en-GB" dirty="0"/>
          </a:br>
          <a:r>
            <a:rPr lang="en-GB" dirty="0"/>
            <a:t>Score</a:t>
          </a:r>
        </a:p>
      </dgm:t>
    </dgm:pt>
    <dgm:pt modelId="{B989DF05-6C2E-48D0-A4AB-26EDCDE0A4C9}" type="parTrans" cxnId="{00BFFA7B-5960-49C7-9E1C-DFF7114F3DE2}">
      <dgm:prSet/>
      <dgm:spPr/>
      <dgm:t>
        <a:bodyPr/>
        <a:lstStyle/>
        <a:p>
          <a:endParaRPr lang="en-GB"/>
        </a:p>
      </dgm:t>
    </dgm:pt>
    <dgm:pt modelId="{4F0BC264-63A3-4D18-943E-93D7015B8D10}" type="sibTrans" cxnId="{00BFFA7B-5960-49C7-9E1C-DFF7114F3DE2}">
      <dgm:prSet/>
      <dgm:spPr>
        <a:solidFill>
          <a:schemeClr val="accent1"/>
        </a:solidFill>
      </dgm:spPr>
      <dgm:t>
        <a:bodyPr/>
        <a:lstStyle/>
        <a:p>
          <a:endParaRPr lang="en-GB">
            <a:solidFill>
              <a:schemeClr val="accent1">
                <a:lumMod val="75000"/>
              </a:schemeClr>
            </a:solidFill>
          </a:endParaRPr>
        </a:p>
      </dgm:t>
    </dgm:pt>
    <dgm:pt modelId="{15FC1142-E05F-4182-98C1-50EC1BB6E7B6}">
      <dgm:prSet/>
      <dgm:spPr/>
      <dgm:t>
        <a:bodyPr/>
        <a:lstStyle/>
        <a:p>
          <a:r>
            <a:rPr lang="en-GB" dirty="0"/>
            <a:t>Sub-divide Large Groups</a:t>
          </a:r>
          <a:endParaRPr lang="en-GB" cap="small" baseline="0" dirty="0"/>
        </a:p>
      </dgm:t>
    </dgm:pt>
    <dgm:pt modelId="{4A9913CA-D727-4E4C-9ED0-1AEFCC6E2BD8}" type="parTrans" cxnId="{2D1F033B-11CD-49B2-93EF-246CB6D4F521}">
      <dgm:prSet/>
      <dgm:spPr/>
      <dgm:t>
        <a:bodyPr/>
        <a:lstStyle/>
        <a:p>
          <a:endParaRPr lang="en-GB"/>
        </a:p>
      </dgm:t>
    </dgm:pt>
    <dgm:pt modelId="{EE5DCC7C-E74E-4A80-A4F6-E0BF5B9C8E60}" type="sibTrans" cxnId="{2D1F033B-11CD-49B2-93EF-246CB6D4F521}">
      <dgm:prSet/>
      <dgm:spPr/>
      <dgm:t>
        <a:bodyPr/>
        <a:lstStyle/>
        <a:p>
          <a:endParaRPr lang="en-GB" dirty="0"/>
        </a:p>
      </dgm:t>
    </dgm:pt>
    <dgm:pt modelId="{EAFB6270-5E53-41C0-976B-D3DE3AA3ED46}">
      <dgm:prSet/>
      <dgm:spPr>
        <a:solidFill>
          <a:srgbClr val="6BB427"/>
        </a:solidFill>
      </dgm:spPr>
      <dgm:t>
        <a:bodyPr/>
        <a:lstStyle/>
        <a:p>
          <a:r>
            <a:rPr lang="en-GB" dirty="0"/>
            <a:t>Share Perspectives</a:t>
          </a:r>
          <a:endParaRPr lang="en-GB" cap="small" baseline="0" dirty="0"/>
        </a:p>
      </dgm:t>
    </dgm:pt>
    <dgm:pt modelId="{079DA536-6D3E-4DB6-99E2-5EB8FDA1A6CD}" type="parTrans" cxnId="{5C64F064-A5DA-4537-AD74-745D9B0BEC5D}">
      <dgm:prSet/>
      <dgm:spPr/>
      <dgm:t>
        <a:bodyPr/>
        <a:lstStyle/>
        <a:p>
          <a:endParaRPr lang="en-GB"/>
        </a:p>
      </dgm:t>
    </dgm:pt>
    <dgm:pt modelId="{F87ADA12-87AC-4304-803A-E04708F055D2}" type="sibTrans" cxnId="{5C64F064-A5DA-4537-AD74-745D9B0BEC5D}">
      <dgm:prSet/>
      <dgm:spPr>
        <a:solidFill>
          <a:srgbClr val="6BB427"/>
        </a:solidFill>
      </dgm:spPr>
      <dgm:t>
        <a:bodyPr/>
        <a:lstStyle/>
        <a:p>
          <a:endParaRPr lang="en-GB"/>
        </a:p>
      </dgm:t>
    </dgm:pt>
    <dgm:pt modelId="{80DDE1D3-C784-4D50-8B63-B2C8E06A9460}">
      <dgm:prSet/>
      <dgm:spPr>
        <a:solidFill>
          <a:schemeClr val="bg1"/>
        </a:solidFill>
        <a:ln>
          <a:solidFill>
            <a:schemeClr val="accent5">
              <a:lumMod val="75000"/>
            </a:schemeClr>
          </a:solidFill>
        </a:ln>
      </dgm:spPr>
      <dgm:t>
        <a:bodyPr/>
        <a:lstStyle/>
        <a:p>
          <a:r>
            <a:rPr lang="en-GB" dirty="0">
              <a:solidFill>
                <a:schemeClr val="accent5">
                  <a:lumMod val="75000"/>
                </a:schemeClr>
              </a:solidFill>
            </a:rPr>
            <a:t>Group Recap and Review</a:t>
          </a:r>
        </a:p>
      </dgm:t>
    </dgm:pt>
    <dgm:pt modelId="{92ACB931-0B31-46FF-AE3A-C6A77B09F3C2}" type="parTrans" cxnId="{776751AD-7DB4-4AFD-94FA-138032210CA8}">
      <dgm:prSet/>
      <dgm:spPr/>
      <dgm:t>
        <a:bodyPr/>
        <a:lstStyle/>
        <a:p>
          <a:endParaRPr lang="en-GB"/>
        </a:p>
      </dgm:t>
    </dgm:pt>
    <dgm:pt modelId="{4F507F15-56D0-4ED8-975C-063441A0DF10}" type="sibTrans" cxnId="{776751AD-7DB4-4AFD-94FA-138032210CA8}">
      <dgm:prSet/>
      <dgm:spPr/>
      <dgm:t>
        <a:bodyPr/>
        <a:lstStyle/>
        <a:p>
          <a:endParaRPr lang="en-GB"/>
        </a:p>
      </dgm:t>
    </dgm:pt>
    <dgm:pt modelId="{1B85AD03-875B-489A-986F-019782455C51}" type="pres">
      <dgm:prSet presAssocID="{6FBC48A2-A398-48BB-B542-C18CB42D6A5D}" presName="Name0" presStyleCnt="0">
        <dgm:presLayoutVars>
          <dgm:dir/>
          <dgm:resizeHandles val="exact"/>
        </dgm:presLayoutVars>
      </dgm:prSet>
      <dgm:spPr/>
    </dgm:pt>
    <dgm:pt modelId="{C0BB4A03-DD32-4B9D-B5BD-A7D49DA1446E}" type="pres">
      <dgm:prSet presAssocID="{15FC1142-E05F-4182-98C1-50EC1BB6E7B6}" presName="node" presStyleLbl="node1" presStyleIdx="0" presStyleCnt="5">
        <dgm:presLayoutVars>
          <dgm:bulletEnabled val="1"/>
        </dgm:presLayoutVars>
      </dgm:prSet>
      <dgm:spPr/>
    </dgm:pt>
    <dgm:pt modelId="{392296EC-0A78-4B34-8F5A-49D479AC818E}" type="pres">
      <dgm:prSet presAssocID="{EE5DCC7C-E74E-4A80-A4F6-E0BF5B9C8E60}" presName="sibTrans" presStyleLbl="sibTrans2D1" presStyleIdx="0" presStyleCnt="4"/>
      <dgm:spPr>
        <a:prstGeom prst="mathPlus">
          <a:avLst/>
        </a:prstGeom>
      </dgm:spPr>
    </dgm:pt>
    <dgm:pt modelId="{A34AE9B5-50DE-4A4A-9341-86FC7EF1DFA9}" type="pres">
      <dgm:prSet presAssocID="{EE5DCC7C-E74E-4A80-A4F6-E0BF5B9C8E60}" presName="connectorText" presStyleLbl="sibTrans2D1" presStyleIdx="0" presStyleCnt="4"/>
      <dgm:spPr>
        <a:prstGeom prst="mathPlus">
          <a:avLst/>
        </a:prstGeom>
      </dgm:spPr>
    </dgm:pt>
    <dgm:pt modelId="{01E7D19E-2082-4D49-9489-7008D955CEEB}" type="pres">
      <dgm:prSet presAssocID="{1314EC31-E23D-45F1-8AB1-73CB6F9F1F39}" presName="node" presStyleLbl="node1" presStyleIdx="1" presStyleCnt="5">
        <dgm:presLayoutVars>
          <dgm:bulletEnabled val="1"/>
        </dgm:presLayoutVars>
      </dgm:prSet>
      <dgm:spPr/>
    </dgm:pt>
    <dgm:pt modelId="{4EB4F67B-5FDE-40D7-8087-151A241300B6}" type="pres">
      <dgm:prSet presAssocID="{FEB6C3AA-59ED-448E-8346-E7B4DB1427DB}" presName="sibTrans" presStyleLbl="sibTrans2D1" presStyleIdx="1" presStyleCnt="4"/>
      <dgm:spPr>
        <a:prstGeom prst="mathPlus">
          <a:avLst/>
        </a:prstGeom>
      </dgm:spPr>
    </dgm:pt>
    <dgm:pt modelId="{CD0ABB49-2E25-4AEF-AB44-DFA6996A2EB2}" type="pres">
      <dgm:prSet presAssocID="{FEB6C3AA-59ED-448E-8346-E7B4DB1427DB}" presName="connectorText" presStyleLbl="sibTrans2D1" presStyleIdx="1" presStyleCnt="4"/>
      <dgm:spPr/>
    </dgm:pt>
    <dgm:pt modelId="{D1415BA8-27DF-431B-8F64-BB16701F514D}" type="pres">
      <dgm:prSet presAssocID="{EAFB6270-5E53-41C0-976B-D3DE3AA3ED46}" presName="node" presStyleLbl="node1" presStyleIdx="2" presStyleCnt="5">
        <dgm:presLayoutVars>
          <dgm:bulletEnabled val="1"/>
        </dgm:presLayoutVars>
      </dgm:prSet>
      <dgm:spPr/>
    </dgm:pt>
    <dgm:pt modelId="{42CBDB58-EBCE-4C97-B51C-E2D92E5F8452}" type="pres">
      <dgm:prSet presAssocID="{F87ADA12-87AC-4304-803A-E04708F055D2}" presName="sibTrans" presStyleLbl="sibTrans2D1" presStyleIdx="2" presStyleCnt="4"/>
      <dgm:spPr>
        <a:prstGeom prst="mathPlus">
          <a:avLst/>
        </a:prstGeom>
      </dgm:spPr>
    </dgm:pt>
    <dgm:pt modelId="{4EFAB4F8-2B20-4F35-8480-559922D6CE94}" type="pres">
      <dgm:prSet presAssocID="{F87ADA12-87AC-4304-803A-E04708F055D2}" presName="connectorText" presStyleLbl="sibTrans2D1" presStyleIdx="2" presStyleCnt="4"/>
      <dgm:spPr/>
    </dgm:pt>
    <dgm:pt modelId="{DAE74877-C4BD-4A5B-8610-200C122E7F71}" type="pres">
      <dgm:prSet presAssocID="{3A719E46-7BD5-46BE-8A6B-C277A3B2DEA4}" presName="node" presStyleLbl="node1" presStyleIdx="3" presStyleCnt="5">
        <dgm:presLayoutVars>
          <dgm:bulletEnabled val="1"/>
        </dgm:presLayoutVars>
      </dgm:prSet>
      <dgm:spPr/>
    </dgm:pt>
    <dgm:pt modelId="{EFE23DC3-3B14-4347-AA39-E577C38BCB78}" type="pres">
      <dgm:prSet presAssocID="{4F0BC264-63A3-4D18-943E-93D7015B8D10}" presName="sibTrans" presStyleLbl="sibTrans2D1" presStyleIdx="3" presStyleCnt="4"/>
      <dgm:spPr/>
    </dgm:pt>
    <dgm:pt modelId="{738DA195-01E1-45F7-A4B3-56215920AE23}" type="pres">
      <dgm:prSet presAssocID="{4F0BC264-63A3-4D18-943E-93D7015B8D10}" presName="connectorText" presStyleLbl="sibTrans2D1" presStyleIdx="3" presStyleCnt="4"/>
      <dgm:spPr/>
    </dgm:pt>
    <dgm:pt modelId="{DDF903D9-BC51-42D9-8EF0-249142F357CA}" type="pres">
      <dgm:prSet presAssocID="{80DDE1D3-C784-4D50-8B63-B2C8E06A9460}" presName="node" presStyleLbl="node1" presStyleIdx="4" presStyleCnt="5">
        <dgm:presLayoutVars>
          <dgm:bulletEnabled val="1"/>
        </dgm:presLayoutVars>
      </dgm:prSet>
      <dgm:spPr/>
    </dgm:pt>
  </dgm:ptLst>
  <dgm:cxnLst>
    <dgm:cxn modelId="{2454781F-0966-4550-ADE6-C4C43C55E1AD}" type="presOf" srcId="{F87ADA12-87AC-4304-803A-E04708F055D2}" destId="{4EFAB4F8-2B20-4F35-8480-559922D6CE94}" srcOrd="1" destOrd="0" presId="urn:microsoft.com/office/officeart/2005/8/layout/process1"/>
    <dgm:cxn modelId="{EB6D3E20-5D8B-4392-AAD3-FDFD193E2C14}" type="presOf" srcId="{FEB6C3AA-59ED-448E-8346-E7B4DB1427DB}" destId="{4EB4F67B-5FDE-40D7-8087-151A241300B6}" srcOrd="0" destOrd="0" presId="urn:microsoft.com/office/officeart/2005/8/layout/process1"/>
    <dgm:cxn modelId="{2D1F033B-11CD-49B2-93EF-246CB6D4F521}" srcId="{6FBC48A2-A398-48BB-B542-C18CB42D6A5D}" destId="{15FC1142-E05F-4182-98C1-50EC1BB6E7B6}" srcOrd="0" destOrd="0" parTransId="{4A9913CA-D727-4E4C-9ED0-1AEFCC6E2BD8}" sibTransId="{EE5DCC7C-E74E-4A80-A4F6-E0BF5B9C8E60}"/>
    <dgm:cxn modelId="{D5A6703E-2907-431E-9A03-8666F122E0B2}" type="presOf" srcId="{3A719E46-7BD5-46BE-8A6B-C277A3B2DEA4}" destId="{DAE74877-C4BD-4A5B-8610-200C122E7F71}" srcOrd="0" destOrd="0" presId="urn:microsoft.com/office/officeart/2005/8/layout/process1"/>
    <dgm:cxn modelId="{8AF6E55C-66DD-4B5E-8D14-CF86E7331029}" type="presOf" srcId="{6FBC48A2-A398-48BB-B542-C18CB42D6A5D}" destId="{1B85AD03-875B-489A-986F-019782455C51}" srcOrd="0" destOrd="0" presId="urn:microsoft.com/office/officeart/2005/8/layout/process1"/>
    <dgm:cxn modelId="{5C64F064-A5DA-4537-AD74-745D9B0BEC5D}" srcId="{6FBC48A2-A398-48BB-B542-C18CB42D6A5D}" destId="{EAFB6270-5E53-41C0-976B-D3DE3AA3ED46}" srcOrd="2" destOrd="0" parTransId="{079DA536-6D3E-4DB6-99E2-5EB8FDA1A6CD}" sibTransId="{F87ADA12-87AC-4304-803A-E04708F055D2}"/>
    <dgm:cxn modelId="{48E61457-1599-4A9D-B1E2-D440312F6DBC}" type="presOf" srcId="{EAFB6270-5E53-41C0-976B-D3DE3AA3ED46}" destId="{D1415BA8-27DF-431B-8F64-BB16701F514D}" srcOrd="0" destOrd="0" presId="urn:microsoft.com/office/officeart/2005/8/layout/process1"/>
    <dgm:cxn modelId="{00BFFA7B-5960-49C7-9E1C-DFF7114F3DE2}" srcId="{6FBC48A2-A398-48BB-B542-C18CB42D6A5D}" destId="{3A719E46-7BD5-46BE-8A6B-C277A3B2DEA4}" srcOrd="3" destOrd="0" parTransId="{B989DF05-6C2E-48D0-A4AB-26EDCDE0A4C9}" sibTransId="{4F0BC264-63A3-4D18-943E-93D7015B8D10}"/>
    <dgm:cxn modelId="{E1A12089-6285-42AF-949E-38CE7AABAEB5}" type="presOf" srcId="{FEB6C3AA-59ED-448E-8346-E7B4DB1427DB}" destId="{CD0ABB49-2E25-4AEF-AB44-DFA6996A2EB2}" srcOrd="1" destOrd="0" presId="urn:microsoft.com/office/officeart/2005/8/layout/process1"/>
    <dgm:cxn modelId="{9C71578D-7494-4911-9C7C-E3F8ABBED498}" type="presOf" srcId="{EE5DCC7C-E74E-4A80-A4F6-E0BF5B9C8E60}" destId="{392296EC-0A78-4B34-8F5A-49D479AC818E}" srcOrd="0" destOrd="0" presId="urn:microsoft.com/office/officeart/2005/8/layout/process1"/>
    <dgm:cxn modelId="{3A26FE94-DE18-4649-A48A-AD6465283D8D}" type="presOf" srcId="{15FC1142-E05F-4182-98C1-50EC1BB6E7B6}" destId="{C0BB4A03-DD32-4B9D-B5BD-A7D49DA1446E}" srcOrd="0" destOrd="0" presId="urn:microsoft.com/office/officeart/2005/8/layout/process1"/>
    <dgm:cxn modelId="{34E5A298-2389-408A-98F8-9537432111EC}" type="presOf" srcId="{4F0BC264-63A3-4D18-943E-93D7015B8D10}" destId="{738DA195-01E1-45F7-A4B3-56215920AE23}" srcOrd="1" destOrd="0" presId="urn:microsoft.com/office/officeart/2005/8/layout/process1"/>
    <dgm:cxn modelId="{653425A8-F202-4748-83B1-CB51624A9CC7}" type="presOf" srcId="{EE5DCC7C-E74E-4A80-A4F6-E0BF5B9C8E60}" destId="{A34AE9B5-50DE-4A4A-9341-86FC7EF1DFA9}" srcOrd="1" destOrd="0" presId="urn:microsoft.com/office/officeart/2005/8/layout/process1"/>
    <dgm:cxn modelId="{776751AD-7DB4-4AFD-94FA-138032210CA8}" srcId="{6FBC48A2-A398-48BB-B542-C18CB42D6A5D}" destId="{80DDE1D3-C784-4D50-8B63-B2C8E06A9460}" srcOrd="4" destOrd="0" parTransId="{92ACB931-0B31-46FF-AE3A-C6A77B09F3C2}" sibTransId="{4F507F15-56D0-4ED8-975C-063441A0DF10}"/>
    <dgm:cxn modelId="{B94A96D9-FC2E-439F-B4B2-DB412294D820}" type="presOf" srcId="{4F0BC264-63A3-4D18-943E-93D7015B8D10}" destId="{EFE23DC3-3B14-4347-AA39-E577C38BCB78}" srcOrd="0" destOrd="0" presId="urn:microsoft.com/office/officeart/2005/8/layout/process1"/>
    <dgm:cxn modelId="{CE51C4E8-D96B-485F-B73D-3361D0006B84}" type="presOf" srcId="{80DDE1D3-C784-4D50-8B63-B2C8E06A9460}" destId="{DDF903D9-BC51-42D9-8EF0-249142F357CA}" srcOrd="0" destOrd="0" presId="urn:microsoft.com/office/officeart/2005/8/layout/process1"/>
    <dgm:cxn modelId="{6BFB87EC-48E0-4B80-B454-4C5A09D0CDBA}" type="presOf" srcId="{1314EC31-E23D-45F1-8AB1-73CB6F9F1F39}" destId="{01E7D19E-2082-4D49-9489-7008D955CEEB}" srcOrd="0" destOrd="0" presId="urn:microsoft.com/office/officeart/2005/8/layout/process1"/>
    <dgm:cxn modelId="{550C31F8-6996-4B2B-9B1F-48D30A475387}" srcId="{6FBC48A2-A398-48BB-B542-C18CB42D6A5D}" destId="{1314EC31-E23D-45F1-8AB1-73CB6F9F1F39}" srcOrd="1" destOrd="0" parTransId="{DE659BC4-D116-4027-8345-C39F1633ED8B}" sibTransId="{FEB6C3AA-59ED-448E-8346-E7B4DB1427DB}"/>
    <dgm:cxn modelId="{B4E1EAFB-969F-4308-94AA-D6043FCA7DB1}" type="presOf" srcId="{F87ADA12-87AC-4304-803A-E04708F055D2}" destId="{42CBDB58-EBCE-4C97-B51C-E2D92E5F8452}" srcOrd="0" destOrd="0" presId="urn:microsoft.com/office/officeart/2005/8/layout/process1"/>
    <dgm:cxn modelId="{589E91FC-B194-4D42-BB09-6F41B021F411}" type="presParOf" srcId="{1B85AD03-875B-489A-986F-019782455C51}" destId="{C0BB4A03-DD32-4B9D-B5BD-A7D49DA1446E}" srcOrd="0" destOrd="0" presId="urn:microsoft.com/office/officeart/2005/8/layout/process1"/>
    <dgm:cxn modelId="{3156D0F0-C1FE-41AA-8494-EFE3178584F5}" type="presParOf" srcId="{1B85AD03-875B-489A-986F-019782455C51}" destId="{392296EC-0A78-4B34-8F5A-49D479AC818E}" srcOrd="1" destOrd="0" presId="urn:microsoft.com/office/officeart/2005/8/layout/process1"/>
    <dgm:cxn modelId="{C2B7CA10-8F32-4DA8-991F-3E929978B83F}" type="presParOf" srcId="{392296EC-0A78-4B34-8F5A-49D479AC818E}" destId="{A34AE9B5-50DE-4A4A-9341-86FC7EF1DFA9}" srcOrd="0" destOrd="0" presId="urn:microsoft.com/office/officeart/2005/8/layout/process1"/>
    <dgm:cxn modelId="{F02B2C0E-5A05-4435-8146-80572FDC13CC}" type="presParOf" srcId="{1B85AD03-875B-489A-986F-019782455C51}" destId="{01E7D19E-2082-4D49-9489-7008D955CEEB}" srcOrd="2" destOrd="0" presId="urn:microsoft.com/office/officeart/2005/8/layout/process1"/>
    <dgm:cxn modelId="{9AF63EBB-8B67-4985-BF1C-5B588D93AF63}" type="presParOf" srcId="{1B85AD03-875B-489A-986F-019782455C51}" destId="{4EB4F67B-5FDE-40D7-8087-151A241300B6}" srcOrd="3" destOrd="0" presId="urn:microsoft.com/office/officeart/2005/8/layout/process1"/>
    <dgm:cxn modelId="{4DC67FCD-A0E2-4611-BA3A-E4668EF74B5C}" type="presParOf" srcId="{4EB4F67B-5FDE-40D7-8087-151A241300B6}" destId="{CD0ABB49-2E25-4AEF-AB44-DFA6996A2EB2}" srcOrd="0" destOrd="0" presId="urn:microsoft.com/office/officeart/2005/8/layout/process1"/>
    <dgm:cxn modelId="{3632903B-B8E1-4DB9-9D73-131C410BCC87}" type="presParOf" srcId="{1B85AD03-875B-489A-986F-019782455C51}" destId="{D1415BA8-27DF-431B-8F64-BB16701F514D}" srcOrd="4" destOrd="0" presId="urn:microsoft.com/office/officeart/2005/8/layout/process1"/>
    <dgm:cxn modelId="{01161049-C310-4AD2-AA8C-F2D08854ADF7}" type="presParOf" srcId="{1B85AD03-875B-489A-986F-019782455C51}" destId="{42CBDB58-EBCE-4C97-B51C-E2D92E5F8452}" srcOrd="5" destOrd="0" presId="urn:microsoft.com/office/officeart/2005/8/layout/process1"/>
    <dgm:cxn modelId="{C99043BD-3E3E-4DE3-B443-C4450BBC2391}" type="presParOf" srcId="{42CBDB58-EBCE-4C97-B51C-E2D92E5F8452}" destId="{4EFAB4F8-2B20-4F35-8480-559922D6CE94}" srcOrd="0" destOrd="0" presId="urn:microsoft.com/office/officeart/2005/8/layout/process1"/>
    <dgm:cxn modelId="{56A8006C-B70B-4069-950A-2BA666A75B2C}" type="presParOf" srcId="{1B85AD03-875B-489A-986F-019782455C51}" destId="{DAE74877-C4BD-4A5B-8610-200C122E7F71}" srcOrd="6" destOrd="0" presId="urn:microsoft.com/office/officeart/2005/8/layout/process1"/>
    <dgm:cxn modelId="{FE331DBB-83DF-4709-BEA5-A7D7EAAF09D7}" type="presParOf" srcId="{1B85AD03-875B-489A-986F-019782455C51}" destId="{EFE23DC3-3B14-4347-AA39-E577C38BCB78}" srcOrd="7" destOrd="0" presId="urn:microsoft.com/office/officeart/2005/8/layout/process1"/>
    <dgm:cxn modelId="{002EFFDA-9EFC-4DB8-97B3-2E95D41C7654}" type="presParOf" srcId="{EFE23DC3-3B14-4347-AA39-E577C38BCB78}" destId="{738DA195-01E1-45F7-A4B3-56215920AE23}" srcOrd="0" destOrd="0" presId="urn:microsoft.com/office/officeart/2005/8/layout/process1"/>
    <dgm:cxn modelId="{74588930-E4A2-4AFB-BC88-FC8DD021A105}" type="presParOf" srcId="{1B85AD03-875B-489A-986F-019782455C51}" destId="{DDF903D9-BC51-42D9-8EF0-249142F357CA}"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B4A03-DD32-4B9D-B5BD-A7D49DA1446E}">
      <dsp:nvSpPr>
        <dsp:cNvPr id="0" name=""/>
        <dsp:cNvSpPr/>
      </dsp:nvSpPr>
      <dsp:spPr>
        <a:xfrm>
          <a:off x="5625" y="268904"/>
          <a:ext cx="1743943" cy="10463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Sub-divide Large Groups</a:t>
          </a:r>
          <a:endParaRPr lang="en-GB" sz="2200" kern="1200" cap="small" baseline="0" dirty="0"/>
        </a:p>
      </dsp:txBody>
      <dsp:txXfrm>
        <a:off x="36272" y="299551"/>
        <a:ext cx="1682649" cy="985072"/>
      </dsp:txXfrm>
    </dsp:sp>
    <dsp:sp modelId="{392296EC-0A78-4B34-8F5A-49D479AC818E}">
      <dsp:nvSpPr>
        <dsp:cNvPr id="0" name=""/>
        <dsp:cNvSpPr/>
      </dsp:nvSpPr>
      <dsp:spPr>
        <a:xfrm>
          <a:off x="1923963" y="575838"/>
          <a:ext cx="369716" cy="43249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1972969" y="748608"/>
        <a:ext cx="271704" cy="86958"/>
      </dsp:txXfrm>
    </dsp:sp>
    <dsp:sp modelId="{01E7D19E-2082-4D49-9489-7008D955CEEB}">
      <dsp:nvSpPr>
        <dsp:cNvPr id="0" name=""/>
        <dsp:cNvSpPr/>
      </dsp:nvSpPr>
      <dsp:spPr>
        <a:xfrm>
          <a:off x="2447146" y="268904"/>
          <a:ext cx="1743943" cy="1046366"/>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Appoint Rapporteur</a:t>
          </a:r>
        </a:p>
      </dsp:txBody>
      <dsp:txXfrm>
        <a:off x="2477793" y="299551"/>
        <a:ext cx="1682649" cy="985072"/>
      </dsp:txXfrm>
    </dsp:sp>
    <dsp:sp modelId="{4EB4F67B-5FDE-40D7-8087-151A241300B6}">
      <dsp:nvSpPr>
        <dsp:cNvPr id="0" name=""/>
        <dsp:cNvSpPr/>
      </dsp:nvSpPr>
      <dsp:spPr>
        <a:xfrm>
          <a:off x="4365485" y="575838"/>
          <a:ext cx="369716" cy="432498"/>
        </a:xfrm>
        <a:prstGeom prst="mathPlus">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365485" y="662338"/>
        <a:ext cx="258801" cy="259498"/>
      </dsp:txXfrm>
    </dsp:sp>
    <dsp:sp modelId="{D1415BA8-27DF-431B-8F64-BB16701F514D}">
      <dsp:nvSpPr>
        <dsp:cNvPr id="0" name=""/>
        <dsp:cNvSpPr/>
      </dsp:nvSpPr>
      <dsp:spPr>
        <a:xfrm>
          <a:off x="4888668" y="268904"/>
          <a:ext cx="1743943" cy="1046366"/>
        </a:xfrm>
        <a:prstGeom prst="roundRect">
          <a:avLst>
            <a:gd name="adj" fmla="val 10000"/>
          </a:avLst>
        </a:prstGeom>
        <a:solidFill>
          <a:srgbClr val="6BB4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Share Perspectives</a:t>
          </a:r>
          <a:endParaRPr lang="en-GB" sz="2200" kern="1200" cap="small" baseline="0" dirty="0"/>
        </a:p>
      </dsp:txBody>
      <dsp:txXfrm>
        <a:off x="4919315" y="299551"/>
        <a:ext cx="1682649" cy="985072"/>
      </dsp:txXfrm>
    </dsp:sp>
    <dsp:sp modelId="{42CBDB58-EBCE-4C97-B51C-E2D92E5F8452}">
      <dsp:nvSpPr>
        <dsp:cNvPr id="0" name=""/>
        <dsp:cNvSpPr/>
      </dsp:nvSpPr>
      <dsp:spPr>
        <a:xfrm>
          <a:off x="6807006" y="575838"/>
          <a:ext cx="369716" cy="432498"/>
        </a:xfrm>
        <a:prstGeom prst="mathPlus">
          <a:avLst/>
        </a:prstGeom>
        <a:solidFill>
          <a:srgbClr val="6BB42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807006" y="662338"/>
        <a:ext cx="258801" cy="259498"/>
      </dsp:txXfrm>
    </dsp:sp>
    <dsp:sp modelId="{DAE74877-C4BD-4A5B-8610-200C122E7F71}">
      <dsp:nvSpPr>
        <dsp:cNvPr id="0" name=""/>
        <dsp:cNvSpPr/>
      </dsp:nvSpPr>
      <dsp:spPr>
        <a:xfrm>
          <a:off x="7330189" y="268904"/>
          <a:ext cx="1743943" cy="104636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Agree</a:t>
          </a:r>
          <a:br>
            <a:rPr lang="en-GB" sz="2200" kern="1200" dirty="0"/>
          </a:br>
          <a:r>
            <a:rPr lang="en-GB" sz="2200" kern="1200" dirty="0"/>
            <a:t>Score</a:t>
          </a:r>
        </a:p>
      </dsp:txBody>
      <dsp:txXfrm>
        <a:off x="7360836" y="299551"/>
        <a:ext cx="1682649" cy="985072"/>
      </dsp:txXfrm>
    </dsp:sp>
    <dsp:sp modelId="{EFE23DC3-3B14-4347-AA39-E577C38BCB78}">
      <dsp:nvSpPr>
        <dsp:cNvPr id="0" name=""/>
        <dsp:cNvSpPr/>
      </dsp:nvSpPr>
      <dsp:spPr>
        <a:xfrm>
          <a:off x="9248527" y="575838"/>
          <a:ext cx="369716" cy="432498"/>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accent1">
                <a:lumMod val="75000"/>
              </a:schemeClr>
            </a:solidFill>
          </a:endParaRPr>
        </a:p>
      </dsp:txBody>
      <dsp:txXfrm>
        <a:off x="9248527" y="662338"/>
        <a:ext cx="258801" cy="259498"/>
      </dsp:txXfrm>
    </dsp:sp>
    <dsp:sp modelId="{DDF903D9-BC51-42D9-8EF0-249142F357CA}">
      <dsp:nvSpPr>
        <dsp:cNvPr id="0" name=""/>
        <dsp:cNvSpPr/>
      </dsp:nvSpPr>
      <dsp:spPr>
        <a:xfrm>
          <a:off x="9771710" y="268904"/>
          <a:ext cx="1743943" cy="1046366"/>
        </a:xfrm>
        <a:prstGeom prst="roundRect">
          <a:avLst>
            <a:gd name="adj" fmla="val 10000"/>
          </a:avLst>
        </a:prstGeom>
        <a:solidFill>
          <a:schemeClr val="bg1"/>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5">
                  <a:lumMod val="75000"/>
                </a:schemeClr>
              </a:solidFill>
            </a:rPr>
            <a:t>Group Recap and Review</a:t>
          </a:r>
        </a:p>
      </dsp:txBody>
      <dsp:txXfrm>
        <a:off x="9802357" y="299551"/>
        <a:ext cx="1682649" cy="9850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6608" tIns="48304" rIns="96608" bIns="48304" rtlCol="0" anchor="ctr"/>
          <a:lstStyle/>
          <a:p>
            <a:endParaRPr lang="en-GB"/>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6608" tIns="48304" rIns="96608" bIns="483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a:p>
            <a:endParaRPr lang="en-GB" b="0" baseline="0" dirty="0"/>
          </a:p>
        </p:txBody>
      </p:sp>
    </p:spTree>
    <p:extLst>
      <p:ext uri="{BB962C8B-B14F-4D97-AF65-F5344CB8AC3E}">
        <p14:creationId xmlns:p14="http://schemas.microsoft.com/office/powerpoint/2010/main" val="130642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177037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1 (ADU):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a:p>
            <a:endParaRPr lang="en-GB" u="sng" baseline="0" dirty="0"/>
          </a:p>
        </p:txBody>
      </p:sp>
    </p:spTree>
    <p:extLst>
      <p:ext uri="{BB962C8B-B14F-4D97-AF65-F5344CB8AC3E}">
        <p14:creationId xmlns:p14="http://schemas.microsoft.com/office/powerpoint/2010/main" val="21178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2 (HED):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a:p>
            <a:endParaRPr lang="en-GB" u="none" baseline="0" dirty="0"/>
          </a:p>
        </p:txBody>
      </p:sp>
    </p:spTree>
    <p:extLst>
      <p:ext uri="{BB962C8B-B14F-4D97-AF65-F5344CB8AC3E}">
        <p14:creationId xmlns:p14="http://schemas.microsoft.com/office/powerpoint/2010/main" val="3181052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3 (SCH):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a:p>
            <a:endParaRPr lang="en-GB" u="none" baseline="0" dirty="0"/>
          </a:p>
        </p:txBody>
      </p:sp>
    </p:spTree>
    <p:extLst>
      <p:ext uri="{BB962C8B-B14F-4D97-AF65-F5344CB8AC3E}">
        <p14:creationId xmlns:p14="http://schemas.microsoft.com/office/powerpoint/2010/main" val="1649771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4 (VET):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a:p>
            <a:endParaRPr lang="en-GB" u="none" baseline="0" dirty="0"/>
          </a:p>
        </p:txBody>
      </p:sp>
    </p:spTree>
    <p:extLst>
      <p:ext uri="{BB962C8B-B14F-4D97-AF65-F5344CB8AC3E}">
        <p14:creationId xmlns:p14="http://schemas.microsoft.com/office/powerpoint/2010/main" val="130403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After sharing scores in a plenary session, the next step is to encourage discussion on the proposal that was reviewed, either in field-based groups or as a whole group that has reviewed a single proposal. Depending on the number of assessors being trained, breakout rooms or spaces might be needed.</a:t>
            </a:r>
            <a:br>
              <a:rPr lang="en-GB" b="0" dirty="0"/>
            </a:br>
            <a:br>
              <a:rPr lang="en-GB" b="0" dirty="0"/>
            </a:br>
            <a:r>
              <a:rPr lang="en-GB" b="0" dirty="0"/>
              <a:t>In STEP 1, larger groups should be sub-divided to facilitate discussion. In STEP 2, a rapporteur should be appointed to provide feedback in plenary. In STEP 3, each assessor should share their thoughts and perspectives on the project reviewed. In STEP 4, groups should try to agree on a single score for “QUALITY OF PARTNERSHIP”. In a FINAL </a:t>
            </a:r>
            <a:r>
              <a:rPr lang="en-GB" b="0"/>
              <a:t>STEP, </a:t>
            </a:r>
            <a:r>
              <a:rPr lang="en-GB" b="0" dirty="0"/>
              <a:t>the rapporteur should confirm key messages and a single score within the group, to ensure that all participants are </a:t>
            </a:r>
            <a:r>
              <a:rPr lang="en-GB" b="0"/>
              <a:t>in agreement before returning to plenary.</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If working in a room or space where a the group has been sub-divided, it can be useful to compare results across the different sub-groups before returning to plenary. The decision on whether or not to compare results across sub-groups will also depend on the time available, following initial </a:t>
            </a:r>
            <a:r>
              <a:rPr lang="en-GB" sz="1200" b="0" kern="1200" dirty="0">
                <a:solidFill>
                  <a:schemeClr val="tx1"/>
                </a:solidFill>
                <a:latin typeface="+mn-lt"/>
                <a:ea typeface="+mn-ea"/>
                <a:cs typeface="+mn-cs"/>
              </a:rPr>
              <a:t>discussions and scoring. In all cases, the timeclock should be updated to reflect your own schedule.</a:t>
            </a:r>
          </a:p>
        </p:txBody>
      </p:sp>
    </p:spTree>
    <p:extLst>
      <p:ext uri="{BB962C8B-B14F-4D97-AF65-F5344CB8AC3E}">
        <p14:creationId xmlns:p14="http://schemas.microsoft.com/office/powerpoint/2010/main" val="100090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 a part of the homework exercise, it can be useful to provide a template for assessors to record their thoughts. This screen shows an example of such a template. It is important, however, to confirm that this template is for the mock assessment exercise only and does not relate to the formal assessment exercise where strengths and weaknesses would come together in a single set of comments.</a:t>
            </a:r>
            <a:br>
              <a:rPr lang="en-GB" b="0" dirty="0"/>
            </a:br>
            <a:br>
              <a:rPr lang="en-GB" b="0" dirty="0"/>
            </a:br>
            <a:r>
              <a:rPr lang="en-GB" b="0" u="sng" dirty="0"/>
              <a:t>Note: template graphic based on previous event (might need to update to latest version).</a:t>
            </a:r>
            <a:endParaRPr lang="en-GB" b="0" u="sng" baseline="0" dirty="0"/>
          </a:p>
        </p:txBody>
      </p:sp>
    </p:spTree>
    <p:extLst>
      <p:ext uri="{BB962C8B-B14F-4D97-AF65-F5344CB8AC3E}">
        <p14:creationId xmlns:p14="http://schemas.microsoft.com/office/powerpoint/2010/main" val="3747752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3153002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This is a simple prompt for the plenary feedback session, providing a small number of questions against which the different groups (and sub-groups) will be invited to comment. Depending on the number of groups, and the time available, the time give to each rapporteur might need to be changed (usually 3 to 5 minutes per rapporteur).</a:t>
            </a:r>
            <a:endParaRPr lang="en-GB" dirty="0"/>
          </a:p>
        </p:txBody>
      </p:sp>
    </p:spTree>
    <p:extLst>
      <p:ext uri="{BB962C8B-B14F-4D97-AF65-F5344CB8AC3E}">
        <p14:creationId xmlns:p14="http://schemas.microsoft.com/office/powerpoint/2010/main" val="1403888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In this final slide, it can be useful to remind assessors of the availability of a written briefing sheet which confirms the key elements being judged under “QUALITY OF PARTNERSHIP”.</a:t>
            </a:r>
            <a:endParaRPr lang="en-GB" dirty="0"/>
          </a:p>
        </p:txBody>
      </p:sp>
    </p:spTree>
    <p:extLst>
      <p:ext uri="{BB962C8B-B14F-4D97-AF65-F5344CB8AC3E}">
        <p14:creationId xmlns:p14="http://schemas.microsoft.com/office/powerpoint/2010/main" val="100079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aseline="0" dirty="0"/>
              <a:t>Learning Outcome for A1-PARTNERSHIP: adapt this to reflect what you will actually deliver or address during your assessor training event.</a:t>
            </a:r>
          </a:p>
        </p:txBody>
      </p:sp>
    </p:spTree>
    <p:extLst>
      <p:ext uri="{BB962C8B-B14F-4D97-AF65-F5344CB8AC3E}">
        <p14:creationId xmlns:p14="http://schemas.microsoft.com/office/powerpoint/2010/main" val="98760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follows the concept of keeping things simple and promoting the use of active and peer learning approaches during the training session. Each of the core elements being judged under QUALITY OF PROJECT PARTNERSHIP is to be quickly introduced, highlighting key aspects but keeping the introduction short to allow for participants to go forward and work in groups.</a:t>
            </a:r>
          </a:p>
        </p:txBody>
      </p:sp>
    </p:spTree>
    <p:extLst>
      <p:ext uri="{BB962C8B-B14F-4D97-AF65-F5344CB8AC3E}">
        <p14:creationId xmlns:p14="http://schemas.microsoft.com/office/powerpoint/2010/main" val="174077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“project </a:t>
            </a:r>
            <a:r>
              <a:rPr lang="en-US" sz="1200" b="0" kern="1200" dirty="0">
                <a:solidFill>
                  <a:schemeClr val="tx1"/>
                </a:solidFill>
                <a:latin typeface="+mn-lt"/>
                <a:ea typeface="+mn-ea"/>
                <a:cs typeface="+mn-cs"/>
              </a:rPr>
              <a:t>involves appropriate mix of participating organisations in terms of profile, past experience in the Programme and expertise to successfully complete all project objectives”. The idea is to mention that different actions can participate as long as they are relevant to the selected field and to highlight both traditional (e.g. schools, adult education </a:t>
            </a:r>
            <a:r>
              <a:rPr lang="en-US" sz="1200" b="0" kern="1200" dirty="0" err="1">
                <a:solidFill>
                  <a:schemeClr val="tx1"/>
                </a:solidFill>
                <a:latin typeface="+mn-lt"/>
                <a:ea typeface="+mn-ea"/>
                <a:cs typeface="+mn-cs"/>
              </a:rPr>
              <a:t>centres</a:t>
            </a:r>
            <a:r>
              <a:rPr lang="en-US" sz="1200" b="0" kern="1200" dirty="0">
                <a:solidFill>
                  <a:schemeClr val="tx1"/>
                </a:solidFill>
                <a:latin typeface="+mn-lt"/>
                <a:ea typeface="+mn-ea"/>
                <a:cs typeface="+mn-cs"/>
              </a:rPr>
              <a:t>, VET institutions, Universities) and non-traditional partner organisations (e.g. policy makers; sectoral bodies; regional or community development agencies; employers). It is important to also highlight the need for applicants to demonstrate their experience in the targeted field.</a:t>
            </a:r>
          </a:p>
          <a:p>
            <a:endParaRPr lang="en-GB" b="0" baseline="0" dirty="0"/>
          </a:p>
          <a:p>
            <a:endParaRPr lang="en-GB" dirty="0"/>
          </a:p>
        </p:txBody>
      </p:sp>
    </p:spTree>
    <p:extLst>
      <p:ext uri="{BB962C8B-B14F-4D97-AF65-F5344CB8AC3E}">
        <p14:creationId xmlns:p14="http://schemas.microsoft.com/office/powerpoint/2010/main" val="175926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“project </a:t>
            </a:r>
            <a:r>
              <a:rPr lang="en-US" sz="1200" b="0" kern="1200" dirty="0">
                <a:solidFill>
                  <a:schemeClr val="tx1"/>
                </a:solidFill>
                <a:latin typeface="+mn-lt"/>
                <a:ea typeface="+mn-ea"/>
                <a:cs typeface="+mn-cs"/>
              </a:rPr>
              <a:t>involves newcomers and less-experienced organisations to the action”. The idea is to highlight the importance of newcomers for the programme and the targeted actions, especially in KA210 where the focus is on widening access to the Erasmus+ programme. </a:t>
            </a:r>
          </a:p>
          <a:p>
            <a:endParaRPr lang="en-GB" b="0" baseline="0" dirty="0"/>
          </a:p>
        </p:txBody>
      </p:sp>
    </p:spTree>
    <p:extLst>
      <p:ext uri="{BB962C8B-B14F-4D97-AF65-F5344CB8AC3E}">
        <p14:creationId xmlns:p14="http://schemas.microsoft.com/office/powerpoint/2010/main" val="36727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“proposed </a:t>
            </a:r>
            <a:r>
              <a:rPr lang="en-US" sz="1200" b="0" kern="1200" dirty="0">
                <a:solidFill>
                  <a:schemeClr val="tx1"/>
                </a:solidFill>
                <a:latin typeface="+mn-lt"/>
                <a:ea typeface="+mn-ea"/>
                <a:cs typeface="+mn-cs"/>
              </a:rPr>
              <a:t>allocation of tasks demonstrates the commitment and active contribution of all participating organisations”. The idea is to highlight the importance of having a clear insight into the roles that the different partners will play, as well as having a clear rationale for attributing roles, tasks and responsibilities, ensuring that these are consistent with the profiles, experience and expertise of the participating partners.</a:t>
            </a:r>
          </a:p>
          <a:p>
            <a:pPr algn="l"/>
            <a:endParaRPr lang="en-US" sz="1200" b="0" i="0" u="none" strike="noStrike" baseline="0" dirty="0">
              <a:solidFill>
                <a:srgbClr val="0E233D"/>
              </a:solidFill>
              <a:latin typeface="Calibri" panose="020F0502020204030204" pitchFamily="34" charset="0"/>
            </a:endParaRPr>
          </a:p>
        </p:txBody>
      </p:sp>
    </p:spTree>
    <p:extLst>
      <p:ext uri="{BB962C8B-B14F-4D97-AF65-F5344CB8AC3E}">
        <p14:creationId xmlns:p14="http://schemas.microsoft.com/office/powerpoint/2010/main" val="239049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includes effective mechanisms for coordination and communication between the participating organisations, as well as with other relevant stakeholders”. The idea is to highlight the importance of coordination and communication methods and processes, ensuring that sufficient insight is given into this important aspect of project delivery and partner engagement and that the proposed actions extend across the project lifetime and make active use of digital communications platforms technologies, where appropriate.</a:t>
            </a:r>
          </a:p>
        </p:txBody>
      </p:sp>
    </p:spTree>
    <p:extLst>
      <p:ext uri="{BB962C8B-B14F-4D97-AF65-F5344CB8AC3E}">
        <p14:creationId xmlns:p14="http://schemas.microsoft.com/office/powerpoint/2010/main" val="248524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involvement of organisation(s) from a third country not associated to the Programme brings essential added-value to the project”. The idea is to highlight the importance of having a clear insight into the added-value of third country participation, confirming both the skills and expertise that these organisations bring to the project and the essential nature of their participation in the project with a view to ensuring a higher quality of project results. It can be useful to give examples of countries included under this heading (e.g. UK, USA, Switzerland, Australia, China).</a:t>
            </a:r>
          </a:p>
        </p:txBody>
      </p:sp>
    </p:spTree>
    <p:extLst>
      <p:ext uri="{BB962C8B-B14F-4D97-AF65-F5344CB8AC3E}">
        <p14:creationId xmlns:p14="http://schemas.microsoft.com/office/powerpoint/2010/main" val="330179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overview slide confirms those aspects which relate to KA220 (all listed elements) and those which relate to KA210 (labelled as SSP). It provides an opportunity to underline ambitions for engaging newcomers in KA210 and the need for proportional assessment.</a:t>
            </a:r>
          </a:p>
        </p:txBody>
      </p:sp>
    </p:spTree>
    <p:extLst>
      <p:ext uri="{BB962C8B-B14F-4D97-AF65-F5344CB8AC3E}">
        <p14:creationId xmlns:p14="http://schemas.microsoft.com/office/powerpoint/2010/main" val="345938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3291670"/>
          </a:xfrm>
          <a:prstGeom prst="rect">
            <a:avLst/>
          </a:prstGeom>
          <a:noFill/>
        </p:spPr>
        <p:txBody>
          <a:bodyPr wrap="square" rtlCol="0">
            <a:spAutoFit/>
          </a:bodyPr>
          <a:lstStyle/>
          <a:p>
            <a:pPr algn="ctr">
              <a:lnSpc>
                <a:spcPct val="90000"/>
              </a:lnSpc>
            </a:pPr>
            <a:r>
              <a:rPr lang="en-GB" sz="6600" b="1" cap="small" dirty="0">
                <a:solidFill>
                  <a:schemeClr val="accent1">
                    <a:lumMod val="75000"/>
                  </a:schemeClr>
                </a:solidFill>
                <a:latin typeface="Candara" panose="020E0502030303020204" pitchFamily="34" charset="0"/>
                <a:cs typeface="Helvetica" pitchFamily="34" charset="0"/>
              </a:rPr>
              <a:t>ACTIVITY</a:t>
            </a:r>
            <a:r>
              <a:rPr lang="en-GB" sz="6600" b="1" dirty="0">
                <a:solidFill>
                  <a:schemeClr val="accent1">
                    <a:lumMod val="75000"/>
                  </a:schemeClr>
                </a:solidFill>
                <a:latin typeface="Candara" panose="020E0502030303020204" pitchFamily="34" charset="0"/>
                <a:cs typeface="Helvetica" pitchFamily="34" charset="0"/>
              </a:rPr>
              <a:t> </a:t>
            </a:r>
            <a:r>
              <a:rPr lang="en-GB" sz="8000" b="1" dirty="0">
                <a:solidFill>
                  <a:schemeClr val="accent1">
                    <a:lumMod val="75000"/>
                  </a:schemeClr>
                </a:solidFill>
                <a:latin typeface="Candara" panose="020E0502030303020204" pitchFamily="34" charset="0"/>
                <a:cs typeface="Helvetica" pitchFamily="34" charset="0"/>
              </a:rPr>
              <a:t>1</a:t>
            </a:r>
            <a:r>
              <a:rPr lang="en-GB" sz="6600" b="1" dirty="0">
                <a:solidFill>
                  <a:schemeClr val="accent1">
                    <a:lumMod val="75000"/>
                  </a:schemeClr>
                </a:solidFill>
                <a:latin typeface="Candara" panose="020E0502030303020204" pitchFamily="34" charset="0"/>
                <a:cs typeface="Helvetica" pitchFamily="34" charset="0"/>
              </a:rPr>
              <a:t>: PARTNERSHIP</a:t>
            </a:r>
          </a:p>
          <a:p>
            <a:pPr algn="ctr">
              <a:lnSpc>
                <a:spcPct val="90000"/>
              </a:lnSpc>
            </a:pPr>
            <a:br>
              <a:rPr lang="en-GB" sz="3600" b="1" dirty="0">
                <a:solidFill>
                  <a:schemeClr val="accent1">
                    <a:lumMod val="75000"/>
                  </a:schemeClr>
                </a:solidFill>
                <a:latin typeface="Candara" panose="020E0502030303020204" pitchFamily="34" charset="0"/>
                <a:cs typeface="Helvetica" pitchFamily="34" charset="0"/>
              </a:rPr>
            </a:br>
            <a:r>
              <a:rPr lang="en-GB" sz="11500" b="1" dirty="0">
                <a:solidFill>
                  <a:schemeClr val="accent1"/>
                </a:solidFill>
                <a:latin typeface="Candara" panose="020E0502030303020204" pitchFamily="34" charset="0"/>
                <a:cs typeface="Helvetica" pitchFamily="34" charset="0"/>
              </a:rPr>
              <a:t>Introduction</a:t>
            </a:r>
            <a:endParaRPr lang="en-GB" sz="9600" b="1" dirty="0">
              <a:solidFill>
                <a:schemeClr val="accent1"/>
              </a:solidFill>
              <a:latin typeface="Candara" panose="020E0502030303020204" pitchFamily="34" charset="0"/>
              <a:cs typeface="Helvetica" pitchFamily="34" charset="0"/>
            </a:endParaRPr>
          </a:p>
        </p:txBody>
      </p:sp>
      <p:pic>
        <p:nvPicPr>
          <p:cNvPr id="2" name="Picture 1">
            <a:extLst>
              <a:ext uri="{FF2B5EF4-FFF2-40B4-BE49-F238E27FC236}">
                <a16:creationId xmlns:a16="http://schemas.microsoft.com/office/drawing/2014/main" id="{BD6C4B57-6EE7-927A-D235-AA1A0C6DC9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92F3BE34-557E-6158-E570-549080D00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355314533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4145366"/>
          </a:xfrm>
          <a:prstGeom prst="rect">
            <a:avLst/>
          </a:prstGeom>
          <a:noFill/>
        </p:spPr>
        <p:txBody>
          <a:bodyPr wrap="square" rtlCol="0">
            <a:spAutoFit/>
          </a:bodyPr>
          <a:lstStyle/>
          <a:p>
            <a:pPr algn="ctr">
              <a:lnSpc>
                <a:spcPct val="90000"/>
              </a:lnSpc>
            </a:pPr>
            <a:r>
              <a:rPr lang="en-GB" sz="6600" b="1" cap="small" dirty="0">
                <a:solidFill>
                  <a:schemeClr val="accent1">
                    <a:lumMod val="75000"/>
                  </a:schemeClr>
                </a:solidFill>
                <a:latin typeface="Candara" panose="020E0502030303020204" pitchFamily="34" charset="0"/>
                <a:cs typeface="Helvetica" pitchFamily="34" charset="0"/>
              </a:rPr>
              <a:t>ACTIVITY</a:t>
            </a:r>
            <a:r>
              <a:rPr lang="en-GB" sz="6600" b="1" dirty="0">
                <a:solidFill>
                  <a:schemeClr val="accent1">
                    <a:lumMod val="75000"/>
                  </a:schemeClr>
                </a:solidFill>
                <a:latin typeface="Candara" panose="020E0502030303020204" pitchFamily="34" charset="0"/>
                <a:cs typeface="Helvetica" pitchFamily="34" charset="0"/>
              </a:rPr>
              <a:t> </a:t>
            </a:r>
            <a:r>
              <a:rPr lang="en-GB" sz="8000" b="1" dirty="0">
                <a:solidFill>
                  <a:schemeClr val="accent1">
                    <a:lumMod val="75000"/>
                  </a:schemeClr>
                </a:solidFill>
                <a:latin typeface="Candara" panose="020E0502030303020204" pitchFamily="34" charset="0"/>
                <a:cs typeface="Helvetica" pitchFamily="34" charset="0"/>
              </a:rPr>
              <a:t>1</a:t>
            </a:r>
            <a:r>
              <a:rPr lang="en-GB" sz="6600" b="1" dirty="0">
                <a:solidFill>
                  <a:schemeClr val="accent1">
                    <a:lumMod val="75000"/>
                  </a:schemeClr>
                </a:solidFill>
                <a:latin typeface="Candara" panose="020E0502030303020204" pitchFamily="34" charset="0"/>
                <a:cs typeface="Helvetica" pitchFamily="34" charset="0"/>
              </a:rPr>
              <a:t>: PARTNERSHIP</a:t>
            </a:r>
          </a:p>
          <a:p>
            <a:pPr algn="ctr">
              <a:lnSpc>
                <a:spcPct val="70000"/>
              </a:lnSpc>
            </a:pPr>
            <a:br>
              <a:rPr lang="en-GB" sz="3600" b="1" dirty="0">
                <a:solidFill>
                  <a:schemeClr val="accent1">
                    <a:lumMod val="75000"/>
                  </a:schemeClr>
                </a:solidFill>
                <a:latin typeface="Candara" panose="020E0502030303020204" pitchFamily="34" charset="0"/>
                <a:cs typeface="Helvetica" pitchFamily="34" charset="0"/>
              </a:rPr>
            </a:br>
            <a:r>
              <a:rPr lang="en-GB" sz="11500" b="1" dirty="0">
                <a:solidFill>
                  <a:schemeClr val="accent1"/>
                </a:solidFill>
                <a:latin typeface="Candara" panose="020E0502030303020204" pitchFamily="34" charset="0"/>
                <a:cs typeface="Helvetica" pitchFamily="34" charset="0"/>
              </a:rPr>
              <a:t>Field-based Groupwork</a:t>
            </a:r>
            <a:endParaRPr lang="en-GB" sz="9600" b="1" dirty="0">
              <a:solidFill>
                <a:schemeClr val="accent1"/>
              </a:solidFill>
              <a:latin typeface="Candara" panose="020E0502030303020204" pitchFamily="34" charset="0"/>
              <a:cs typeface="Helvetica" pitchFamily="34" charset="0"/>
            </a:endParaRPr>
          </a:p>
        </p:txBody>
      </p:sp>
      <p:pic>
        <p:nvPicPr>
          <p:cNvPr id="2" name="Picture 1">
            <a:extLst>
              <a:ext uri="{FF2B5EF4-FFF2-40B4-BE49-F238E27FC236}">
                <a16:creationId xmlns:a16="http://schemas.microsoft.com/office/drawing/2014/main" id="{4E8379BE-FA54-28B4-34DA-260FFC6A8E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FB4B881C-6C75-2A3E-4A53-A7F286DC9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17561578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F3B0369-F004-47F2-8C1F-79317EC8D41C}"/>
              </a:ext>
            </a:extLst>
          </p:cNvPr>
          <p:cNvGraphicFramePr>
            <a:graphicFrameLocks/>
          </p:cNvGraphicFramePr>
          <p:nvPr>
            <p:extLst>
              <p:ext uri="{D42A27DB-BD31-4B8C-83A1-F6EECF244321}">
                <p14:modId xmlns:p14="http://schemas.microsoft.com/office/powerpoint/2010/main" val="4212153808"/>
              </p:ext>
            </p:extLst>
          </p:nvPr>
        </p:nvGraphicFramePr>
        <p:xfrm>
          <a:off x="1464314" y="1670276"/>
          <a:ext cx="10131140" cy="384695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
            <a:ext cx="12192000" cy="1261884"/>
          </a:xfrm>
          <a:prstGeom prst="rect">
            <a:avLst/>
          </a:prstGeom>
          <a:solidFill>
            <a:srgbClr val="0077C9"/>
          </a:solidFill>
        </p:spPr>
        <p:txBody>
          <a:bodyPr wrap="square" rtlCol="0">
            <a:spAutoFit/>
          </a:bodyPr>
          <a:lstStyle/>
          <a:p>
            <a:pPr algn="ctr"/>
            <a:endParaRPr lang="en-GB" sz="800" b="1" dirty="0">
              <a:solidFill>
                <a:schemeClr val="bg1"/>
              </a:solidFill>
            </a:endParaRPr>
          </a:p>
          <a:p>
            <a:pPr algn="ctr"/>
            <a:r>
              <a:rPr lang="en-GB" sz="3200" b="1" dirty="0">
                <a:solidFill>
                  <a:schemeClr val="bg1"/>
                </a:solidFill>
              </a:rPr>
              <a:t>Assessment Results - Quality of Partnership</a:t>
            </a:r>
            <a:br>
              <a:rPr lang="en-GB" sz="2800" b="1" dirty="0">
                <a:solidFill>
                  <a:schemeClr val="bg1"/>
                </a:solidFill>
              </a:rPr>
            </a:br>
            <a:r>
              <a:rPr lang="en-GB" sz="2800" b="1" dirty="0">
                <a:solidFill>
                  <a:schemeClr val="bg1"/>
                </a:solidFill>
              </a:rPr>
              <a:t>ADULT EDUCATION (ADU)</a:t>
            </a:r>
          </a:p>
          <a:p>
            <a:pPr algn="ctr"/>
            <a:endParaRPr lang="en-GB" sz="800" b="1" dirty="0">
              <a:solidFill>
                <a:schemeClr val="bg1"/>
              </a:solidFill>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489324" y="4581128"/>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0" y="4411851"/>
            <a:ext cx="1516173" cy="338554"/>
          </a:xfrm>
          <a:prstGeom prst="rect">
            <a:avLst/>
          </a:prstGeom>
          <a:noFill/>
        </p:spPr>
        <p:txBody>
          <a:bodyPr wrap="square" rtlCol="0">
            <a:spAutoFit/>
          </a:bodyPr>
          <a:lstStyle/>
          <a:p>
            <a:pPr algn="ctr"/>
            <a:r>
              <a:rPr lang="en-GB" sz="1600" dirty="0">
                <a:solidFill>
                  <a:schemeClr val="bg2">
                    <a:lumMod val="50000"/>
                  </a:schemeClr>
                </a:solidFill>
              </a:rPr>
              <a:t>Threshold: 10</a:t>
            </a:r>
          </a:p>
        </p:txBody>
      </p:sp>
    </p:spTree>
    <p:extLst>
      <p:ext uri="{BB962C8B-B14F-4D97-AF65-F5344CB8AC3E}">
        <p14:creationId xmlns:p14="http://schemas.microsoft.com/office/powerpoint/2010/main" val="172036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72F89BD-3C25-48CB-A059-D68AFB05D4A7}"/>
              </a:ext>
            </a:extLst>
          </p:cNvPr>
          <p:cNvGraphicFramePr>
            <a:graphicFrameLocks/>
          </p:cNvGraphicFramePr>
          <p:nvPr>
            <p:extLst>
              <p:ext uri="{D42A27DB-BD31-4B8C-83A1-F6EECF244321}">
                <p14:modId xmlns:p14="http://schemas.microsoft.com/office/powerpoint/2010/main" val="904722078"/>
              </p:ext>
            </p:extLst>
          </p:nvPr>
        </p:nvGraphicFramePr>
        <p:xfrm>
          <a:off x="1415480" y="1712097"/>
          <a:ext cx="10118984" cy="375145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
            <a:ext cx="12192000" cy="1261884"/>
          </a:xfrm>
          <a:prstGeom prst="rect">
            <a:avLst/>
          </a:prstGeom>
          <a:solidFill>
            <a:srgbClr val="0077C9"/>
          </a:solidFill>
        </p:spPr>
        <p:txBody>
          <a:bodyPr wrap="square" rtlCol="0">
            <a:spAutoFit/>
          </a:bodyPr>
          <a:lstStyle/>
          <a:p>
            <a:pPr algn="ctr"/>
            <a:endParaRPr lang="en-GB" sz="800" b="1" dirty="0">
              <a:solidFill>
                <a:schemeClr val="bg1"/>
              </a:solidFill>
            </a:endParaRPr>
          </a:p>
          <a:p>
            <a:pPr algn="ctr"/>
            <a:r>
              <a:rPr lang="en-GB" sz="3200" b="1" dirty="0">
                <a:solidFill>
                  <a:schemeClr val="bg1"/>
                </a:solidFill>
              </a:rPr>
              <a:t>Assessment Results - Quality of Partnership</a:t>
            </a:r>
            <a:br>
              <a:rPr lang="en-GB" sz="2800" b="1" dirty="0">
                <a:solidFill>
                  <a:schemeClr val="bg1"/>
                </a:solidFill>
              </a:rPr>
            </a:br>
            <a:r>
              <a:rPr lang="en-GB" sz="2800" b="1" dirty="0">
                <a:solidFill>
                  <a:schemeClr val="bg1"/>
                </a:solidFill>
              </a:rPr>
              <a:t>HIGHER EDUCATION (HED)</a:t>
            </a:r>
          </a:p>
          <a:p>
            <a:pPr algn="ctr"/>
            <a:endParaRPr lang="en-GB" sz="800" b="1" dirty="0">
              <a:solidFill>
                <a:schemeClr val="bg1"/>
              </a:solidFill>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453344" y="4581128"/>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57665" y="3835787"/>
            <a:ext cx="1516173" cy="338554"/>
          </a:xfrm>
          <a:prstGeom prst="rect">
            <a:avLst/>
          </a:prstGeom>
          <a:noFill/>
        </p:spPr>
        <p:txBody>
          <a:bodyPr wrap="square" rtlCol="0">
            <a:spAutoFit/>
          </a:bodyPr>
          <a:lstStyle/>
          <a:p>
            <a:pPr algn="ctr"/>
            <a:r>
              <a:rPr lang="en-GB" sz="1600" dirty="0">
                <a:solidFill>
                  <a:schemeClr val="bg2">
                    <a:lumMod val="50000"/>
                  </a:schemeClr>
                </a:solidFill>
              </a:rPr>
              <a:t>Threshold: 10</a:t>
            </a:r>
          </a:p>
        </p:txBody>
      </p:sp>
    </p:spTree>
    <p:extLst>
      <p:ext uri="{BB962C8B-B14F-4D97-AF65-F5344CB8AC3E}">
        <p14:creationId xmlns:p14="http://schemas.microsoft.com/office/powerpoint/2010/main" val="310313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942A9A8-94C1-4792-A3F9-DA80A40819C8}"/>
              </a:ext>
            </a:extLst>
          </p:cNvPr>
          <p:cNvGraphicFramePr>
            <a:graphicFrameLocks/>
          </p:cNvGraphicFramePr>
          <p:nvPr>
            <p:extLst>
              <p:ext uri="{D42A27DB-BD31-4B8C-83A1-F6EECF244321}">
                <p14:modId xmlns:p14="http://schemas.microsoft.com/office/powerpoint/2010/main" val="3709297027"/>
              </p:ext>
            </p:extLst>
          </p:nvPr>
        </p:nvGraphicFramePr>
        <p:xfrm>
          <a:off x="1355106" y="1700808"/>
          <a:ext cx="10069486" cy="373310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
            <a:ext cx="12192000" cy="1261884"/>
          </a:xfrm>
          <a:prstGeom prst="rect">
            <a:avLst/>
          </a:prstGeom>
          <a:solidFill>
            <a:srgbClr val="0077C9"/>
          </a:solidFill>
        </p:spPr>
        <p:txBody>
          <a:bodyPr wrap="square" rtlCol="0">
            <a:spAutoFit/>
          </a:bodyPr>
          <a:lstStyle/>
          <a:p>
            <a:pPr algn="ctr"/>
            <a:endParaRPr lang="en-GB" sz="800" b="1" dirty="0">
              <a:solidFill>
                <a:schemeClr val="bg1"/>
              </a:solidFill>
            </a:endParaRPr>
          </a:p>
          <a:p>
            <a:pPr algn="ctr"/>
            <a:r>
              <a:rPr lang="en-GB" sz="3200" b="1" dirty="0">
                <a:solidFill>
                  <a:schemeClr val="bg1"/>
                </a:solidFill>
              </a:rPr>
              <a:t>Assessment Results - Quality of Partnership</a:t>
            </a:r>
            <a:br>
              <a:rPr lang="en-GB" sz="2800" b="1" dirty="0">
                <a:solidFill>
                  <a:schemeClr val="bg1"/>
                </a:solidFill>
              </a:rPr>
            </a:br>
            <a:r>
              <a:rPr lang="en-GB" sz="2800" b="1" dirty="0">
                <a:solidFill>
                  <a:schemeClr val="bg1"/>
                </a:solidFill>
              </a:rPr>
              <a:t>SCHOOL EDUCATION (SCH)</a:t>
            </a:r>
          </a:p>
          <a:p>
            <a:pPr algn="ctr"/>
            <a:endParaRPr lang="en-GB" sz="800" b="1" dirty="0">
              <a:solidFill>
                <a:schemeClr val="bg1"/>
              </a:solidFill>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343472" y="3789040"/>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138891" y="3619763"/>
            <a:ext cx="1516173" cy="338554"/>
          </a:xfrm>
          <a:prstGeom prst="rect">
            <a:avLst/>
          </a:prstGeom>
          <a:noFill/>
        </p:spPr>
        <p:txBody>
          <a:bodyPr wrap="square" rtlCol="0">
            <a:spAutoFit/>
          </a:bodyPr>
          <a:lstStyle/>
          <a:p>
            <a:pPr algn="ctr"/>
            <a:r>
              <a:rPr lang="en-GB" sz="1600" dirty="0">
                <a:solidFill>
                  <a:schemeClr val="bg2">
                    <a:lumMod val="50000"/>
                  </a:schemeClr>
                </a:solidFill>
              </a:rPr>
              <a:t>Threshold: 10</a:t>
            </a:r>
          </a:p>
        </p:txBody>
      </p:sp>
      <p:sp>
        <p:nvSpPr>
          <p:cNvPr id="5" name="Arrow: Down 4">
            <a:extLst>
              <a:ext uri="{FF2B5EF4-FFF2-40B4-BE49-F238E27FC236}">
                <a16:creationId xmlns:a16="http://schemas.microsoft.com/office/drawing/2014/main" id="{C4EDAE88-C99E-0F08-76BB-3AA977DAB503}"/>
              </a:ext>
            </a:extLst>
          </p:cNvPr>
          <p:cNvSpPr/>
          <p:nvPr/>
        </p:nvSpPr>
        <p:spPr>
          <a:xfrm>
            <a:off x="3503712" y="4293096"/>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6" name="Arrow: Down 5">
            <a:extLst>
              <a:ext uri="{FF2B5EF4-FFF2-40B4-BE49-F238E27FC236}">
                <a16:creationId xmlns:a16="http://schemas.microsoft.com/office/drawing/2014/main" id="{F0630CF7-36AB-0065-48BE-E2751CB5651D}"/>
              </a:ext>
            </a:extLst>
          </p:cNvPr>
          <p:cNvSpPr/>
          <p:nvPr/>
        </p:nvSpPr>
        <p:spPr>
          <a:xfrm>
            <a:off x="4583832" y="4517941"/>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184627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r: 5 Points 4">
            <a:extLst>
              <a:ext uri="{FF2B5EF4-FFF2-40B4-BE49-F238E27FC236}">
                <a16:creationId xmlns:a16="http://schemas.microsoft.com/office/drawing/2014/main" id="{A37A7E58-3C38-4834-5690-33C0B4EAF2E5}"/>
              </a:ext>
            </a:extLst>
          </p:cNvPr>
          <p:cNvSpPr/>
          <p:nvPr/>
        </p:nvSpPr>
        <p:spPr>
          <a:xfrm>
            <a:off x="2063552" y="2190786"/>
            <a:ext cx="720080" cy="60006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2" name="TextBox 1"/>
          <p:cNvSpPr txBox="1"/>
          <p:nvPr/>
        </p:nvSpPr>
        <p:spPr>
          <a:xfrm>
            <a:off x="0" y="1"/>
            <a:ext cx="12192000" cy="1261884"/>
          </a:xfrm>
          <a:prstGeom prst="rect">
            <a:avLst/>
          </a:prstGeom>
          <a:solidFill>
            <a:srgbClr val="0077C9"/>
          </a:solidFill>
        </p:spPr>
        <p:txBody>
          <a:bodyPr wrap="square" rtlCol="0">
            <a:spAutoFit/>
          </a:bodyPr>
          <a:lstStyle/>
          <a:p>
            <a:pPr algn="ctr"/>
            <a:endParaRPr lang="en-GB" sz="800" b="1" dirty="0">
              <a:solidFill>
                <a:schemeClr val="bg1"/>
              </a:solidFill>
            </a:endParaRPr>
          </a:p>
          <a:p>
            <a:pPr algn="ctr"/>
            <a:r>
              <a:rPr lang="en-GB" sz="3200" b="1" dirty="0">
                <a:solidFill>
                  <a:schemeClr val="bg1"/>
                </a:solidFill>
              </a:rPr>
              <a:t>Assessment Results - Quality of Partnership</a:t>
            </a:r>
            <a:br>
              <a:rPr lang="en-GB" sz="2800" b="1" dirty="0">
                <a:solidFill>
                  <a:schemeClr val="bg1"/>
                </a:solidFill>
              </a:rPr>
            </a:br>
            <a:r>
              <a:rPr lang="en-GB" sz="2800" b="1" dirty="0">
                <a:solidFill>
                  <a:schemeClr val="bg1"/>
                </a:solidFill>
              </a:rPr>
              <a:t>VOCATIONAL EDUCATION AND TRAINING (VET)</a:t>
            </a:r>
          </a:p>
          <a:p>
            <a:pPr algn="ctr"/>
            <a:endParaRPr lang="en-GB" sz="800" b="1" dirty="0">
              <a:solidFill>
                <a:schemeClr val="bg1"/>
              </a:solidFill>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415480" y="4437112"/>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62687" y="4242574"/>
            <a:ext cx="1516173" cy="338554"/>
          </a:xfrm>
          <a:prstGeom prst="rect">
            <a:avLst/>
          </a:prstGeom>
          <a:noFill/>
        </p:spPr>
        <p:txBody>
          <a:bodyPr wrap="square" rtlCol="0">
            <a:spAutoFit/>
          </a:bodyPr>
          <a:lstStyle/>
          <a:p>
            <a:pPr algn="ctr"/>
            <a:r>
              <a:rPr lang="en-GB" sz="1600" dirty="0">
                <a:solidFill>
                  <a:schemeClr val="bg2">
                    <a:lumMod val="50000"/>
                  </a:schemeClr>
                </a:solidFill>
              </a:rPr>
              <a:t>Threshold: 10</a:t>
            </a:r>
          </a:p>
        </p:txBody>
      </p:sp>
      <p:graphicFrame>
        <p:nvGraphicFramePr>
          <p:cNvPr id="3" name="Chart 2">
            <a:extLst>
              <a:ext uri="{FF2B5EF4-FFF2-40B4-BE49-F238E27FC236}">
                <a16:creationId xmlns:a16="http://schemas.microsoft.com/office/drawing/2014/main" id="{3FE89161-4204-4B6E-87F6-724D84B77AD5}"/>
              </a:ext>
            </a:extLst>
          </p:cNvPr>
          <p:cNvGraphicFramePr>
            <a:graphicFrameLocks/>
          </p:cNvGraphicFramePr>
          <p:nvPr>
            <p:extLst>
              <p:ext uri="{D42A27DB-BD31-4B8C-83A1-F6EECF244321}">
                <p14:modId xmlns:p14="http://schemas.microsoft.com/office/powerpoint/2010/main" val="1059608332"/>
              </p:ext>
            </p:extLst>
          </p:nvPr>
        </p:nvGraphicFramePr>
        <p:xfrm>
          <a:off x="1390463" y="1700808"/>
          <a:ext cx="10131154" cy="3846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36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00347531"/>
              </p:ext>
            </p:extLst>
          </p:nvPr>
        </p:nvGraphicFramePr>
        <p:xfrm>
          <a:off x="335360" y="1844824"/>
          <a:ext cx="11521280"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42752" y="379114"/>
            <a:ext cx="11568238" cy="1200329"/>
          </a:xfrm>
          <a:prstGeom prst="rect">
            <a:avLst/>
          </a:prstGeom>
          <a:noFill/>
        </p:spPr>
        <p:txBody>
          <a:bodyPr wrap="square" rtlCol="0">
            <a:spAutoFit/>
          </a:bodyPr>
          <a:lstStyle/>
          <a:p>
            <a:pPr algn="ctr"/>
            <a:r>
              <a:rPr lang="en-GB" sz="7200" b="1" dirty="0">
                <a:solidFill>
                  <a:srgbClr val="007FBE"/>
                </a:solidFill>
                <a:latin typeface="Calibri" panose="020F0502020204030204" pitchFamily="34" charset="0"/>
                <a:cs typeface="Calibri" panose="020F0502020204030204" pitchFamily="34" charset="0"/>
              </a:rPr>
              <a:t>FIELD-BASED GROUPWORK</a:t>
            </a:r>
            <a:endParaRPr lang="en-GB" sz="3600" b="1" dirty="0">
              <a:solidFill>
                <a:srgbClr val="007FBE"/>
              </a:solidFill>
              <a:latin typeface="Calibri" panose="020F0502020204030204" pitchFamily="34" charset="0"/>
              <a:cs typeface="Calibri" panose="020F0502020204030204" pitchFamily="34" charset="0"/>
            </a:endParaRPr>
          </a:p>
        </p:txBody>
      </p:sp>
      <p:pic>
        <p:nvPicPr>
          <p:cNvPr id="12" name="Picture 11" descr="A picture containing text, clipart&#10;&#10;Description automatically generated">
            <a:extLst>
              <a:ext uri="{FF2B5EF4-FFF2-40B4-BE49-F238E27FC236}">
                <a16:creationId xmlns:a16="http://schemas.microsoft.com/office/drawing/2014/main" id="{16C3D3F2-DC44-4887-9017-35389F9826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344" y="3813326"/>
            <a:ext cx="9793088" cy="2428904"/>
          </a:xfrm>
          <a:prstGeom prst="rect">
            <a:avLst/>
          </a:prstGeom>
        </p:spPr>
      </p:pic>
      <p:grpSp>
        <p:nvGrpSpPr>
          <p:cNvPr id="3" name="Group 2">
            <a:extLst>
              <a:ext uri="{FF2B5EF4-FFF2-40B4-BE49-F238E27FC236}">
                <a16:creationId xmlns:a16="http://schemas.microsoft.com/office/drawing/2014/main" id="{0F33249E-6924-EE4A-7036-04DD38FAD4D6}"/>
              </a:ext>
            </a:extLst>
          </p:cNvPr>
          <p:cNvGrpSpPr/>
          <p:nvPr/>
        </p:nvGrpSpPr>
        <p:grpSpPr>
          <a:xfrm>
            <a:off x="10488488" y="4293096"/>
            <a:ext cx="1008112" cy="1307225"/>
            <a:chOff x="7524328" y="160338"/>
            <a:chExt cx="1052211" cy="1485475"/>
          </a:xfrm>
        </p:grpSpPr>
        <p:pic>
          <p:nvPicPr>
            <p:cNvPr id="8" name="Picture 7">
              <a:extLst>
                <a:ext uri="{FF2B5EF4-FFF2-40B4-BE49-F238E27FC236}">
                  <a16:creationId xmlns:a16="http://schemas.microsoft.com/office/drawing/2014/main" id="{C84213AC-73F3-5584-C8B8-7BF38206F7F9}"/>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9" name="TextBox 8">
              <a:extLst>
                <a:ext uri="{FF2B5EF4-FFF2-40B4-BE49-F238E27FC236}">
                  <a16:creationId xmlns:a16="http://schemas.microsoft.com/office/drawing/2014/main" id="{6C5856C3-8E22-89F9-BF38-C4A142DE76DF}"/>
                </a:ext>
              </a:extLst>
            </p:cNvPr>
            <p:cNvSpPr txBox="1"/>
            <p:nvPr/>
          </p:nvSpPr>
          <p:spPr>
            <a:xfrm>
              <a:off x="7647410" y="625166"/>
              <a:ext cx="806042" cy="804412"/>
            </a:xfrm>
            <a:prstGeom prst="rect">
              <a:avLst/>
            </a:prstGeom>
            <a:noFill/>
          </p:spPr>
          <p:txBody>
            <a:bodyPr wrap="square" rtlCol="0">
              <a:spAutoFit/>
            </a:bodyPr>
            <a:lstStyle/>
            <a:p>
              <a:pPr algn="ctr"/>
              <a:r>
                <a:rPr lang="en-GB" sz="4000" b="1" dirty="0">
                  <a:solidFill>
                    <a:schemeClr val="bg1"/>
                  </a:solidFill>
                </a:rPr>
                <a:t>90</a:t>
              </a:r>
            </a:p>
          </p:txBody>
        </p:sp>
      </p:grpSp>
      <p:sp>
        <p:nvSpPr>
          <p:cNvPr id="2" name="TextBox 1">
            <a:extLst>
              <a:ext uri="{FF2B5EF4-FFF2-40B4-BE49-F238E27FC236}">
                <a16:creationId xmlns:a16="http://schemas.microsoft.com/office/drawing/2014/main" id="{38BCB668-14B4-8CBC-7C34-FFF3E0662490}"/>
              </a:ext>
            </a:extLst>
          </p:cNvPr>
          <p:cNvSpPr txBox="1"/>
          <p:nvPr/>
        </p:nvSpPr>
        <p:spPr>
          <a:xfrm>
            <a:off x="9984432" y="5810518"/>
            <a:ext cx="2016224" cy="646331"/>
          </a:xfrm>
          <a:prstGeom prst="rect">
            <a:avLst/>
          </a:prstGeom>
          <a:noFill/>
        </p:spPr>
        <p:txBody>
          <a:bodyPr wrap="square" rtlCol="0">
            <a:spAutoFit/>
          </a:bodyPr>
          <a:lstStyle/>
          <a:p>
            <a:pPr algn="ctr"/>
            <a:r>
              <a:rPr lang="en-GB" dirty="0">
                <a:solidFill>
                  <a:srgbClr val="003A42"/>
                </a:solidFill>
              </a:rPr>
              <a:t>INCLUDING SHORT COFFEE BREAK</a:t>
            </a:r>
          </a:p>
        </p:txBody>
      </p:sp>
    </p:spTree>
    <p:extLst>
      <p:ext uri="{BB962C8B-B14F-4D97-AF65-F5344CB8AC3E}">
        <p14:creationId xmlns:p14="http://schemas.microsoft.com/office/powerpoint/2010/main" val="309986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95ABE-47B5-1D98-57C9-F0D040A488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16857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4145366"/>
          </a:xfrm>
          <a:prstGeom prst="rect">
            <a:avLst/>
          </a:prstGeom>
          <a:noFill/>
        </p:spPr>
        <p:txBody>
          <a:bodyPr wrap="square" rtlCol="0">
            <a:spAutoFit/>
          </a:bodyPr>
          <a:lstStyle/>
          <a:p>
            <a:pPr algn="ctr">
              <a:lnSpc>
                <a:spcPct val="90000"/>
              </a:lnSpc>
            </a:pPr>
            <a:r>
              <a:rPr lang="en-GB" sz="6600" b="1" cap="small" dirty="0">
                <a:solidFill>
                  <a:schemeClr val="accent1">
                    <a:lumMod val="75000"/>
                  </a:schemeClr>
                </a:solidFill>
                <a:latin typeface="Candara" panose="020E0502030303020204" pitchFamily="34" charset="0"/>
                <a:cs typeface="Helvetica" pitchFamily="34" charset="0"/>
              </a:rPr>
              <a:t>ACTIVITY</a:t>
            </a:r>
            <a:r>
              <a:rPr lang="en-GB" sz="6600" b="1" dirty="0">
                <a:solidFill>
                  <a:schemeClr val="accent1">
                    <a:lumMod val="75000"/>
                  </a:schemeClr>
                </a:solidFill>
                <a:latin typeface="Candara" panose="020E0502030303020204" pitchFamily="34" charset="0"/>
                <a:cs typeface="Helvetica" pitchFamily="34" charset="0"/>
              </a:rPr>
              <a:t> </a:t>
            </a:r>
            <a:r>
              <a:rPr lang="en-GB" sz="8000" b="1" dirty="0">
                <a:solidFill>
                  <a:schemeClr val="accent1">
                    <a:lumMod val="75000"/>
                  </a:schemeClr>
                </a:solidFill>
                <a:latin typeface="Candara" panose="020E0502030303020204" pitchFamily="34" charset="0"/>
                <a:cs typeface="Helvetica" pitchFamily="34" charset="0"/>
              </a:rPr>
              <a:t>1</a:t>
            </a:r>
            <a:r>
              <a:rPr lang="en-GB" sz="6600" b="1" dirty="0">
                <a:solidFill>
                  <a:schemeClr val="accent1">
                    <a:lumMod val="75000"/>
                  </a:schemeClr>
                </a:solidFill>
                <a:latin typeface="Candara" panose="020E0502030303020204" pitchFamily="34" charset="0"/>
                <a:cs typeface="Helvetica" pitchFamily="34" charset="0"/>
              </a:rPr>
              <a:t>: PARTNERSHIP</a:t>
            </a:r>
          </a:p>
          <a:p>
            <a:pPr algn="ctr">
              <a:lnSpc>
                <a:spcPct val="70000"/>
              </a:lnSpc>
            </a:pPr>
            <a:br>
              <a:rPr lang="en-GB" sz="3600" b="1" dirty="0">
                <a:solidFill>
                  <a:schemeClr val="accent1">
                    <a:lumMod val="75000"/>
                  </a:schemeClr>
                </a:solidFill>
                <a:latin typeface="Candara" panose="020E0502030303020204" pitchFamily="34" charset="0"/>
                <a:cs typeface="Helvetica" pitchFamily="34" charset="0"/>
              </a:rPr>
            </a:br>
            <a:r>
              <a:rPr lang="en-GB" sz="11500" b="1" dirty="0">
                <a:solidFill>
                  <a:schemeClr val="accent1"/>
                </a:solidFill>
                <a:latin typeface="Candara" panose="020E0502030303020204" pitchFamily="34" charset="0"/>
                <a:cs typeface="Helvetica" pitchFamily="34" charset="0"/>
              </a:rPr>
              <a:t>Plenary</a:t>
            </a:r>
            <a:br>
              <a:rPr lang="en-GB" sz="11500" b="1" dirty="0">
                <a:solidFill>
                  <a:schemeClr val="accent1"/>
                </a:solidFill>
                <a:latin typeface="Candara" panose="020E0502030303020204" pitchFamily="34" charset="0"/>
                <a:cs typeface="Helvetica" pitchFamily="34" charset="0"/>
              </a:rPr>
            </a:br>
            <a:r>
              <a:rPr lang="en-GB" sz="11500" b="1" dirty="0">
                <a:solidFill>
                  <a:schemeClr val="accent1"/>
                </a:solidFill>
                <a:latin typeface="Candara" panose="020E0502030303020204" pitchFamily="34" charset="0"/>
                <a:cs typeface="Helvetica" pitchFamily="34" charset="0"/>
              </a:rPr>
              <a:t>Exchange</a:t>
            </a:r>
            <a:endParaRPr lang="en-GB" sz="9600" b="1" dirty="0">
              <a:solidFill>
                <a:schemeClr val="accent1"/>
              </a:solidFill>
              <a:latin typeface="Candara" panose="020E0502030303020204" pitchFamily="34" charset="0"/>
              <a:cs typeface="Helvetica" pitchFamily="34" charset="0"/>
            </a:endParaRPr>
          </a:p>
        </p:txBody>
      </p:sp>
      <p:pic>
        <p:nvPicPr>
          <p:cNvPr id="2" name="Picture 1">
            <a:extLst>
              <a:ext uri="{FF2B5EF4-FFF2-40B4-BE49-F238E27FC236}">
                <a16:creationId xmlns:a16="http://schemas.microsoft.com/office/drawing/2014/main" id="{9F9A2E2B-5C6E-330E-F7A2-F6D6791B4D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22FDFCCE-CAF3-4E23-1D13-EE5F81FAC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39654544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rrowheads="1"/>
          </p:cNvPicPr>
          <p:nvPr/>
        </p:nvPicPr>
        <p:blipFill rotWithShape="1">
          <a:blip r:embed="rId3">
            <a:extLst>
              <a:ext uri="{28A0092B-C50C-407E-A947-70E740481C1C}">
                <a14:useLocalDpi xmlns:a14="http://schemas.microsoft.com/office/drawing/2010/main" val="0"/>
              </a:ext>
            </a:extLst>
          </a:blip>
          <a:srcRect l="27369" r="1470"/>
          <a:stretch/>
        </p:blipFill>
        <p:spPr bwMode="auto">
          <a:xfrm>
            <a:off x="0" y="-317"/>
            <a:ext cx="5087887" cy="6858001"/>
          </a:xfrm>
          <a:prstGeom prst="rect">
            <a:avLst/>
          </a:prstGeom>
          <a:solidFill>
            <a:schemeClr val="accent1"/>
          </a:solidFill>
          <a:ln w="12700">
            <a:noFill/>
            <a:miter lim="800000"/>
            <a:headEnd/>
            <a:tailEnd/>
          </a:ln>
        </p:spPr>
      </p:pic>
      <p:sp>
        <p:nvSpPr>
          <p:cNvPr id="8" name="TextBox 7"/>
          <p:cNvSpPr txBox="1"/>
          <p:nvPr/>
        </p:nvSpPr>
        <p:spPr>
          <a:xfrm>
            <a:off x="5588520" y="460039"/>
            <a:ext cx="6484144" cy="5827749"/>
          </a:xfrm>
          <a:prstGeom prst="rect">
            <a:avLst/>
          </a:prstGeom>
          <a:noFill/>
        </p:spPr>
        <p:txBody>
          <a:bodyPr wrap="square" rtlCol="0">
            <a:spAutoFit/>
          </a:bodyPr>
          <a:lstStyle/>
          <a:p>
            <a:pPr>
              <a:lnSpc>
                <a:spcPct val="90000"/>
              </a:lnSpc>
            </a:pPr>
            <a:r>
              <a:rPr lang="en-GB" sz="6300" b="1" dirty="0">
                <a:solidFill>
                  <a:srgbClr val="007096"/>
                </a:solidFill>
                <a:latin typeface="Candara" panose="020E0502030303020204" pitchFamily="34" charset="0"/>
                <a:cs typeface="Helvetica" pitchFamily="34" charset="0"/>
              </a:rPr>
              <a:t>Plenary Exchange</a:t>
            </a:r>
          </a:p>
          <a:p>
            <a:br>
              <a:rPr lang="en-GB" sz="1200" b="1" dirty="0">
                <a:solidFill>
                  <a:srgbClr val="0070C0"/>
                </a:solidFill>
                <a:latin typeface="Candara" panose="020E0502030303020204" pitchFamily="34" charset="0"/>
                <a:cs typeface="Helvetica" pitchFamily="34" charset="0"/>
              </a:rPr>
            </a:br>
            <a:r>
              <a:rPr lang="en-GB" sz="2800" dirty="0">
                <a:solidFill>
                  <a:schemeClr val="accent5">
                    <a:lumMod val="50000"/>
                  </a:schemeClr>
                </a:solidFill>
              </a:rPr>
              <a:t>1. Did you agree on a single score (as a whole group, or as two sub-groups)?</a:t>
            </a:r>
            <a:br>
              <a:rPr lang="en-GB" sz="2800" dirty="0">
                <a:solidFill>
                  <a:schemeClr val="accent5">
                    <a:lumMod val="50000"/>
                  </a:schemeClr>
                </a:solidFill>
              </a:rPr>
            </a:br>
            <a:endParaRPr lang="en-GB" sz="2800" dirty="0">
              <a:solidFill>
                <a:schemeClr val="accent5">
                  <a:lumMod val="50000"/>
                </a:schemeClr>
              </a:solidFill>
            </a:endParaRPr>
          </a:p>
          <a:p>
            <a:r>
              <a:rPr lang="en-GB" sz="2800" dirty="0">
                <a:solidFill>
                  <a:schemeClr val="accent5">
                    <a:lumMod val="50000"/>
                  </a:schemeClr>
                </a:solidFill>
              </a:rPr>
              <a:t>2. What method or approach did you adopt when sharing perspectives?</a:t>
            </a:r>
          </a:p>
          <a:p>
            <a:br>
              <a:rPr lang="en-GB" sz="2800" dirty="0">
                <a:solidFill>
                  <a:schemeClr val="accent5">
                    <a:lumMod val="50000"/>
                  </a:schemeClr>
                </a:solidFill>
              </a:rPr>
            </a:br>
            <a:r>
              <a:rPr lang="en-GB" sz="2800" dirty="0">
                <a:solidFill>
                  <a:schemeClr val="accent5">
                    <a:lumMod val="50000"/>
                  </a:schemeClr>
                </a:solidFill>
              </a:rPr>
              <a:t>3. Where there any difficulties? Were</a:t>
            </a:r>
            <a:br>
              <a:rPr lang="en-GB" sz="2800" dirty="0">
                <a:solidFill>
                  <a:schemeClr val="accent5">
                    <a:lumMod val="50000"/>
                  </a:schemeClr>
                </a:solidFill>
              </a:rPr>
            </a:br>
            <a:r>
              <a:rPr lang="en-GB" sz="2800" dirty="0">
                <a:solidFill>
                  <a:schemeClr val="accent5">
                    <a:lumMod val="50000"/>
                  </a:schemeClr>
                </a:solidFill>
              </a:rPr>
              <a:t>some elements more complex than others?</a:t>
            </a:r>
            <a:br>
              <a:rPr lang="en-GB" sz="2800" dirty="0">
                <a:solidFill>
                  <a:schemeClr val="accent5">
                    <a:lumMod val="50000"/>
                  </a:schemeClr>
                </a:solidFill>
              </a:rPr>
            </a:br>
            <a:endParaRPr lang="en-US" sz="1600" b="1" dirty="0">
              <a:solidFill>
                <a:schemeClr val="accent5">
                  <a:lumMod val="50000"/>
                </a:schemeClr>
              </a:solidFill>
              <a:latin typeface="Candara" panose="020E0502030303020204" pitchFamily="34" charset="0"/>
              <a:cs typeface="Helvetica" pitchFamily="34" charset="0"/>
            </a:endParaRPr>
          </a:p>
          <a:p>
            <a:br>
              <a:rPr lang="en-US" sz="2700" b="1" dirty="0">
                <a:solidFill>
                  <a:schemeClr val="accent6">
                    <a:lumMod val="75000"/>
                  </a:schemeClr>
                </a:solidFill>
                <a:latin typeface="Candara" panose="020E0502030303020204" pitchFamily="34" charset="0"/>
                <a:cs typeface="Helvetica" pitchFamily="34" charset="0"/>
              </a:rPr>
            </a:br>
            <a:r>
              <a:rPr lang="en-US" sz="3200" b="1" dirty="0">
                <a:solidFill>
                  <a:schemeClr val="accent6">
                    <a:lumMod val="75000"/>
                  </a:schemeClr>
                </a:solidFill>
                <a:latin typeface="Candara" panose="020E0502030303020204" pitchFamily="34" charset="0"/>
                <a:cs typeface="Helvetica" pitchFamily="34" charset="0"/>
              </a:rPr>
              <a:t>RAPPORTEUR FEEDBACK</a:t>
            </a:r>
            <a:endParaRPr lang="en-GB" sz="9600" b="1" dirty="0">
              <a:solidFill>
                <a:schemeClr val="accent6">
                  <a:lumMod val="75000"/>
                </a:schemeClr>
              </a:solidFill>
              <a:latin typeface="Candara" panose="020E0502030303020204" pitchFamily="34" charset="0"/>
              <a:cs typeface="Helvetica" pitchFamily="34" charset="0"/>
            </a:endParaRPr>
          </a:p>
        </p:txBody>
      </p:sp>
      <p:grpSp>
        <p:nvGrpSpPr>
          <p:cNvPr id="5" name="Group 4">
            <a:extLst>
              <a:ext uri="{FF2B5EF4-FFF2-40B4-BE49-F238E27FC236}">
                <a16:creationId xmlns:a16="http://schemas.microsoft.com/office/drawing/2014/main" id="{AF00E9EE-4CD0-4046-8413-0F54A09D02DE}"/>
              </a:ext>
            </a:extLst>
          </p:cNvPr>
          <p:cNvGrpSpPr/>
          <p:nvPr/>
        </p:nvGrpSpPr>
        <p:grpSpPr>
          <a:xfrm>
            <a:off x="10704512" y="5280927"/>
            <a:ext cx="776476" cy="1006861"/>
            <a:chOff x="7524328" y="160338"/>
            <a:chExt cx="1052211" cy="1485475"/>
          </a:xfrm>
        </p:grpSpPr>
        <p:pic>
          <p:nvPicPr>
            <p:cNvPr id="6" name="Picture 5">
              <a:extLst>
                <a:ext uri="{FF2B5EF4-FFF2-40B4-BE49-F238E27FC236}">
                  <a16:creationId xmlns:a16="http://schemas.microsoft.com/office/drawing/2014/main" id="{93CA07F5-868B-4D66-997B-C69ACA0AA567}"/>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7" name="TextBox 6">
              <a:extLst>
                <a:ext uri="{FF2B5EF4-FFF2-40B4-BE49-F238E27FC236}">
                  <a16:creationId xmlns:a16="http://schemas.microsoft.com/office/drawing/2014/main" id="{A7870843-2FE7-4E77-BF85-312A550462A0}"/>
                </a:ext>
              </a:extLst>
            </p:cNvPr>
            <p:cNvSpPr txBox="1"/>
            <p:nvPr/>
          </p:nvSpPr>
          <p:spPr>
            <a:xfrm>
              <a:off x="7647410" y="625166"/>
              <a:ext cx="806042" cy="771934"/>
            </a:xfrm>
            <a:prstGeom prst="rect">
              <a:avLst/>
            </a:prstGeom>
            <a:noFill/>
          </p:spPr>
          <p:txBody>
            <a:bodyPr wrap="square" rtlCol="0">
              <a:spAutoFit/>
            </a:bodyPr>
            <a:lstStyle/>
            <a:p>
              <a:pPr algn="ctr"/>
              <a:r>
                <a:rPr lang="en-GB" sz="2800" b="1" dirty="0">
                  <a:solidFill>
                    <a:schemeClr val="bg1"/>
                  </a:solidFill>
                </a:rPr>
                <a:t>5</a:t>
              </a:r>
              <a:endParaRPr lang="en-GB" sz="4000" b="1" dirty="0">
                <a:solidFill>
                  <a:schemeClr val="bg1"/>
                </a:solidFill>
              </a:endParaRPr>
            </a:p>
          </p:txBody>
        </p:sp>
      </p:grpSp>
      <p:sp>
        <p:nvSpPr>
          <p:cNvPr id="3" name="Rectangle 2">
            <a:extLst>
              <a:ext uri="{FF2B5EF4-FFF2-40B4-BE49-F238E27FC236}">
                <a16:creationId xmlns:a16="http://schemas.microsoft.com/office/drawing/2014/main" id="{16D3949A-27AE-4707-8200-53B71010BBED}"/>
              </a:ext>
            </a:extLst>
          </p:cNvPr>
          <p:cNvSpPr/>
          <p:nvPr/>
        </p:nvSpPr>
        <p:spPr>
          <a:xfrm>
            <a:off x="2012875" y="-317"/>
            <a:ext cx="3075012" cy="6857684"/>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30262746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D7E49E2-47F2-4712-8AB4-B372D9EBB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46720" y="2096852"/>
            <a:ext cx="3947216" cy="2664296"/>
          </a:xfrm>
          <a:prstGeom prst="rect">
            <a:avLst/>
          </a:prstGeom>
        </p:spPr>
        <p:txBody>
          <a:bodyPr vert="horz" lIns="91440" tIns="45720" rIns="91440" bIns="45720" rtlCol="0" anchor="t" anchorCtr="0">
            <a:noAutofit/>
          </a:bodyPr>
          <a:lstStyle/>
          <a:p>
            <a:pPr marL="0" marR="0" lvl="0" indent="0" algn="ctr" fontAlgn="auto">
              <a:lnSpc>
                <a:spcPct val="90000"/>
              </a:lnSpc>
              <a:spcBef>
                <a:spcPct val="0"/>
              </a:spcBef>
              <a:spcAft>
                <a:spcPts val="600"/>
              </a:spcAft>
              <a:buClrTx/>
              <a:buSzTx/>
              <a:tabLst/>
              <a:defRPr/>
            </a:pPr>
            <a:r>
              <a:rPr kumimoji="0" lang="en-US" sz="4800" b="1" i="0" u="none" strike="noStrike" cap="none" spc="0" normalizeH="0" baseline="0" noProof="0" dirty="0">
                <a:ln>
                  <a:noFill/>
                </a:ln>
                <a:solidFill>
                  <a:schemeClr val="tx2">
                    <a:lumMod val="50000"/>
                  </a:schemeClr>
                </a:solidFill>
                <a:effectLst/>
                <a:uLnTx/>
                <a:uFillTx/>
                <a:latin typeface="+mj-lt"/>
                <a:ea typeface="+mj-ea"/>
                <a:cs typeface="+mj-cs"/>
              </a:rPr>
              <a:t>Briefing Sheet:</a:t>
            </a:r>
          </a:p>
          <a:p>
            <a:pPr marL="0" marR="0" lvl="0" indent="0" algn="ctr" fontAlgn="auto">
              <a:lnSpc>
                <a:spcPct val="90000"/>
              </a:lnSpc>
              <a:spcBef>
                <a:spcPct val="0"/>
              </a:spcBef>
              <a:spcAft>
                <a:spcPts val="600"/>
              </a:spcAft>
              <a:buClrTx/>
              <a:buSzTx/>
              <a:tabLst/>
              <a:defRPr/>
            </a:pPr>
            <a:endParaRPr lang="en-US" b="1" dirty="0">
              <a:solidFill>
                <a:schemeClr val="tx2">
                  <a:lumMod val="50000"/>
                </a:schemeClr>
              </a:solidFill>
              <a:latin typeface="+mj-lt"/>
              <a:ea typeface="+mj-ea"/>
              <a:cs typeface="+mj-cs"/>
            </a:endParaRPr>
          </a:p>
          <a:p>
            <a:pPr marL="0" marR="0" lvl="0" indent="0" algn="ctr" fontAlgn="auto">
              <a:lnSpc>
                <a:spcPct val="90000"/>
              </a:lnSpc>
              <a:spcBef>
                <a:spcPct val="0"/>
              </a:spcBef>
              <a:spcAft>
                <a:spcPts val="600"/>
              </a:spcAft>
              <a:buClrTx/>
              <a:buSzTx/>
              <a:tabLst/>
              <a:defRPr/>
            </a:pPr>
            <a:r>
              <a:rPr kumimoji="0" lang="en-US" sz="4800" b="1" i="0" u="none" strike="noStrike" cap="none" spc="0" normalizeH="0" baseline="0" noProof="0" dirty="0">
                <a:ln>
                  <a:noFill/>
                </a:ln>
                <a:solidFill>
                  <a:schemeClr val="tx2">
                    <a:lumMod val="50000"/>
                  </a:schemeClr>
                </a:solidFill>
                <a:effectLst/>
                <a:uLnTx/>
                <a:uFillTx/>
                <a:latin typeface="+mj-lt"/>
                <a:ea typeface="+mj-ea"/>
                <a:cs typeface="+mj-cs"/>
              </a:rPr>
              <a:t>Quality of Partnership</a:t>
            </a:r>
          </a:p>
        </p:txBody>
      </p:sp>
      <p:sp>
        <p:nvSpPr>
          <p:cNvPr id="39" name="Rectangle 38">
            <a:extLst>
              <a:ext uri="{FF2B5EF4-FFF2-40B4-BE49-F238E27FC236}">
                <a16:creationId xmlns:a16="http://schemas.microsoft.com/office/drawing/2014/main" id="{96CC8FF8-121A-4621-8FF3-BC48A37BF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2659" y="899358"/>
            <a:ext cx="7119341" cy="513838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276E0C7-D588-440B-8F4A-876392DB7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436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5556866" y="1386132"/>
            <a:ext cx="2945291" cy="416482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0668E7B-3395-E1E5-8A9A-2E9C94551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02322" y="1388392"/>
            <a:ext cx="2946616" cy="41603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627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5400000">
            <a:off x="3826774" y="-1530351"/>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96CC7B1-49BD-14B5-BE88-2CDF1FB717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215125" cy="6858000"/>
          </a:xfrm>
          <a:prstGeom prst="rect">
            <a:avLst/>
          </a:prstGeom>
        </p:spPr>
      </p:pic>
      <p:sp>
        <p:nvSpPr>
          <p:cNvPr id="2" name="Rectangle 1">
            <a:extLst>
              <a:ext uri="{FF2B5EF4-FFF2-40B4-BE49-F238E27FC236}">
                <a16:creationId xmlns:a16="http://schemas.microsoft.com/office/drawing/2014/main" id="{9FE769F3-4A97-D7AB-DAD9-177310F483B1}"/>
              </a:ext>
            </a:extLst>
          </p:cNvPr>
          <p:cNvSpPr/>
          <p:nvPr/>
        </p:nvSpPr>
        <p:spPr>
          <a:xfrm rot="16200000">
            <a:off x="2678563" y="-2683333"/>
            <a:ext cx="6858001" cy="12215126"/>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46249" y="289846"/>
            <a:ext cx="12168877" cy="313438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Learning Outcome:</a:t>
            </a:r>
            <a:br>
              <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br>
            <a:r>
              <a:rPr kumimoji="0" lang="en-US"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ASSESS the composition and quality of partnerships, REFLECT on their relevance to the selected field, the targeted audiences and</a:t>
            </a:r>
            <a:br>
              <a:rPr kumimoji="0" lang="en-US"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br>
            <a:r>
              <a:rPr kumimoji="0" lang="en-US"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the planned actions and outputs</a:t>
            </a:r>
            <a:endPar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spTree>
    <p:extLst>
      <p:ext uri="{BB962C8B-B14F-4D97-AF65-F5344CB8AC3E}">
        <p14:creationId xmlns:p14="http://schemas.microsoft.com/office/powerpoint/2010/main" val="14791426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5400000">
            <a:off x="3826774" y="-1530351"/>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100085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7000" b="1" i="0" u="none" strike="noStrike" kern="1200" cap="none" spc="0" normalizeH="0" baseline="0" noProof="0" dirty="0">
                <a:ln>
                  <a:noFill/>
                </a:ln>
                <a:solidFill>
                  <a:schemeClr val="accent2">
                    <a:lumMod val="75000"/>
                  </a:schemeClr>
                </a:solidFill>
                <a:effectLst/>
                <a:uLnTx/>
                <a:uFillTx/>
                <a:latin typeface="Candara" panose="020E0502030303020204" pitchFamily="34" charset="0"/>
                <a:cs typeface="Helvetica" panose="020B0604020202020204" pitchFamily="34" charset="0"/>
              </a:rPr>
              <a:t>Five Slides in Five Minutes</a:t>
            </a:r>
          </a:p>
        </p:txBody>
      </p:sp>
      <p:pic>
        <p:nvPicPr>
          <p:cNvPr id="3" name="Picture 2">
            <a:extLst>
              <a:ext uri="{FF2B5EF4-FFF2-40B4-BE49-F238E27FC236}">
                <a16:creationId xmlns:a16="http://schemas.microsoft.com/office/drawing/2014/main" id="{596CC7B1-49BD-14B5-BE88-2CDF1FB717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480" y="1124744"/>
            <a:ext cx="11593288" cy="5651500"/>
          </a:xfrm>
          <a:prstGeom prst="rect">
            <a:avLst/>
          </a:prstGeom>
        </p:spPr>
      </p:pic>
    </p:spTree>
    <p:extLst>
      <p:ext uri="{BB962C8B-B14F-4D97-AF65-F5344CB8AC3E}">
        <p14:creationId xmlns:p14="http://schemas.microsoft.com/office/powerpoint/2010/main" val="33000173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9C4619-5346-4054-5329-A17790877C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85384"/>
          </a:xfrm>
          <a:prstGeom prst="rect">
            <a:avLst/>
          </a:prstGeom>
        </p:spPr>
      </p:pic>
      <p:sp>
        <p:nvSpPr>
          <p:cNvPr id="8" name="TextBox 7">
            <a:extLst>
              <a:ext uri="{FF2B5EF4-FFF2-40B4-BE49-F238E27FC236}">
                <a16:creationId xmlns:a16="http://schemas.microsoft.com/office/drawing/2014/main" id="{751EC466-3CF6-4386-A11F-CFDDEB879CA8}"/>
              </a:ext>
            </a:extLst>
          </p:cNvPr>
          <p:cNvSpPr txBox="1"/>
          <p:nvPr/>
        </p:nvSpPr>
        <p:spPr>
          <a:xfrm>
            <a:off x="2711624" y="188640"/>
            <a:ext cx="926435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Candara" panose="020E0502030303020204" pitchFamily="34" charset="0"/>
              </a:rPr>
              <a:t>Appropriate Mix of Skills, Experience and Expertise</a:t>
            </a:r>
            <a:endParaRPr lang="en-GB" sz="3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9695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2" y="0"/>
            <a:ext cx="12192002" cy="6857999"/>
          </a:xfrm>
          <a:prstGeom prst="rect">
            <a:avLst/>
          </a:prstGeom>
          <a:solidFill>
            <a:schemeClr val="accent1"/>
          </a:solidFill>
          <a:ln w="12700">
            <a:noFill/>
            <a:miter lim="800000"/>
            <a:headEnd/>
            <a:tailEnd/>
          </a:ln>
        </p:spPr>
      </p:pic>
      <p:sp>
        <p:nvSpPr>
          <p:cNvPr id="6" name="TextBox 5">
            <a:extLst>
              <a:ext uri="{FF2B5EF4-FFF2-40B4-BE49-F238E27FC236}">
                <a16:creationId xmlns:a16="http://schemas.microsoft.com/office/drawing/2014/main" id="{D2106BEF-96C4-47E0-A678-AB1B2CC2BCBB}"/>
              </a:ext>
            </a:extLst>
          </p:cNvPr>
          <p:cNvSpPr txBox="1"/>
          <p:nvPr/>
        </p:nvSpPr>
        <p:spPr>
          <a:xfrm>
            <a:off x="0" y="5541613"/>
            <a:ext cx="12191999"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chemeClr val="bg1"/>
                </a:solidFill>
                <a:effectLst/>
                <a:uLnTx/>
                <a:uFillTx/>
                <a:latin typeface="Candara" panose="020E0502030303020204" pitchFamily="34" charset="0"/>
                <a:cs typeface="Helvetica" panose="020B0604020202020204" pitchFamily="34" charset="0"/>
              </a:rPr>
              <a:t>Newcomers</a:t>
            </a:r>
          </a:p>
        </p:txBody>
      </p:sp>
    </p:spTree>
    <p:extLst>
      <p:ext uri="{BB962C8B-B14F-4D97-AF65-F5344CB8AC3E}">
        <p14:creationId xmlns:p14="http://schemas.microsoft.com/office/powerpoint/2010/main" val="24543365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1999"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chemeClr val="accent4">
                    <a:lumMod val="50000"/>
                  </a:schemeClr>
                </a:solidFill>
                <a:effectLst/>
                <a:uLnTx/>
                <a:uFillTx/>
                <a:latin typeface="Candara" panose="020E0502030303020204" pitchFamily="34" charset="0"/>
                <a:cs typeface="Helvetica" panose="020B0604020202020204" pitchFamily="34" charset="0"/>
              </a:rPr>
              <a:t>Active Contributions</a:t>
            </a:r>
          </a:p>
        </p:txBody>
      </p:sp>
    </p:spTree>
    <p:extLst>
      <p:ext uri="{BB962C8B-B14F-4D97-AF65-F5344CB8AC3E}">
        <p14:creationId xmlns:p14="http://schemas.microsoft.com/office/powerpoint/2010/main" val="23536000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1" y="0"/>
            <a:ext cx="12192000" cy="6857999"/>
          </a:xfrm>
          <a:prstGeom prst="rect">
            <a:avLst/>
          </a:prstGeom>
          <a:solidFill>
            <a:schemeClr val="accent1"/>
          </a:solidFill>
          <a:ln w="12700">
            <a:noFill/>
            <a:miter lim="800000"/>
            <a:headEnd/>
            <a:tailEnd/>
          </a:ln>
        </p:spPr>
      </p:pic>
      <p:sp>
        <p:nvSpPr>
          <p:cNvPr id="6" name="TextBox 5">
            <a:extLst>
              <a:ext uri="{FF2B5EF4-FFF2-40B4-BE49-F238E27FC236}">
                <a16:creationId xmlns:a16="http://schemas.microsoft.com/office/drawing/2014/main" id="{D2106BEF-96C4-47E0-A678-AB1B2CC2BCBB}"/>
              </a:ext>
            </a:extLst>
          </p:cNvPr>
          <p:cNvSpPr txBox="1"/>
          <p:nvPr/>
        </p:nvSpPr>
        <p:spPr>
          <a:xfrm>
            <a:off x="0" y="2651545"/>
            <a:ext cx="12192000" cy="88735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6300" b="1" i="0" u="none" strike="noStrike" kern="1200" cap="none" spc="0" normalizeH="0" baseline="0" noProof="0" dirty="0">
                <a:ln>
                  <a:noFill/>
                </a:ln>
                <a:solidFill>
                  <a:schemeClr val="tx1">
                    <a:lumMod val="75000"/>
                    <a:lumOff val="25000"/>
                  </a:schemeClr>
                </a:solidFill>
                <a:effectLst/>
                <a:uLnTx/>
                <a:uFillTx/>
                <a:latin typeface="Candara" panose="020E0502030303020204" pitchFamily="34" charset="0"/>
                <a:cs typeface="Helvetica" panose="020B0604020202020204" pitchFamily="34" charset="0"/>
              </a:rPr>
              <a:t>Coordination and Communication</a:t>
            </a:r>
          </a:p>
        </p:txBody>
      </p:sp>
    </p:spTree>
    <p:extLst>
      <p:ext uri="{BB962C8B-B14F-4D97-AF65-F5344CB8AC3E}">
        <p14:creationId xmlns:p14="http://schemas.microsoft.com/office/powerpoint/2010/main" val="10395947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p:blipFill>
        <p:spPr bwMode="auto">
          <a:xfrm>
            <a:off x="0" y="0"/>
            <a:ext cx="12191998" cy="6857999"/>
          </a:xfrm>
          <a:prstGeom prst="rect">
            <a:avLst/>
          </a:prstGeom>
          <a:solidFill>
            <a:schemeClr val="accent1"/>
          </a:solidFill>
          <a:ln w="12700">
            <a:noFill/>
            <a:miter lim="800000"/>
            <a:headEnd/>
            <a:tailEnd/>
          </a:ln>
        </p:spPr>
      </p:pic>
      <p:sp>
        <p:nvSpPr>
          <p:cNvPr id="6" name="TextBox 5">
            <a:extLst>
              <a:ext uri="{FF2B5EF4-FFF2-40B4-BE49-F238E27FC236}">
                <a16:creationId xmlns:a16="http://schemas.microsoft.com/office/drawing/2014/main" id="{D2106BEF-96C4-47E0-A678-AB1B2CC2BCBB}"/>
              </a:ext>
            </a:extLst>
          </p:cNvPr>
          <p:cNvSpPr txBox="1"/>
          <p:nvPr/>
        </p:nvSpPr>
        <p:spPr>
          <a:xfrm>
            <a:off x="3823000" y="4149080"/>
            <a:ext cx="7961632" cy="2510559"/>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031A8D"/>
                </a:solidFill>
                <a:effectLst/>
                <a:uLnTx/>
                <a:uFillTx/>
                <a:latin typeface="Candara" panose="020E0502030303020204" pitchFamily="34" charset="0"/>
                <a:cs typeface="Helvetica" panose="020B0604020202020204" pitchFamily="34" charset="0"/>
              </a:rPr>
              <a:t>Essential Added-Value</a:t>
            </a:r>
          </a:p>
        </p:txBody>
      </p:sp>
    </p:spTree>
    <p:extLst>
      <p:ext uri="{BB962C8B-B14F-4D97-AF65-F5344CB8AC3E}">
        <p14:creationId xmlns:p14="http://schemas.microsoft.com/office/powerpoint/2010/main" val="31688702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695400" y="348882"/>
            <a:ext cx="9073008" cy="597087"/>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000" b="1" dirty="0">
                <a:solidFill>
                  <a:schemeClr val="accent1">
                    <a:lumMod val="75000"/>
                  </a:schemeClr>
                </a:solidFill>
                <a:latin typeface="Candara" panose="020E0502030303020204" pitchFamily="34" charset="0"/>
                <a:cs typeface="Helvetica" panose="020B0604020202020204" pitchFamily="34" charset="0"/>
              </a:rPr>
              <a:t>KA220 Assessment Criteria: Partnership</a:t>
            </a:r>
            <a:endParaRPr kumimoji="0" lang="en-GB"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graphicFrame>
        <p:nvGraphicFramePr>
          <p:cNvPr id="4" name="Table 3">
            <a:extLst>
              <a:ext uri="{FF2B5EF4-FFF2-40B4-BE49-F238E27FC236}">
                <a16:creationId xmlns:a16="http://schemas.microsoft.com/office/drawing/2014/main" id="{4CA80062-1567-3BB9-B703-95B58270F4F2}"/>
              </a:ext>
            </a:extLst>
          </p:cNvPr>
          <p:cNvGraphicFramePr>
            <a:graphicFrameLocks noGrp="1"/>
          </p:cNvGraphicFramePr>
          <p:nvPr>
            <p:extLst>
              <p:ext uri="{D42A27DB-BD31-4B8C-83A1-F6EECF244321}">
                <p14:modId xmlns:p14="http://schemas.microsoft.com/office/powerpoint/2010/main" val="3175263697"/>
              </p:ext>
            </p:extLst>
          </p:nvPr>
        </p:nvGraphicFramePr>
        <p:xfrm>
          <a:off x="352191" y="1782505"/>
          <a:ext cx="11360433" cy="4726613"/>
        </p:xfrm>
        <a:graphic>
          <a:graphicData uri="http://schemas.openxmlformats.org/drawingml/2006/table">
            <a:tbl>
              <a:tblPr>
                <a:tableStyleId>{5C22544A-7EE6-4342-B048-85BDC9FD1C3A}</a:tableStyleId>
              </a:tblPr>
              <a:tblGrid>
                <a:gridCol w="11360433">
                  <a:extLst>
                    <a:ext uri="{9D8B030D-6E8A-4147-A177-3AD203B41FA5}">
                      <a16:colId xmlns:a16="http://schemas.microsoft.com/office/drawing/2014/main" val="11802342"/>
                    </a:ext>
                  </a:extLst>
                </a:gridCol>
              </a:tblGrid>
              <a:tr h="1417420">
                <a:tc>
                  <a:txBody>
                    <a:bodyPr/>
                    <a:lstStyle/>
                    <a:p>
                      <a:pPr marL="342900" indent="-342900" algn="l">
                        <a:lnSpc>
                          <a:spcPct val="100000"/>
                        </a:lnSpc>
                        <a:spcBef>
                          <a:spcPts val="0"/>
                        </a:spcBef>
                        <a:spcAft>
                          <a:spcPts val="0"/>
                        </a:spcAft>
                        <a:buFont typeface="Arial" panose="020B0604020202020204" pitchFamily="34" charset="0"/>
                        <a:buChar char="•"/>
                      </a:pPr>
                      <a:r>
                        <a:rPr lang="en-US" sz="2500" dirty="0">
                          <a:solidFill>
                            <a:schemeClr val="accent1">
                              <a:lumMod val="50000"/>
                            </a:schemeClr>
                          </a:solidFill>
                          <a:effectLst/>
                        </a:rPr>
                        <a:t>Project involves APPROPRIATE MIX of participating organisations in terms of profile, past experience in the Programme, and expertise to successfully complete all project objectives.</a:t>
                      </a:r>
                      <a:r>
                        <a:rPr lang="en-GB" sz="2500" dirty="0">
                          <a:solidFill>
                            <a:schemeClr val="accent1">
                              <a:lumMod val="50000"/>
                            </a:schemeClr>
                          </a:solidFill>
                          <a:effectLst/>
                        </a:rPr>
                        <a:t> </a:t>
                      </a:r>
                      <a:endParaRPr lang="en-GB" sz="25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67586086"/>
                  </a:ext>
                </a:extLst>
              </a:tr>
              <a:tr h="472473">
                <a:tc>
                  <a:txBody>
                    <a:bodyPr/>
                    <a:lstStyle/>
                    <a:p>
                      <a:pPr marL="342900" indent="-342900" algn="l">
                        <a:lnSpc>
                          <a:spcPct val="100000"/>
                        </a:lnSpc>
                        <a:spcBef>
                          <a:spcPts val="0"/>
                        </a:spcBef>
                        <a:spcAft>
                          <a:spcPts val="0"/>
                        </a:spcAft>
                        <a:buFont typeface="Arial" panose="020B0604020202020204" pitchFamily="34" charset="0"/>
                        <a:buChar char="•"/>
                      </a:pPr>
                      <a:r>
                        <a:rPr lang="en-US" sz="2500" b="0" dirty="0">
                          <a:solidFill>
                            <a:srgbClr val="456EA0"/>
                          </a:solidFill>
                          <a:effectLst/>
                        </a:rPr>
                        <a:t>Project involves NEWCOMERS and less-experienced </a:t>
                      </a:r>
                      <a:r>
                        <a:rPr lang="en-US" sz="2500" b="0" dirty="0" err="1">
                          <a:solidFill>
                            <a:srgbClr val="456EA0"/>
                          </a:solidFill>
                          <a:effectLst/>
                        </a:rPr>
                        <a:t>organisations</a:t>
                      </a:r>
                      <a:r>
                        <a:rPr lang="en-US" sz="2500" b="0" dirty="0">
                          <a:solidFill>
                            <a:srgbClr val="456EA0"/>
                          </a:solidFill>
                          <a:effectLst/>
                        </a:rPr>
                        <a:t> to the action.</a:t>
                      </a:r>
                      <a:endParaRPr lang="en-GB" sz="2500" b="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75759080"/>
                  </a:ext>
                </a:extLst>
              </a:tr>
              <a:tr h="944946">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dirty="0">
                          <a:solidFill>
                            <a:schemeClr val="accent1">
                              <a:lumMod val="50000"/>
                            </a:schemeClr>
                          </a:solidFill>
                          <a:effectLst/>
                        </a:rPr>
                        <a:t>Proposed allocation of tasks demonstrates the commitment and ACTIVE CONTRIBUTION of all participating organisations.</a:t>
                      </a:r>
                      <a:endParaRPr lang="en-GB" sz="25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54889587"/>
                  </a:ext>
                </a:extLst>
              </a:tr>
              <a:tr h="946828">
                <a:tc>
                  <a:txBody>
                    <a:bodyPr/>
                    <a:lstStyle/>
                    <a:p>
                      <a:pPr marL="342900" indent="-342900" algn="l">
                        <a:lnSpc>
                          <a:spcPct val="100000"/>
                        </a:lnSpc>
                        <a:spcBef>
                          <a:spcPts val="0"/>
                        </a:spcBef>
                        <a:spcAft>
                          <a:spcPts val="0"/>
                        </a:spcAft>
                        <a:buFont typeface="Arial" panose="020B0604020202020204" pitchFamily="34" charset="0"/>
                        <a:buChar char="•"/>
                      </a:pPr>
                      <a:r>
                        <a:rPr lang="en-US" sz="2500" dirty="0">
                          <a:solidFill>
                            <a:srgbClr val="456EA0"/>
                          </a:solidFill>
                          <a:effectLst/>
                        </a:rPr>
                        <a:t>Proposal includes effective mechanisms for COORDINATION and COMMUNICATION between participating organisations, and other relevant stakeholders.</a:t>
                      </a:r>
                      <a:endParaRPr lang="en-GB" sz="250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15914738"/>
                  </a:ext>
                </a:extLst>
              </a:tr>
              <a:tr h="944946">
                <a:tc>
                  <a:txBody>
                    <a:bodyPr/>
                    <a:lstStyle/>
                    <a:p>
                      <a:pPr marL="342900" indent="-342900" algn="l">
                        <a:lnSpc>
                          <a:spcPct val="100000"/>
                        </a:lnSpc>
                        <a:spcBef>
                          <a:spcPts val="0"/>
                        </a:spcBef>
                        <a:spcAft>
                          <a:spcPts val="0"/>
                        </a:spcAft>
                        <a:buFont typeface="Arial" panose="020B0604020202020204" pitchFamily="34" charset="0"/>
                        <a:buChar char="•"/>
                      </a:pPr>
                      <a:r>
                        <a:rPr lang="en-US" sz="2500" dirty="0">
                          <a:solidFill>
                            <a:schemeClr val="accent1">
                              <a:lumMod val="50000"/>
                            </a:schemeClr>
                          </a:solidFill>
                          <a:effectLst/>
                        </a:rPr>
                        <a:t>Where relevant: Involvement of organisation(s) from a THIRD COUNTRY not associated to the Programme brings ESSENTIAL ADDED-VALUE to the project.</a:t>
                      </a:r>
                      <a:endParaRPr lang="en-GB" sz="25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37454972"/>
                  </a:ext>
                </a:extLst>
              </a:tr>
            </a:tbl>
          </a:graphicData>
        </a:graphic>
      </p:graphicFrame>
      <p:sp>
        <p:nvSpPr>
          <p:cNvPr id="2" name="TextBox 1">
            <a:extLst>
              <a:ext uri="{FF2B5EF4-FFF2-40B4-BE49-F238E27FC236}">
                <a16:creationId xmlns:a16="http://schemas.microsoft.com/office/drawing/2014/main" id="{4849B95C-E356-4ECB-91FF-E0088E6D4B52}"/>
              </a:ext>
            </a:extLst>
          </p:cNvPr>
          <p:cNvSpPr txBox="1"/>
          <p:nvPr/>
        </p:nvSpPr>
        <p:spPr>
          <a:xfrm>
            <a:off x="712232" y="1128341"/>
            <a:ext cx="2880320" cy="445635"/>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2800" i="1" dirty="0">
                <a:solidFill>
                  <a:schemeClr val="accent1">
                    <a:lumMod val="75000"/>
                  </a:schemeClr>
                </a:solidFill>
                <a:latin typeface="Candara" panose="020E0502030303020204" pitchFamily="34" charset="0"/>
                <a:cs typeface="Helvetica" panose="020B0604020202020204" pitchFamily="34" charset="0"/>
              </a:rPr>
              <a:t>Extent to which…</a:t>
            </a:r>
            <a:endParaRPr kumimoji="0" lang="en-GB" sz="4400" i="1"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1650C561-02D8-EB7A-6FB9-E63412B9286C}"/>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9768408" y="5013176"/>
            <a:ext cx="792088" cy="422360"/>
          </a:xfrm>
          <a:prstGeom prst="rect">
            <a:avLst/>
          </a:prstGeom>
        </p:spPr>
      </p:pic>
      <p:pic>
        <p:nvPicPr>
          <p:cNvPr id="9" name="Picture 8" descr="Icon&#10;&#10;Description automatically generated">
            <a:extLst>
              <a:ext uri="{FF2B5EF4-FFF2-40B4-BE49-F238E27FC236}">
                <a16:creationId xmlns:a16="http://schemas.microsoft.com/office/drawing/2014/main" id="{701C2B0A-06DA-7431-90E0-299046FF1B6A}"/>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11081924" y="3217820"/>
            <a:ext cx="792088" cy="422360"/>
          </a:xfrm>
          <a:prstGeom prst="rect">
            <a:avLst/>
          </a:prstGeom>
        </p:spPr>
      </p:pic>
      <p:pic>
        <p:nvPicPr>
          <p:cNvPr id="10" name="Picture 9" descr="Icon&#10;&#10;Description automatically generated">
            <a:extLst>
              <a:ext uri="{FF2B5EF4-FFF2-40B4-BE49-F238E27FC236}">
                <a16:creationId xmlns:a16="http://schemas.microsoft.com/office/drawing/2014/main" id="{A798EC5B-0457-A21A-002B-4362DF8AD4B4}"/>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7320136" y="4077072"/>
            <a:ext cx="792088" cy="422360"/>
          </a:xfrm>
          <a:prstGeom prst="rect">
            <a:avLst/>
          </a:prstGeom>
        </p:spPr>
      </p:pic>
      <p:pic>
        <p:nvPicPr>
          <p:cNvPr id="3" name="Picture 2" descr="Icon&#10;&#10;Description automatically generated">
            <a:extLst>
              <a:ext uri="{FF2B5EF4-FFF2-40B4-BE49-F238E27FC236}">
                <a16:creationId xmlns:a16="http://schemas.microsoft.com/office/drawing/2014/main" id="{9DF70B13-74DC-1AC4-DE45-3F2FF8183369}"/>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3196508" y="2535807"/>
            <a:ext cx="792088" cy="422360"/>
          </a:xfrm>
          <a:prstGeom prst="rect">
            <a:avLst/>
          </a:prstGeom>
        </p:spPr>
      </p:pic>
      <p:pic>
        <p:nvPicPr>
          <p:cNvPr id="8" name="Picture 7">
            <a:extLst>
              <a:ext uri="{FF2B5EF4-FFF2-40B4-BE49-F238E27FC236}">
                <a16:creationId xmlns:a16="http://schemas.microsoft.com/office/drawing/2014/main" id="{1A1741FB-0DC3-407F-D4A0-93F15DF007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827"/>
          <a:stretch/>
        </p:blipFill>
        <p:spPr bwMode="auto">
          <a:xfrm>
            <a:off x="9667246" y="192069"/>
            <a:ext cx="2206765" cy="788659"/>
          </a:xfrm>
          <a:prstGeom prst="rect">
            <a:avLst/>
          </a:prstGeom>
          <a:ln>
            <a:noFill/>
          </a:ln>
          <a:extLst>
            <a:ext uri="{53640926-AAD7-44D8-BBD7-CCE9431645EC}">
              <a14:shadowObscured xmlns:a14="http://schemas.microsoft.com/office/drawing/2010/main"/>
            </a:ext>
          </a:extLst>
        </p:spPr>
      </p:pic>
      <p:sp>
        <p:nvSpPr>
          <p:cNvPr id="7" name="Rectangle: Rounded Corners 6">
            <a:extLst>
              <a:ext uri="{FF2B5EF4-FFF2-40B4-BE49-F238E27FC236}">
                <a16:creationId xmlns:a16="http://schemas.microsoft.com/office/drawing/2014/main" id="{C62F9E82-3D34-514A-0A11-643B1EF96D97}"/>
              </a:ext>
            </a:extLst>
          </p:cNvPr>
          <p:cNvSpPr/>
          <p:nvPr/>
        </p:nvSpPr>
        <p:spPr>
          <a:xfrm>
            <a:off x="10802059" y="945846"/>
            <a:ext cx="1023171" cy="445635"/>
          </a:xfrm>
          <a:prstGeom prst="roundRect">
            <a:avLst/>
          </a:prstGeom>
          <a:solidFill>
            <a:srgbClr val="1F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2026</a:t>
            </a:r>
            <a:endParaRPr lang="en-GB" dirty="0">
              <a:solidFill>
                <a:schemeClr val="bg1"/>
              </a:solidFill>
            </a:endParaRPr>
          </a:p>
        </p:txBody>
      </p:sp>
    </p:spTree>
    <p:extLst>
      <p:ext uri="{BB962C8B-B14F-4D97-AF65-F5344CB8AC3E}">
        <p14:creationId xmlns:p14="http://schemas.microsoft.com/office/powerpoint/2010/main" val="194388004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2204</Words>
  <Application>Microsoft Office PowerPoint</Application>
  <PresentationFormat>Widescreen</PresentationFormat>
  <Paragraphs>121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Paul Guest</cp:lastModifiedBy>
  <cp:revision>673</cp:revision>
  <cp:lastPrinted>2026-02-19T09:18:00Z</cp:lastPrinted>
  <dcterms:created xsi:type="dcterms:W3CDTF">2014-03-21T10:03:33Z</dcterms:created>
  <dcterms:modified xsi:type="dcterms:W3CDTF">2026-02-19T09:23:20Z</dcterms:modified>
</cp:coreProperties>
</file>