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553" r:id="rId3"/>
    <p:sldId id="1554" r:id="rId4"/>
    <p:sldId id="1555" r:id="rId5"/>
    <p:sldId id="1651" r:id="rId6"/>
    <p:sldId id="557" r:id="rId7"/>
    <p:sldId id="1745" r:id="rId8"/>
    <p:sldId id="555" r:id="rId9"/>
    <p:sldId id="1670" r:id="rId10"/>
    <p:sldId id="1197" r:id="rId11"/>
    <p:sldId id="1687" r:id="rId12"/>
    <p:sldId id="1560" r:id="rId13"/>
    <p:sldId id="1556" r:id="rId14"/>
    <p:sldId id="1557" r:id="rId15"/>
    <p:sldId id="1131" r:id="rId16"/>
    <p:sldId id="1132" r:id="rId17"/>
    <p:sldId id="1790" r:id="rId18"/>
    <p:sldId id="1696" r:id="rId19"/>
    <p:sldId id="1791" r:id="rId20"/>
    <p:sldId id="1612" r:id="rId21"/>
    <p:sldId id="1611"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97D"/>
    <a:srgbClr val="193193"/>
    <a:srgbClr val="C6D9F1"/>
    <a:srgbClr val="B02E18"/>
    <a:srgbClr val="E3492F"/>
    <a:srgbClr val="DA2A6C"/>
    <a:srgbClr val="EDEDEF"/>
    <a:srgbClr val="E13A21"/>
    <a:srgbClr val="031A8D"/>
    <a:srgbClr val="03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2" autoAdjust="0"/>
    <p:restoredTop sz="62545" autoAdjust="0"/>
  </p:normalViewPr>
  <p:slideViewPr>
    <p:cSldViewPr>
      <p:cViewPr>
        <p:scale>
          <a:sx n="50" d="100"/>
          <a:sy n="50" d="100"/>
        </p:scale>
        <p:origin x="2538" y="474"/>
      </p:cViewPr>
      <p:guideLst>
        <p:guide orient="horz" pos="2160"/>
        <p:guide pos="3840"/>
      </p:guideLst>
    </p:cSldViewPr>
  </p:slideViewPr>
  <p:notesTextViewPr>
    <p:cViewPr>
      <p:scale>
        <a:sx n="100" d="100"/>
        <a:sy n="100" d="100"/>
      </p:scale>
      <p:origin x="0" y="-1500"/>
    </p:cViewPr>
  </p:notesTextViewPr>
  <p:sorterViewPr>
    <p:cViewPr>
      <p:scale>
        <a:sx n="33" d="100"/>
        <a:sy n="33" d="100"/>
      </p:scale>
      <p:origin x="0" y="-8673"/>
    </p:cViewPr>
  </p:sorterViewPr>
  <p:notesViewPr>
    <p:cSldViewPr>
      <p:cViewPr>
        <p:scale>
          <a:sx n="75" d="100"/>
          <a:sy n="75" d="100"/>
        </p:scale>
        <p:origin x="4032"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71D4543A-DF13-4012-9DC5-782791D4EA16}">
      <dgm:prSet phldrT="[Text]"/>
      <dgm:spPr/>
      <dgm:t>
        <a:bodyPr/>
        <a:lstStyle/>
        <a:p>
          <a:r>
            <a:rPr lang="en-GB" dirty="0"/>
            <a:t>Winter Slopes</a:t>
          </a:r>
          <a:br>
            <a:rPr lang="en-GB" dirty="0"/>
          </a:br>
          <a:r>
            <a:rPr lang="en-GB" dirty="0"/>
            <a:t>(Ski)</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dgm:spPr/>
      <dgm:t>
        <a:bodyPr/>
        <a:lstStyle/>
        <a:p>
          <a:r>
            <a:rPr lang="en-GB" dirty="0"/>
            <a:t>Summer Sun</a:t>
          </a:r>
          <a:br>
            <a:rPr lang="en-GB" dirty="0"/>
          </a:br>
          <a:r>
            <a:rPr lang="en-GB" dirty="0"/>
            <a:t>(Beach)</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dgm:spPr/>
      <dgm:t>
        <a:bodyPr/>
        <a:lstStyle/>
        <a:p>
          <a:r>
            <a:rPr lang="en-GB" dirty="0"/>
            <a:t>Exercise and Adventure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dgm:spPr/>
      <dgm:t>
        <a:bodyPr/>
        <a:lstStyle/>
        <a:p>
          <a:r>
            <a:rPr lang="en-GB"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n-GB"/>
        </a:p>
      </dgm:t>
    </dgm:pt>
    <dgm:pt modelId="{71D4543A-DF13-4012-9DC5-782791D4EA16}">
      <dgm:prSet phldrT="[Text]"/>
      <dgm:spPr/>
      <dgm:t>
        <a:bodyPr/>
        <a:lstStyle/>
        <a:p>
          <a:r>
            <a:rPr lang="en-GB" dirty="0"/>
            <a:t>Mediterranean</a:t>
          </a:r>
          <a:br>
            <a:rPr lang="en-GB" dirty="0"/>
          </a:br>
          <a:r>
            <a:rPr lang="en-GB" dirty="0"/>
            <a:t>(Pasta, Pizza, Salad, Grill)</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4400" dirty="0"/>
            <a:t>Meat Meat</a:t>
          </a:r>
          <a:br>
            <a:rPr lang="en-GB" sz="4400" dirty="0"/>
          </a:br>
          <a:r>
            <a:rPr lang="en-GB" sz="4400" dirty="0"/>
            <a:t>Meat</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4400" dirty="0"/>
            <a:t>Veggie Paradise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600"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0_2" csCatId="mainScheme" phldr="1"/>
      <dgm:spPr/>
      <dgm:t>
        <a:bodyPr/>
        <a:lstStyle/>
        <a:p>
          <a:endParaRPr lang="en-GB"/>
        </a:p>
      </dgm:t>
    </dgm:pt>
    <dgm:pt modelId="{71D4543A-DF13-4012-9DC5-782791D4EA16}">
      <dgm:prSet phldrT="[Text]"/>
      <dgm:spPr/>
      <dgm:t>
        <a:bodyPr/>
        <a:lstStyle/>
        <a:p>
          <a:endParaRPr lang="en-GB" dirty="0"/>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endParaRPr lang="en-GB" sz="4400" dirty="0"/>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endParaRPr lang="en-GB" sz="4400" dirty="0"/>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400" b="1"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GB"/>
        </a:p>
      </dgm:t>
    </dgm:pt>
    <dgm:pt modelId="{71D4543A-DF13-4012-9DC5-782791D4EA16}">
      <dgm:prSet phldrT="[Text]" custT="1"/>
      <dgm:spPr/>
      <dgm:t>
        <a:bodyPr/>
        <a:lstStyle/>
        <a:p>
          <a:r>
            <a:rPr lang="en-GB" sz="7000" b="1" dirty="0"/>
            <a:t>ADU</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7000" b="1" dirty="0"/>
            <a:t>HED</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7000" b="1" dirty="0"/>
            <a:t>SCH</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7000" b="1" dirty="0"/>
            <a:t>VET</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Winter Slopes</a:t>
          </a:r>
          <a:br>
            <a:rPr lang="en-GB" sz="3600" kern="1200" dirty="0"/>
          </a:br>
          <a:r>
            <a:rPr lang="en-GB" sz="3600" kern="1200" dirty="0"/>
            <a:t>(Ski)</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Summer Sun</a:t>
          </a:r>
          <a:br>
            <a:rPr lang="en-GB" sz="3600" kern="1200" dirty="0"/>
          </a:br>
          <a:r>
            <a:rPr lang="en-GB" sz="3600" kern="1200" dirty="0"/>
            <a:t>(Beach)</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Exercise and Adventure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Mediterranean</a:t>
          </a:r>
          <a:br>
            <a:rPr lang="en-GB" sz="2600" kern="1200" dirty="0"/>
          </a:br>
          <a:r>
            <a:rPr lang="en-GB" sz="2600" kern="1200" dirty="0"/>
            <a:t>(Pasta, Pizza, Salad, Grill)</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Meat Meat</a:t>
          </a:r>
          <a:br>
            <a:rPr lang="en-GB" sz="4400" kern="1200" dirty="0"/>
          </a:br>
          <a:r>
            <a:rPr lang="en-GB" sz="4400" kern="1200" dirty="0"/>
            <a:t>Meat</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Veggie Paradise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Something Else</a:t>
          </a:r>
        </a:p>
      </dsp:txBody>
      <dsp:txXfrm>
        <a:off x="4547460" y="3528285"/>
        <a:ext cx="2296598" cy="2296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ADU</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HED</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SCH</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VET</a:t>
          </a:r>
        </a:p>
      </dsp:txBody>
      <dsp:txXfrm>
        <a:off x="4547460" y="3528285"/>
        <a:ext cx="2296598" cy="229659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8" name="Notes Placeholder 7">
            <a:extLst>
              <a:ext uri="{FF2B5EF4-FFF2-40B4-BE49-F238E27FC236}">
                <a16:creationId xmlns:a16="http://schemas.microsoft.com/office/drawing/2014/main" id="{D59FB5FD-0ED0-1F68-8BE5-53E374438D4A}"/>
              </a:ext>
            </a:extLst>
          </p:cNvPr>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dirty="0"/>
              <a:t>This is the welcome screen. Add your own location and date.</a:t>
            </a:r>
            <a:br>
              <a:rPr lang="en-GB" b="0" dirty="0"/>
            </a:br>
            <a:r>
              <a:rPr lang="en-GB" b="0" dirty="0"/>
              <a:t>You can also add your own logos but please retain the CLEAR, EU and Erasmus+ logos.</a:t>
            </a:r>
          </a:p>
        </p:txBody>
      </p:sp>
    </p:spTree>
    <p:extLst>
      <p:ext uri="{BB962C8B-B14F-4D97-AF65-F5344CB8AC3E}">
        <p14:creationId xmlns:p14="http://schemas.microsoft.com/office/powerpoint/2010/main" val="293382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1: slide for presenting an outline programme and schedule (example based on Days 1 and 2 of a previous Assessor Training Event). Important to update this with your own training programme.</a:t>
            </a:r>
            <a:endParaRPr lang="en-GB" baseline="0" dirty="0"/>
          </a:p>
        </p:txBody>
      </p:sp>
    </p:spTree>
    <p:extLst>
      <p:ext uri="{BB962C8B-B14F-4D97-AF65-F5344CB8AC3E}">
        <p14:creationId xmlns:p14="http://schemas.microsoft.com/office/powerpoint/2010/main" val="100740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2: slide for presenting an outline programme and schedule (example based on Day 3 of a previous Assessor Training Event). Important to update this with your own training programme.</a:t>
            </a:r>
            <a:endParaRPr lang="en-GB" baseline="0" dirty="0"/>
          </a:p>
        </p:txBody>
      </p:sp>
    </p:spTree>
    <p:extLst>
      <p:ext uri="{BB962C8B-B14F-4D97-AF65-F5344CB8AC3E}">
        <p14:creationId xmlns:p14="http://schemas.microsoft.com/office/powerpoint/2010/main" val="18539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a:xfrm>
            <a:off x="731521" y="4620579"/>
            <a:ext cx="5852160" cy="3780473"/>
          </a:xfrm>
          <a:prstGeom prst="rect">
            <a:avLst/>
          </a:prstGeom>
        </p:spPr>
        <p:txBody>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a:p>
            <a:endParaRPr lang="en-IE" dirty="0"/>
          </a:p>
        </p:txBody>
      </p:sp>
    </p:spTree>
    <p:extLst>
      <p:ext uri="{BB962C8B-B14F-4D97-AF65-F5344CB8AC3E}">
        <p14:creationId xmlns:p14="http://schemas.microsoft.com/office/powerpoint/2010/main" val="332411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1: this is suitable for a physical event where participants are asked to form a snake ranging from the HIGHEST number of years or assessment (head of the snake) to the LOWEST numbers of years of assessment (tail of the snake); this exercise requires a fairly large space but it is also easy to work around tables and chairs as you only need a single line/snake to be formed; this is a good exercise for highlighting the range of experience present in the room but it is also important to highlight that everybody has a role to play, irrespective of the number of years (or months) of experience.</a:t>
            </a:r>
          </a:p>
        </p:txBody>
      </p:sp>
    </p:spTree>
    <p:extLst>
      <p:ext uri="{BB962C8B-B14F-4D97-AF65-F5344CB8AC3E}">
        <p14:creationId xmlns:p14="http://schemas.microsoft.com/office/powerpoint/2010/main" val="29844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2: simple exercise where participants are invited to indicate their presence; in a physical event, participants are invited to stand in a corner or next to a written sign which shows their preference; in a virtual event, participants might vote as a way of showing their preference; in all cases, this is a fun way of showing diversity among participants.</a:t>
            </a:r>
            <a:endParaRPr lang="en-GB" dirty="0"/>
          </a:p>
        </p:txBody>
      </p:sp>
    </p:spTree>
    <p:extLst>
      <p:ext uri="{BB962C8B-B14F-4D97-AF65-F5344CB8AC3E}">
        <p14:creationId xmlns:p14="http://schemas.microsoft.com/office/powerpoint/2010/main" val="8163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3: alternative version of Icebreaker Example 2 (different topic). Sometimes, it can be fun to have multiple icebreaker questions to get people energised and engaged.</a:t>
            </a:r>
            <a:endParaRPr lang="en-GB" dirty="0"/>
          </a:p>
        </p:txBody>
      </p:sp>
    </p:spTree>
    <p:extLst>
      <p:ext uri="{BB962C8B-B14F-4D97-AF65-F5344CB8AC3E}">
        <p14:creationId xmlns:p14="http://schemas.microsoft.com/office/powerpoint/2010/main" val="315434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4: this exercise is similar to Icebreaker Examples 2 and 3 but with a focus on assessment types, where the WHALE is seen as empathic being able to share and understand the feelings of others, the ELEPHANT recognises their role in the herd being part of something that contributes to the common good and the LION is fierce and protective (i.e. looking for faults in proposals and protecting European funds). Again., a fun icebreaker but one which focuses on showing diversity among assessors. Often participants will chose SOMETHING ELSE when they do not feel comfortable with any of the other descriptions (e.g. part lion, part whale).</a:t>
            </a:r>
            <a:endParaRPr lang="en-GB" dirty="0"/>
          </a:p>
        </p:txBody>
      </p:sp>
    </p:spTree>
    <p:extLst>
      <p:ext uri="{BB962C8B-B14F-4D97-AF65-F5344CB8AC3E}">
        <p14:creationId xmlns:p14="http://schemas.microsoft.com/office/powerpoint/2010/main" val="258044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Bridging Page: helps to move on to the next question.</a:t>
            </a:r>
          </a:p>
          <a:p>
            <a:endParaRPr lang="en-GB" i="0" dirty="0"/>
          </a:p>
        </p:txBody>
      </p:sp>
    </p:spTree>
    <p:extLst>
      <p:ext uri="{BB962C8B-B14F-4D97-AF65-F5344CB8AC3E}">
        <p14:creationId xmlns:p14="http://schemas.microsoft.com/office/powerpoint/2010/main" val="16335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Following on from the icebreakers, and whilst participants are still standing (mostly relevant to physical events), it can be useful to group participants under the different fields of education and training, which can be the basis for the next exercise: Group Quiz.</a:t>
            </a:r>
          </a:p>
        </p:txBody>
      </p:sp>
    </p:spTree>
    <p:extLst>
      <p:ext uri="{BB962C8B-B14F-4D97-AF65-F5344CB8AC3E}">
        <p14:creationId xmlns:p14="http://schemas.microsoft.com/office/powerpoint/2010/main" val="104215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pPr defTabSz="937900"/>
            <a:r>
              <a:rPr lang="en-GB" b="0" baseline="0" dirty="0"/>
              <a:t>A Group Quiz achieves two goals simultaneously. Firstly, it is a chance for field-specific teams to work together, which is something that they will do during other parts of the training. Secondly, it is a chance to confirm existing knowledge levels on some of the basic aspects of the Erasmus+ programme (i.e. a quick instead of a short presentation).</a:t>
            </a:r>
            <a:br>
              <a:rPr lang="en-GB" b="0" baseline="0" dirty="0"/>
            </a:br>
            <a:br>
              <a:rPr lang="en-GB" b="0" baseline="0" dirty="0"/>
            </a:br>
            <a:r>
              <a:rPr lang="en-GB" b="0" baseline="0" dirty="0"/>
              <a:t>Digital platforms or smartphone applications can be a fun way of engaging participants in a short quiz. Many platforms and applications exist so it is important to select one that you are comfortable with and know how to use. You might also have to check what licenses you have in your own organisation as free platforms or application often impose limits on the number of questions or the number of respondents. In all cases, a single response should be able to be submitted by each GROUP or TEAM.  A QR code can also make it easier to access a digital platform or application.</a:t>
            </a:r>
          </a:p>
        </p:txBody>
      </p:sp>
    </p:spTree>
    <p:extLst>
      <p:ext uri="{BB962C8B-B14F-4D97-AF65-F5344CB8AC3E}">
        <p14:creationId xmlns:p14="http://schemas.microsoft.com/office/powerpoint/2010/main" val="122447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55709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fontScale="55000" lnSpcReduction="20000"/>
          </a:bodyPr>
          <a:lstStyle/>
          <a:p>
            <a:r>
              <a:rPr lang="en-GB" b="0" dirty="0"/>
              <a:t>GUIDELINES FOR ERASMUS+ NAs</a:t>
            </a:r>
          </a:p>
          <a:p>
            <a:endParaRPr lang="en-GB" b="0" dirty="0"/>
          </a:p>
          <a:p>
            <a:r>
              <a:rPr lang="en-GB" b="0" baseline="0" dirty="0"/>
              <a:t>In a recent quiz, a series of 5 multiple choice questions were used, namely:</a:t>
            </a:r>
          </a:p>
          <a:p>
            <a:endParaRPr lang="en-GB" b="0" baseline="0" dirty="0"/>
          </a:p>
          <a:p>
            <a:r>
              <a:rPr lang="en-US" b="0" i="0" dirty="0">
                <a:effectLst/>
                <a:latin typeface="ProximaNova"/>
              </a:rPr>
              <a:t>1. Erasmus+ allows for different levels of participation among "EU Countries and those Associated to the Programme" and "Countries Not Associated to the Programme". Looking beyond the EU27, which are the SIX ASSOCIATED COUNTRIES? [Albania / Bosnia and Herzegovina / Croatia / Georgia / </a:t>
            </a:r>
            <a:r>
              <a:rPr lang="en-US" b="0" i="0" u="sng" dirty="0">
                <a:effectLst/>
                <a:latin typeface="ProximaNova"/>
              </a:rPr>
              <a:t>Iceland</a:t>
            </a:r>
            <a:r>
              <a:rPr lang="en-US" b="0" i="0" dirty="0">
                <a:effectLst/>
                <a:latin typeface="ProximaNova"/>
              </a:rPr>
              <a:t> / </a:t>
            </a:r>
            <a:r>
              <a:rPr lang="en-US" b="0" i="0" u="sng" dirty="0">
                <a:effectLst/>
                <a:latin typeface="ProximaNova"/>
              </a:rPr>
              <a:t>Liechtenstein</a:t>
            </a:r>
            <a:r>
              <a:rPr lang="en-US" b="0" i="0" dirty="0">
                <a:effectLst/>
                <a:latin typeface="ProximaNova"/>
              </a:rPr>
              <a:t> / </a:t>
            </a:r>
            <a:r>
              <a:rPr lang="en-US" b="0" i="0" u="sng" dirty="0">
                <a:effectLst/>
                <a:latin typeface="ProximaNova"/>
              </a:rPr>
              <a:t>North Macedonia</a:t>
            </a:r>
            <a:r>
              <a:rPr lang="en-US" b="0" i="0" dirty="0">
                <a:effectLst/>
                <a:latin typeface="ProximaNova"/>
              </a:rPr>
              <a:t> / </a:t>
            </a:r>
            <a:r>
              <a:rPr lang="en-US" b="0" i="0" u="sng" dirty="0">
                <a:effectLst/>
                <a:latin typeface="ProximaNova"/>
              </a:rPr>
              <a:t>Norway</a:t>
            </a:r>
            <a:r>
              <a:rPr lang="en-US" b="0" i="0" dirty="0">
                <a:effectLst/>
                <a:latin typeface="ProximaNova"/>
              </a:rPr>
              <a:t> / </a:t>
            </a:r>
            <a:r>
              <a:rPr lang="en-US" b="0" i="0" u="sng" dirty="0">
                <a:effectLst/>
                <a:latin typeface="ProximaNova"/>
              </a:rPr>
              <a:t>Serbia</a:t>
            </a:r>
            <a:r>
              <a:rPr lang="en-US" b="0" i="0" dirty="0">
                <a:effectLst/>
                <a:latin typeface="ProximaNova"/>
              </a:rPr>
              <a:t> / Switzerland / </a:t>
            </a:r>
            <a:r>
              <a:rPr lang="en-US" b="0" i="0" u="sng" dirty="0">
                <a:effectLst/>
                <a:latin typeface="ProximaNova"/>
              </a:rPr>
              <a:t>Türkiye</a:t>
            </a:r>
            <a:r>
              <a:rPr lang="en-US" b="0" i="0" dirty="0">
                <a:effectLst/>
                <a:latin typeface="ProximaNova"/>
              </a:rPr>
              <a:t> / Ukraine] </a:t>
            </a:r>
            <a:r>
              <a:rPr lang="en-US" b="0" i="1" dirty="0">
                <a:effectLst/>
                <a:latin typeface="ProximaNova"/>
              </a:rPr>
              <a:t>six correct answers are underlined</a:t>
            </a:r>
            <a:endParaRPr lang="en-GB" b="0" i="1" baseline="0" dirty="0">
              <a:effectLst/>
              <a:latin typeface="ProximaNova"/>
            </a:endParaRPr>
          </a:p>
          <a:p>
            <a:br>
              <a:rPr lang="en-US" b="0" i="0" dirty="0">
                <a:effectLst/>
                <a:latin typeface="ProximaNova"/>
              </a:rPr>
            </a:br>
            <a:r>
              <a:rPr lang="en-US" b="0" i="0" dirty="0">
                <a:effectLst/>
                <a:latin typeface="ProximaNova"/>
              </a:rPr>
              <a:t>2. For the programme period 2021-2027, which of the following represent the FOUR HORIZONTAL PRIORITIES of the Erasmus+ programme? [</a:t>
            </a:r>
            <a:r>
              <a:rPr lang="en-US" b="0" i="0" u="sng" dirty="0">
                <a:effectLst/>
                <a:latin typeface="ProximaNova"/>
              </a:rPr>
              <a:t>Inclusion and Diversity</a:t>
            </a:r>
            <a:r>
              <a:rPr lang="en-US" b="0" i="0" dirty="0">
                <a:effectLst/>
                <a:latin typeface="ProximaNova"/>
              </a:rPr>
              <a:t> / Recognition and Validation of Learning and Skills / Key Competences / </a:t>
            </a:r>
            <a:r>
              <a:rPr lang="en-US" b="0" i="0" u="sng" dirty="0">
                <a:effectLst/>
                <a:latin typeface="ProximaNova"/>
              </a:rPr>
              <a:t>Digital Transformation</a:t>
            </a:r>
            <a:r>
              <a:rPr lang="en-US" b="0" i="0" dirty="0">
                <a:effectLst/>
                <a:latin typeface="ProximaNova"/>
              </a:rPr>
              <a:t> / Teaching Excellence / </a:t>
            </a:r>
            <a:r>
              <a:rPr lang="en-US" b="0" i="0" u="sng" dirty="0">
                <a:effectLst/>
                <a:latin typeface="ProximaNova"/>
              </a:rPr>
              <a:t>Participation in Democratic Life, Common Values and Civic Engagement</a:t>
            </a:r>
            <a:r>
              <a:rPr lang="en-US" b="0" i="0" dirty="0">
                <a:effectLst/>
                <a:latin typeface="ProximaNova"/>
              </a:rPr>
              <a:t> / Multilingualism / Excellence in STEM-STEAM / </a:t>
            </a:r>
            <a:r>
              <a:rPr lang="en-US" b="0" i="0" u="sng" dirty="0">
                <a:effectLst/>
                <a:latin typeface="ProximaNova"/>
              </a:rPr>
              <a:t>Environment and Fight against Climate Change</a:t>
            </a:r>
            <a:r>
              <a:rPr lang="en-US" b="0" i="0" dirty="0">
                <a:effectLst/>
                <a:latin typeface="ProximaNova"/>
              </a:rPr>
              <a:t> / Quality Assurance] </a:t>
            </a:r>
            <a:r>
              <a:rPr lang="en-US" b="0" i="1" dirty="0">
                <a:effectLst/>
                <a:latin typeface="ProximaNova"/>
              </a:rPr>
              <a:t>four correct answers are underlined</a:t>
            </a:r>
            <a:endParaRPr lang="en-GB" b="0" i="0" baseline="0" dirty="0">
              <a:effectLst/>
              <a:latin typeface="ProximaNova"/>
            </a:endParaRPr>
          </a:p>
          <a:p>
            <a:br>
              <a:rPr lang="en-US" b="0" i="0" dirty="0">
                <a:effectLst/>
                <a:latin typeface="ProximaNova"/>
              </a:rPr>
            </a:br>
            <a:r>
              <a:rPr lang="en-US" b="0" i="0" dirty="0">
                <a:effectLst/>
                <a:latin typeface="ProximaNova"/>
              </a:rPr>
              <a:t>3. For proposals under Cooperation Partnerships (KA220), which of these statements is correct? [At least ONE quality assessment is required </a:t>
            </a:r>
            <a:r>
              <a:rPr lang="en-US" b="0" i="0" u="sng" dirty="0">
                <a:effectLst/>
                <a:latin typeface="ProximaNova"/>
              </a:rPr>
              <a:t>/ At least TWO quality assessments are required</a:t>
            </a:r>
            <a:r>
              <a:rPr lang="en-US" b="0" i="0" dirty="0">
                <a:effectLst/>
                <a:latin typeface="ProximaNova"/>
              </a:rPr>
              <a:t> / At least THREE quality assessments are required/ ONE OR TWO quality assessments might be required - depending on the value of the lump sum requested] </a:t>
            </a:r>
            <a:r>
              <a:rPr lang="en-US" b="0" i="1" dirty="0">
                <a:effectLst/>
                <a:latin typeface="ProximaNova"/>
              </a:rPr>
              <a:t>one correct answer is underlined</a:t>
            </a:r>
            <a:r>
              <a:rPr lang="en-US" b="0" i="0" dirty="0">
                <a:effectLst/>
                <a:latin typeface="ProximaNova"/>
              </a:rPr>
              <a:t> </a:t>
            </a:r>
          </a:p>
          <a:p>
            <a:endParaRPr lang="en-GB" b="0" i="0" baseline="0" dirty="0">
              <a:effectLst/>
              <a:latin typeface="ProximaNova"/>
            </a:endParaRPr>
          </a:p>
          <a:p>
            <a:r>
              <a:rPr lang="en-US" b="0" i="0" dirty="0">
                <a:effectLst/>
                <a:latin typeface="ProximaNova"/>
              </a:rPr>
              <a:t>4. When assessing project proposals under Key Action 2 Partnerships for Cooperation, what are the FOUR AWARD CRITERIA that are used? [</a:t>
            </a:r>
            <a:r>
              <a:rPr lang="en-US" b="0" i="0" u="sng" dirty="0">
                <a:effectLst/>
                <a:latin typeface="ProximaNova"/>
              </a:rPr>
              <a:t>Relevance</a:t>
            </a:r>
            <a:r>
              <a:rPr lang="en-US" b="0" i="0" dirty="0">
                <a:effectLst/>
                <a:latin typeface="ProximaNova"/>
              </a:rPr>
              <a:t> / European Added-Value / Quality of Work Programme and Budget / Dissemination and Exploitation / </a:t>
            </a:r>
            <a:r>
              <a:rPr lang="en-US" b="0" i="0" u="sng" dirty="0">
                <a:effectLst/>
                <a:latin typeface="ProximaNova"/>
              </a:rPr>
              <a:t>Impact</a:t>
            </a:r>
            <a:r>
              <a:rPr lang="en-US" b="0" i="0" dirty="0">
                <a:effectLst/>
                <a:latin typeface="ProximaNova"/>
              </a:rPr>
              <a:t> / Quality of Consortium / </a:t>
            </a:r>
            <a:r>
              <a:rPr lang="en-US" b="0" i="0" u="sng" dirty="0">
                <a:effectLst/>
                <a:latin typeface="ProximaNova"/>
              </a:rPr>
              <a:t>Quality of Project Design and Implementation</a:t>
            </a:r>
            <a:r>
              <a:rPr lang="en-US" b="0" i="0" dirty="0">
                <a:effectLst/>
                <a:latin typeface="ProximaNova"/>
              </a:rPr>
              <a:t> / Value-for-Money / </a:t>
            </a:r>
            <a:r>
              <a:rPr lang="en-US" b="0" i="0" u="sng" dirty="0">
                <a:effectLst/>
                <a:latin typeface="ProximaNova"/>
              </a:rPr>
              <a:t>Quality of Partnership and Cooperation Arrangements</a:t>
            </a:r>
            <a:r>
              <a:rPr lang="en-US" b="0" i="0" dirty="0">
                <a:effectLst/>
                <a:latin typeface="ProximaNova"/>
              </a:rPr>
              <a:t>] </a:t>
            </a:r>
            <a:r>
              <a:rPr lang="en-US" b="0" i="1" dirty="0">
                <a:effectLst/>
                <a:latin typeface="ProximaNova"/>
              </a:rPr>
              <a:t>four correct answers are underlined</a:t>
            </a:r>
            <a:endParaRPr lang="en-US" b="0" i="0" dirty="0">
              <a:effectLst/>
              <a:latin typeface="ProximaNova"/>
            </a:endParaRPr>
          </a:p>
          <a:p>
            <a:endParaRPr lang="en-GB" b="0" i="0" baseline="0" dirty="0">
              <a:effectLst/>
              <a:latin typeface="ProximaNova"/>
            </a:endParaRPr>
          </a:p>
          <a:p>
            <a:r>
              <a:rPr lang="en-US" b="0" i="0" dirty="0">
                <a:effectLst/>
                <a:latin typeface="ProximaNova"/>
              </a:rPr>
              <a:t>5. Which of the following statements is correct in relation to the minimum score required for a Cooperation Partnership (KA220) to be considered for financing? [To be considered for funding, proposals need only score 60 points in total / To be considered for funding, proposals must score at least 60 points in total plus at least half of the maximum score under RELEVANCE only / To be considered for funding, proposals must score at least 60 points in total plus at least half of the maximum score under ALL four award criteria / </a:t>
            </a:r>
            <a:r>
              <a:rPr lang="en-US" b="0" i="0" u="sng" dirty="0">
                <a:effectLst/>
                <a:latin typeface="ProximaNova"/>
              </a:rPr>
              <a:t>To be considered for funding, proposals must score at least 70 points in total plus at least half of the maximum score under ALL four award criteria</a:t>
            </a:r>
            <a:r>
              <a:rPr lang="en-US" b="0" i="0" dirty="0">
                <a:effectLst/>
                <a:latin typeface="ProximaNova"/>
              </a:rPr>
              <a:t>] one correct answer is underlined (updated for 2024)</a:t>
            </a:r>
            <a:endParaRPr lang="en-GB" b="0" i="0" baseline="0" dirty="0">
              <a:effectLst/>
              <a:latin typeface="ProximaNova"/>
            </a:endParaRPr>
          </a:p>
          <a:p>
            <a:br>
              <a:rPr lang="en-US" b="0" i="0" dirty="0">
                <a:effectLst/>
                <a:latin typeface="ProximaNova"/>
              </a:rPr>
            </a:br>
            <a:r>
              <a:rPr lang="en-US" b="0" i="0" dirty="0">
                <a:effectLst/>
                <a:latin typeface="ProximaNova"/>
              </a:rPr>
              <a:t>6. Across both Partnership for Cooperation actins (KA210 and KA220) which of the following are eligible lump sums?- the larger of the two partnership actions - which of the following are eligible lump sums? [</a:t>
            </a:r>
            <a:r>
              <a:rPr lang="en-US" b="0" i="0" u="sng" dirty="0">
                <a:effectLst/>
                <a:latin typeface="ProximaNova"/>
              </a:rPr>
              <a:t>€30,000</a:t>
            </a:r>
            <a:r>
              <a:rPr lang="en-US" b="0" i="0" dirty="0">
                <a:effectLst/>
                <a:latin typeface="ProximaNova"/>
              </a:rPr>
              <a:t> / </a:t>
            </a:r>
            <a:r>
              <a:rPr lang="en-US" b="0" i="0" u="sng" dirty="0">
                <a:effectLst/>
                <a:latin typeface="ProximaNova"/>
              </a:rPr>
              <a:t>€60,000</a:t>
            </a:r>
            <a:r>
              <a:rPr lang="en-US" b="0" i="0" dirty="0">
                <a:effectLst/>
                <a:latin typeface="ProximaNova"/>
              </a:rPr>
              <a:t> / </a:t>
            </a:r>
            <a:r>
              <a:rPr lang="en-US" b="0" i="0" u="sng" dirty="0">
                <a:effectLst/>
                <a:latin typeface="ProximaNova"/>
              </a:rPr>
              <a:t>€120,000</a:t>
            </a:r>
            <a:r>
              <a:rPr lang="en-US" b="0" i="0" dirty="0">
                <a:effectLst/>
                <a:latin typeface="ProximaNova"/>
              </a:rPr>
              <a:t> / €150,000 / </a:t>
            </a:r>
            <a:r>
              <a:rPr lang="en-US" b="0" i="0" u="sng" dirty="0">
                <a:effectLst/>
                <a:latin typeface="ProximaNova"/>
              </a:rPr>
              <a:t>€250,000</a:t>
            </a:r>
            <a:r>
              <a:rPr lang="en-US" b="0" i="0" dirty="0">
                <a:effectLst/>
                <a:latin typeface="ProximaNova"/>
              </a:rPr>
              <a:t> / €300,000 / €350,000 / </a:t>
            </a:r>
            <a:r>
              <a:rPr lang="en-US" b="0" i="0" u="sng" dirty="0">
                <a:effectLst/>
                <a:latin typeface="ProximaNova"/>
              </a:rPr>
              <a:t>€400,000</a:t>
            </a:r>
            <a:r>
              <a:rPr lang="en-US" b="0" i="0" dirty="0">
                <a:effectLst/>
                <a:latin typeface="ProximaNova"/>
              </a:rPr>
              <a:t> / €500,000) </a:t>
            </a:r>
            <a:r>
              <a:rPr lang="en-US" b="0" i="1" dirty="0">
                <a:effectLst/>
                <a:latin typeface="ProximaNova"/>
              </a:rPr>
              <a:t>five correct answers are underlined</a:t>
            </a:r>
            <a:endParaRPr lang="en-US" b="0" i="0" dirty="0">
              <a:effectLst/>
              <a:latin typeface="ProximaNova"/>
            </a:endParaRPr>
          </a:p>
          <a:p>
            <a:endParaRPr lang="en-US" b="0" i="0" dirty="0">
              <a:effectLst/>
              <a:latin typeface="ProximaNova"/>
            </a:endParaRPr>
          </a:p>
          <a:p>
            <a:r>
              <a:rPr lang="en-US" b="0" i="0" dirty="0">
                <a:effectLst/>
                <a:latin typeface="ProximaNova"/>
              </a:rPr>
              <a:t>7. What is maximum number of Work Packages that is allowed within a Cooperation Partnership (KA220)? [</a:t>
            </a:r>
            <a:r>
              <a:rPr lang="en-US" b="0" i="0" u="sng" dirty="0">
                <a:effectLst/>
                <a:latin typeface="ProximaNova"/>
              </a:rPr>
              <a:t>No Maximum - No Limit Applied</a:t>
            </a:r>
            <a:r>
              <a:rPr lang="en-US" b="0" i="0" dirty="0">
                <a:effectLst/>
                <a:latin typeface="ProximaNova"/>
              </a:rPr>
              <a:t> / Maximum of 5 WPs - including the required WP for Project Management / Maximum of 6 WPs - including the required WP for Project Management / Maximum of 7 WPs - including the required WP for Project Management / Maximum of 10 WPs - including the required WP for Project Management] </a:t>
            </a:r>
            <a:r>
              <a:rPr lang="en-US" b="0" i="1" dirty="0">
                <a:effectLst/>
                <a:latin typeface="ProximaNova"/>
              </a:rPr>
              <a:t>one correct answer is underlined (fun point for discussion based on the fact that the Erasmus+ programme guide advises applicants to “split their projects in a maximum of 5 works packages, including the one on project management”… but this is not an eligibility criterion).</a:t>
            </a:r>
            <a:br>
              <a:rPr lang="en-US" b="0" i="0" dirty="0">
                <a:effectLst/>
                <a:latin typeface="ProximaNova"/>
              </a:rPr>
            </a:br>
            <a:br>
              <a:rPr lang="en-US" b="0" i="0" dirty="0">
                <a:effectLst/>
                <a:latin typeface="ProximaNova"/>
              </a:rPr>
            </a:br>
            <a:r>
              <a:rPr lang="en-US" b="0" i="0" dirty="0">
                <a:effectLst/>
                <a:latin typeface="ProximaNova"/>
              </a:rPr>
              <a:t>Different questions can be used in your own event, and you can choose different options to add for multiple choice questions.</a:t>
            </a:r>
            <a:endParaRPr lang="en-GB" b="0" baseline="0" dirty="0"/>
          </a:p>
        </p:txBody>
      </p:sp>
    </p:spTree>
    <p:extLst>
      <p:ext uri="{BB962C8B-B14F-4D97-AF65-F5344CB8AC3E}">
        <p14:creationId xmlns:p14="http://schemas.microsoft.com/office/powerpoint/2010/main" val="57139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Single slide introduction to the CLEAR LTA using numbers (see definitions below). Feel free to change some of the numbers to underline important elements of your own event:</a:t>
            </a:r>
          </a:p>
          <a:p>
            <a:endParaRPr lang="en-GB" dirty="0"/>
          </a:p>
          <a:p>
            <a:pPr marL="175856" indent="-175856">
              <a:buFont typeface="Arial" panose="020B0604020202020204" pitchFamily="34" charset="0"/>
              <a:buChar char="•"/>
            </a:pPr>
            <a:r>
              <a:rPr lang="en-GB" dirty="0"/>
              <a:t>12 = NAs involved in the CLEAR LTA.</a:t>
            </a:r>
          </a:p>
          <a:p>
            <a:pPr marL="175856" indent="-175856">
              <a:buFont typeface="Arial" panose="020B0604020202020204" pitchFamily="34" charset="0"/>
              <a:buChar char="•"/>
            </a:pPr>
            <a:r>
              <a:rPr lang="en-GB" dirty="0"/>
              <a:t>4 = Fields being addressed by the CLEAR LTA (ADU, HED, SCH and VET).</a:t>
            </a:r>
          </a:p>
          <a:p>
            <a:pPr marL="175856" indent="-175856">
              <a:buFont typeface="Arial" panose="020B0604020202020204" pitchFamily="34" charset="0"/>
              <a:buChar char="•"/>
            </a:pPr>
            <a:r>
              <a:rPr lang="en-GB" dirty="0"/>
              <a:t>3 = Years of Activity for the CLEAR LTA.</a:t>
            </a:r>
          </a:p>
          <a:p>
            <a:pPr marL="175856" indent="-175856">
              <a:buFont typeface="Arial" panose="020B0604020202020204" pitchFamily="34" charset="0"/>
              <a:buChar char="•"/>
            </a:pPr>
            <a:r>
              <a:rPr lang="en-GB" dirty="0"/>
              <a:t>E+ = programme financing and benefitting from CLEAR LTA Activity.</a:t>
            </a:r>
          </a:p>
          <a:p>
            <a:pPr marL="175856" indent="-175856">
              <a:buFont typeface="Arial" panose="020B0604020202020204" pitchFamily="34" charset="0"/>
              <a:buChar char="•"/>
            </a:pPr>
            <a:r>
              <a:rPr lang="en-GB" dirty="0"/>
              <a:t>KA2 = focus of CLEAR LTA assessor training activities - specifically KA210 and KA220 which follow the indirect management approach.</a:t>
            </a:r>
          </a:p>
          <a:p>
            <a:pPr marL="175856" indent="-175856">
              <a:buFont typeface="Arial" panose="020B0604020202020204" pitchFamily="34" charset="0"/>
              <a:buChar char="•"/>
            </a:pPr>
            <a:r>
              <a:rPr lang="en-GB" dirty="0"/>
              <a:t>€€€ = move to lump sum financing which underpins to targeted training for Erasmus+ KA2 assessors.</a:t>
            </a:r>
          </a:p>
          <a:p>
            <a:pPr marL="175856" indent="-175856">
              <a:buFont typeface="Arial" panose="020B0604020202020204" pitchFamily="34" charset="0"/>
              <a:buChar char="•"/>
            </a:pPr>
            <a:r>
              <a:rPr lang="en-GB" dirty="0"/>
              <a:t>33 = number of countries invited to participate in initial training events in Ljubljana and Rotterdam in Spring 2023.</a:t>
            </a:r>
          </a:p>
          <a:p>
            <a:pPr marL="175856" indent="-175856">
              <a:buFont typeface="Arial" panose="020B0604020202020204" pitchFamily="34" charset="0"/>
              <a:buChar char="•"/>
            </a:pPr>
            <a:r>
              <a:rPr lang="en-GB" dirty="0"/>
              <a:t>300+ = number of assessors and NA staff trained during 2022 and 2023.</a:t>
            </a:r>
          </a:p>
          <a:p>
            <a:pPr marL="175856" indent="-175856">
              <a:buFont typeface="Arial" panose="020B0604020202020204" pitchFamily="34" charset="0"/>
              <a:buChar char="•"/>
            </a:pPr>
            <a:r>
              <a:rPr lang="en-GB" dirty="0"/>
              <a:t>FR+ = reminder that the focus is now moving to the training of assessors for Final Report assessment.</a:t>
            </a:r>
          </a:p>
        </p:txBody>
      </p:sp>
    </p:spTree>
    <p:extLst>
      <p:ext uri="{BB962C8B-B14F-4D97-AF65-F5344CB8AC3E}">
        <p14:creationId xmlns:p14="http://schemas.microsoft.com/office/powerpoint/2010/main" val="228768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A useful slide that allows you to mention that written Briefing Sheets also exist as well as a short animated video. Normally, the video is played as a part of the training session on Quality of Project Design. If you are not going to circulate these materials then you can remove this slide.</a:t>
            </a:r>
          </a:p>
        </p:txBody>
      </p:sp>
    </p:spTree>
    <p:extLst>
      <p:ext uri="{BB962C8B-B14F-4D97-AF65-F5344CB8AC3E}">
        <p14:creationId xmlns:p14="http://schemas.microsoft.com/office/powerpoint/2010/main" val="346791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use Learning Outcomes to encapsulate the targeted learning. These can be introduced as a whole set at the start of the training day, or used individually at the start of each training session.</a:t>
            </a:r>
          </a:p>
        </p:txBody>
      </p:sp>
    </p:spTree>
    <p:extLst>
      <p:ext uri="{BB962C8B-B14F-4D97-AF65-F5344CB8AC3E}">
        <p14:creationId xmlns:p14="http://schemas.microsoft.com/office/powerpoint/2010/main" val="191120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1-3: remember to adapt these to reflect those aspects of the training that you will use with your assessors.</a:t>
            </a:r>
          </a:p>
        </p:txBody>
      </p:sp>
    </p:spTree>
    <p:extLst>
      <p:ext uri="{BB962C8B-B14F-4D97-AF65-F5344CB8AC3E}">
        <p14:creationId xmlns:p14="http://schemas.microsoft.com/office/powerpoint/2010/main" val="69030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4-5: remember to adapt these to reflect those aspects of the training that you will use with your assessors.</a:t>
            </a:r>
          </a:p>
        </p:txBody>
      </p:sp>
    </p:spTree>
    <p:extLst>
      <p:ext uri="{BB962C8B-B14F-4D97-AF65-F5344CB8AC3E}">
        <p14:creationId xmlns:p14="http://schemas.microsoft.com/office/powerpoint/2010/main" val="77990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1675"/>
            <a:ext cx="6234112" cy="35067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remind participants that this (physical or virtual) training event requires active participation, to ensure added-value from a simple review of documents.</a:t>
            </a:r>
            <a:endParaRPr lang="en-GB" b="0" i="0" u="none" dirty="0"/>
          </a:p>
        </p:txBody>
      </p:sp>
    </p:spTree>
    <p:extLst>
      <p:ext uri="{BB962C8B-B14F-4D97-AF65-F5344CB8AC3E}">
        <p14:creationId xmlns:p14="http://schemas.microsoft.com/office/powerpoint/2010/main" val="28673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49250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72159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9762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1448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27332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IE"/>
          </a:p>
        </p:txBody>
      </p:sp>
      <p:sp>
        <p:nvSpPr>
          <p:cNvPr id="9" name="Slide Number Placeholder 8"/>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11373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IE"/>
          </a:p>
        </p:txBody>
      </p:sp>
      <p:sp>
        <p:nvSpPr>
          <p:cNvPr id="5" name="Slide Number Placeholder 4"/>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03536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IE"/>
          </a:p>
        </p:txBody>
      </p:sp>
      <p:sp>
        <p:nvSpPr>
          <p:cNvPr id="4" name="Slide Number Placeholder 3"/>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26320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463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72113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1382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513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9D31-8EC0-4390-8530-B9FEA5DCB51E}" type="slidenum">
              <a:rPr lang="en-IE" smtClean="0"/>
              <a:t>‹#›</a:t>
            </a:fld>
            <a:endParaRPr lang="en-IE"/>
          </a:p>
        </p:txBody>
      </p:sp>
    </p:spTree>
    <p:extLst>
      <p:ext uri="{BB962C8B-B14F-4D97-AF65-F5344CB8AC3E}">
        <p14:creationId xmlns:p14="http://schemas.microsoft.com/office/powerpoint/2010/main" val="14420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5.sv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8255A3-88B0-44A7-B571-9364E8ED0229}"/>
              </a:ext>
            </a:extLst>
          </p:cNvPr>
          <p:cNvPicPr>
            <a:picLocks noChangeAspect="1"/>
          </p:cNvPicPr>
          <p:nvPr/>
        </p:nvPicPr>
        <p:blipFill rotWithShape="1">
          <a:blip r:embed="rId3">
            <a:extLst>
              <a:ext uri="{28A0092B-C50C-407E-A947-70E740481C1C}">
                <a14:useLocalDpi xmlns:a14="http://schemas.microsoft.com/office/drawing/2010/main" val="0"/>
              </a:ext>
            </a:extLst>
          </a:blip>
          <a:srcRect b="21651"/>
          <a:stretch/>
        </p:blipFill>
        <p:spPr>
          <a:xfrm>
            <a:off x="0" y="0"/>
            <a:ext cx="12192000" cy="6858000"/>
          </a:xfrm>
          <a:prstGeom prst="rect">
            <a:avLst/>
          </a:prstGeom>
        </p:spPr>
      </p:pic>
      <p:sp>
        <p:nvSpPr>
          <p:cNvPr id="19" name="Rectangle 4">
            <a:extLst>
              <a:ext uri="{FF2B5EF4-FFF2-40B4-BE49-F238E27FC236}">
                <a16:creationId xmlns:a16="http://schemas.microsoft.com/office/drawing/2014/main" id="{1165F14F-3796-4A0D-9E3F-243A9A71C2E5}"/>
              </a:ext>
            </a:extLst>
          </p:cNvPr>
          <p:cNvSpPr>
            <a:spLocks noChangeArrowheads="1"/>
          </p:cNvSpPr>
          <p:nvPr/>
        </p:nvSpPr>
        <p:spPr bwMode="auto">
          <a:xfrm>
            <a:off x="367154" y="5766355"/>
            <a:ext cx="7125643" cy="830997"/>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tabLst>
                <a:tab pos="1028700" algn="l"/>
              </a:tabLst>
            </a:pPr>
            <a:endParaRPr lang="en-GB" sz="1200" b="1" dirty="0">
              <a:solidFill>
                <a:schemeClr val="accent1">
                  <a:lumMod val="75000"/>
                </a:schemeClr>
              </a:solidFill>
              <a:latin typeface="Candara" panose="020E0502030303020204" pitchFamily="34" charset="0"/>
              <a:cs typeface="Helvetica" panose="020B0604020202020204" pitchFamily="34" charset="0"/>
            </a:endParaRPr>
          </a:p>
          <a:p>
            <a:pPr>
              <a:lnSpc>
                <a:spcPct val="90000"/>
              </a:lnSpc>
              <a:tabLst>
                <a:tab pos="1028700" algn="l"/>
              </a:tabLst>
            </a:pPr>
            <a:r>
              <a:rPr lang="en-US" sz="4000" b="1" dirty="0">
                <a:solidFill>
                  <a:schemeClr val="accent1">
                    <a:lumMod val="75000"/>
                  </a:schemeClr>
                </a:solidFill>
                <a:highlight>
                  <a:srgbClr val="FFFF00"/>
                </a:highlight>
                <a:latin typeface="Candara" panose="020E0502030303020204" pitchFamily="34" charset="0"/>
                <a:cs typeface="Helvetica" pitchFamily="34" charset="0"/>
              </a:rPr>
              <a:t>add location</a:t>
            </a:r>
            <a:r>
              <a:rPr lang="en-US" sz="4000" b="1" dirty="0">
                <a:solidFill>
                  <a:schemeClr val="accent1">
                    <a:lumMod val="75000"/>
                  </a:schemeClr>
                </a:solidFill>
                <a:latin typeface="Candara" panose="020E0502030303020204" pitchFamily="34" charset="0"/>
                <a:cs typeface="Helvetica" pitchFamily="34" charset="0"/>
              </a:rPr>
              <a:t> </a:t>
            </a:r>
            <a:r>
              <a:rPr lang="en-US" sz="4000" b="1" cap="small" dirty="0">
                <a:solidFill>
                  <a:schemeClr val="accent1">
                    <a:lumMod val="75000"/>
                  </a:schemeClr>
                </a:solidFill>
                <a:latin typeface="Candara" panose="020E0502030303020204" pitchFamily="34" charset="0"/>
                <a:cs typeface="Helvetica" pitchFamily="34" charset="0"/>
              </a:rPr>
              <a:t>| </a:t>
            </a:r>
            <a:r>
              <a:rPr lang="en-US" sz="4000" b="1" dirty="0">
                <a:solidFill>
                  <a:schemeClr val="accent1">
                    <a:lumMod val="75000"/>
                  </a:schemeClr>
                </a:solidFill>
                <a:highlight>
                  <a:srgbClr val="FFFF00"/>
                </a:highlight>
                <a:latin typeface="Candara" panose="020E0502030303020204" pitchFamily="34" charset="0"/>
                <a:cs typeface="Helvetica" pitchFamily="34" charset="0"/>
              </a:rPr>
              <a:t>add date</a:t>
            </a:r>
          </a:p>
        </p:txBody>
      </p:sp>
      <p:sp>
        <p:nvSpPr>
          <p:cNvPr id="29" name="Rectangle 4">
            <a:extLst>
              <a:ext uri="{FF2B5EF4-FFF2-40B4-BE49-F238E27FC236}">
                <a16:creationId xmlns:a16="http://schemas.microsoft.com/office/drawing/2014/main" id="{1E569E4E-B5CF-4563-9974-62491F06C907}"/>
              </a:ext>
            </a:extLst>
          </p:cNvPr>
          <p:cNvSpPr>
            <a:spLocks noChangeArrowheads="1"/>
          </p:cNvSpPr>
          <p:nvPr/>
        </p:nvSpPr>
        <p:spPr bwMode="auto">
          <a:xfrm>
            <a:off x="471815" y="421996"/>
            <a:ext cx="8383201" cy="2557623"/>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lnSpc>
                <a:spcPct val="90000"/>
              </a:lnSpc>
              <a:tabLst>
                <a:tab pos="1028700" algn="l"/>
              </a:tabLst>
            </a:pPr>
            <a:r>
              <a:rPr lang="en-GB" sz="20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Collaboration on the Levelling-up of Erasmus+ Assessors through developing and testing a common Resource set for KA2 Assessment</a:t>
            </a:r>
          </a:p>
          <a:p>
            <a:pPr>
              <a:lnSpc>
                <a:spcPct val="90000"/>
              </a:lnSpc>
              <a:tabLst>
                <a:tab pos="1028700" algn="l"/>
              </a:tabLst>
            </a:pPr>
            <a:endParaRPr lang="en-GB" b="1" dirty="0">
              <a:solidFill>
                <a:srgbClr val="1F4E79"/>
              </a:solidFill>
              <a:latin typeface="Candara" panose="020E0502030303020204" pitchFamily="34" charset="0"/>
              <a:cs typeface="Calibri" panose="020F0502020204030204" pitchFamily="34" charset="0"/>
            </a:endParaRPr>
          </a:p>
          <a:p>
            <a:pPr>
              <a:lnSpc>
                <a:spcPct val="90000"/>
              </a:lnSpc>
              <a:tabLst>
                <a:tab pos="1028700" algn="l"/>
              </a:tabLst>
            </a:pPr>
            <a:r>
              <a:rPr lang="en-GB" sz="6000" b="1" dirty="0">
                <a:solidFill>
                  <a:srgbClr val="01893F"/>
                </a:solidFill>
                <a:latin typeface="Candara" panose="020E0502030303020204" pitchFamily="34" charset="0"/>
                <a:cs typeface="Helvetica" pitchFamily="34" charset="0"/>
              </a:rPr>
              <a:t>Erasmus+ Assessor Training Workshop 2026</a:t>
            </a:r>
            <a:endParaRPr lang="en-US" sz="4000" b="1" dirty="0">
              <a:solidFill>
                <a:srgbClr val="01893F"/>
              </a:solidFill>
              <a:latin typeface="Candara" panose="020E0502030303020204" pitchFamily="34" charset="0"/>
              <a:cs typeface="Helvetica" pitchFamily="34" charset="0"/>
            </a:endParaRPr>
          </a:p>
        </p:txBody>
      </p:sp>
      <p:pic>
        <p:nvPicPr>
          <p:cNvPr id="3" name="Picture 2" descr="Logo, company name&#10;&#10;Description automatically generated">
            <a:extLst>
              <a:ext uri="{FF2B5EF4-FFF2-40B4-BE49-F238E27FC236}">
                <a16:creationId xmlns:a16="http://schemas.microsoft.com/office/drawing/2014/main" id="{DDB85DDB-5898-C3B8-8184-966B577DC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016" y="108083"/>
            <a:ext cx="3170777" cy="1592725"/>
          </a:xfrm>
          <a:prstGeom prst="rect">
            <a:avLst/>
          </a:prstGeom>
        </p:spPr>
      </p:pic>
      <p:grpSp>
        <p:nvGrpSpPr>
          <p:cNvPr id="4" name="Group 3">
            <a:extLst>
              <a:ext uri="{FF2B5EF4-FFF2-40B4-BE49-F238E27FC236}">
                <a16:creationId xmlns:a16="http://schemas.microsoft.com/office/drawing/2014/main" id="{BBF6DCC0-0066-35E8-74F4-952BCCAFBD80}"/>
              </a:ext>
            </a:extLst>
          </p:cNvPr>
          <p:cNvGrpSpPr/>
          <p:nvPr/>
        </p:nvGrpSpPr>
        <p:grpSpPr>
          <a:xfrm>
            <a:off x="5567086" y="5711557"/>
            <a:ext cx="6458707" cy="940592"/>
            <a:chOff x="1402744" y="5694922"/>
            <a:chExt cx="6458707" cy="940592"/>
          </a:xfrm>
        </p:grpSpPr>
        <p:pic>
          <p:nvPicPr>
            <p:cNvPr id="5" name="Picture 4">
              <a:extLst>
                <a:ext uri="{FF2B5EF4-FFF2-40B4-BE49-F238E27FC236}">
                  <a16:creationId xmlns:a16="http://schemas.microsoft.com/office/drawing/2014/main" id="{FDEC96FF-FDF7-F8BC-DAEE-8746B1A64E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827"/>
            <a:stretch/>
          </p:blipFill>
          <p:spPr bwMode="auto">
            <a:xfrm>
              <a:off x="1402744" y="5694922"/>
              <a:ext cx="2631892" cy="940592"/>
            </a:xfrm>
            <a:prstGeom prst="rect">
              <a:avLst/>
            </a:prstGeom>
            <a:ln>
              <a:noFill/>
            </a:ln>
            <a:extLst>
              <a:ext uri="{53640926-AAD7-44D8-BBD7-CCE9431645EC}">
                <a14:shadowObscured xmlns:a14="http://schemas.microsoft.com/office/drawing/2010/main"/>
              </a:ext>
            </a:extLst>
          </p:spPr>
        </p:pic>
        <p:pic>
          <p:nvPicPr>
            <p:cNvPr id="6" name="Picture 5" descr="A blue text on a white background&#10;&#10;Description automatically generated">
              <a:extLst>
                <a:ext uri="{FF2B5EF4-FFF2-40B4-BE49-F238E27FC236}">
                  <a16:creationId xmlns:a16="http://schemas.microsoft.com/office/drawing/2014/main" id="{881E8E6B-4779-8DE7-364B-A73FBF06BA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735" y="5897904"/>
              <a:ext cx="3425716" cy="604537"/>
            </a:xfrm>
            <a:prstGeom prst="rect">
              <a:avLst/>
            </a:prstGeom>
          </p:spPr>
        </p:pic>
      </p:grpSp>
    </p:spTree>
    <p:extLst>
      <p:ext uri="{BB962C8B-B14F-4D97-AF65-F5344CB8AC3E}">
        <p14:creationId xmlns:p14="http://schemas.microsoft.com/office/powerpoint/2010/main" val="30491182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3">
            <a:extLst>
              <a:ext uri="{FF2B5EF4-FFF2-40B4-BE49-F238E27FC236}">
                <a16:creationId xmlns:a16="http://schemas.microsoft.com/office/drawing/2014/main" id="{0E145AE5-7CFA-A8FB-040F-751C62FB07E5}"/>
              </a:ext>
            </a:extLst>
          </p:cNvPr>
          <p:cNvSpPr txBox="1">
            <a:spLocks/>
          </p:cNvSpPr>
          <p:nvPr/>
        </p:nvSpPr>
        <p:spPr>
          <a:xfrm>
            <a:off x="5807968" y="404664"/>
            <a:ext cx="6120680" cy="6264696"/>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MONDAY 9 MARCH 2026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b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endParaRPr lang="pl-PL" sz="9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15:00	Welcome and Introduction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15:15	Icebreaker and Group Formation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15:30	Erasmus+ Quiz</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15:50	Activity 1 - Quality of Partnership</a:t>
            </a:r>
            <a:b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16:00	Assessment Scores</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18:15 	Close of Day One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19:15</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lumMod val="60000"/>
                    <a:lumOff val="40000"/>
                  </a:schemeClr>
                </a:solidFill>
                <a:latin typeface="Calibri" panose="020F0502020204030204" pitchFamily="34" charset="0"/>
                <a:cs typeface="Calibri" panose="020F0502020204030204" pitchFamily="34" charset="0"/>
              </a:rPr>
              <a:t>COMMON DINNER</a:t>
            </a:r>
          </a:p>
          <a:p>
            <a:pPr marL="0" indent="0">
              <a:spcBef>
                <a:spcPts val="0"/>
              </a:spcBef>
              <a:buNone/>
              <a:tabLst>
                <a:tab pos="1200543" algn="l"/>
              </a:tabLst>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pl-PL"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TUESDAY 10 MARCH 2026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p>
          <a:p>
            <a:pPr marL="0" indent="0">
              <a:spcBef>
                <a:spcPts val="0"/>
              </a:spcBef>
              <a:buNone/>
              <a:tabLst>
                <a:tab pos="1200543" algn="l"/>
              </a:tabLst>
            </a:pPr>
            <a:endPar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09:00	WELCOME BACK AND ENERGISER</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09:15	Activity 2 - Relevance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10:30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11:00	Activity 2 - Relevance (continued)</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12:00	LUNCH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13:15	Activity 3 - Quality of Project Design</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16:00	Activity 3 - Quality of Project Design (continued)</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17:00	Assessment Comments</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17:30 	Close of Day Two</a:t>
            </a:r>
          </a:p>
          <a:p>
            <a:pPr marL="0" indent="0">
              <a:spcBef>
                <a:spcPts val="0"/>
              </a:spcBef>
              <a:buNone/>
              <a:tabLst>
                <a:tab pos="1200543" algn="l"/>
              </a:tabLst>
            </a:pPr>
            <a:r>
              <a:rPr lang="en-US" sz="1600" dirty="0">
                <a:solidFill>
                  <a:schemeClr val="tx2">
                    <a:lumMod val="60000"/>
                    <a:lumOff val="40000"/>
                  </a:schemeClr>
                </a:solidFill>
                <a:latin typeface="Calibri" panose="020F0502020204030204" pitchFamily="34" charset="0"/>
                <a:cs typeface="Calibri" panose="020F0502020204030204" pitchFamily="34" charset="0"/>
              </a:rPr>
              <a:t>19:30	COMMON DINNER</a:t>
            </a:r>
          </a:p>
        </p:txBody>
      </p:sp>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28752746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Symbol zastępczy zawartości 3">
            <a:extLst>
              <a:ext uri="{FF2B5EF4-FFF2-40B4-BE49-F238E27FC236}">
                <a16:creationId xmlns:a16="http://schemas.microsoft.com/office/drawing/2014/main" id="{E5C7B851-63E3-8FB7-44DF-70DBF8775314}"/>
              </a:ext>
            </a:extLst>
          </p:cNvPr>
          <p:cNvSpPr txBox="1">
            <a:spLocks/>
          </p:cNvSpPr>
          <p:nvPr/>
        </p:nvSpPr>
        <p:spPr>
          <a:xfrm>
            <a:off x="5735960" y="404664"/>
            <a:ext cx="6264696" cy="3600400"/>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WEDNESDAY 11 MARCH 2026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endParaRPr lang="pl-PL" sz="1600" dirty="0">
              <a:solidFill>
                <a:schemeClr val="tx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endParaRPr lang="en-GB" sz="9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09:00	WELCOME BACK, ENERGISER AND OVERVIEW</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09:15	Activity 4 - Impact</a:t>
            </a: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10:30	COFFEE BREAK</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11:00	Activity 4 - Impact (continued)</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12:00	Consolidation Process</a:t>
            </a:r>
          </a:p>
          <a:p>
            <a:pPr marL="0" indent="0">
              <a:lnSpc>
                <a:spcPct val="120000"/>
              </a:lnSpc>
              <a:spcBef>
                <a:spcPts val="0"/>
              </a:spcBef>
              <a:buNone/>
              <a:tabLst>
                <a:tab pos="1200543" algn="l"/>
              </a:tabLst>
            </a:pPr>
            <a:r>
              <a:rPr lang="en-GB"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12:30	CLOSE OF EVENT, LUNCH AND </a:t>
            </a:r>
            <a:r>
              <a:rPr lang="pl-PL"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DEPARTURE </a:t>
            </a:r>
            <a:endParaRPr lang="pl-PL" sz="1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pl-PL" sz="1600" dirty="0"/>
          </a:p>
        </p:txBody>
      </p:sp>
      <p:pic>
        <p:nvPicPr>
          <p:cNvPr id="10" name="Picture 9" descr="Airplane outline">
            <a:extLst>
              <a:ext uri="{FF2B5EF4-FFF2-40B4-BE49-F238E27FC236}">
                <a16:creationId xmlns:a16="http://schemas.microsoft.com/office/drawing/2014/main" id="{E5C648A9-2BB8-AE79-D835-D3258DB3FF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5400000">
            <a:off x="5701685" y="3239376"/>
            <a:ext cx="1695571" cy="1695571"/>
          </a:xfrm>
          <a:prstGeom prst="rect">
            <a:avLst/>
          </a:prstGeom>
        </p:spPr>
      </p:pic>
      <p:pic>
        <p:nvPicPr>
          <p:cNvPr id="7" name="Picture 6" descr="Toy Train outline">
            <a:extLst>
              <a:ext uri="{FF2B5EF4-FFF2-40B4-BE49-F238E27FC236}">
                <a16:creationId xmlns:a16="http://schemas.microsoft.com/office/drawing/2014/main" id="{BC384AFD-0CFF-2366-0E48-79AD564770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09048" y="3157278"/>
            <a:ext cx="1695571" cy="1695571"/>
          </a:xfrm>
          <a:prstGeom prst="rect">
            <a:avLst/>
          </a:prstGeom>
        </p:spPr>
      </p:pic>
      <p:pic>
        <p:nvPicPr>
          <p:cNvPr id="8" name="Picture 7" descr="Car outline">
            <a:extLst>
              <a:ext uri="{FF2B5EF4-FFF2-40B4-BE49-F238E27FC236}">
                <a16:creationId xmlns:a16="http://schemas.microsoft.com/office/drawing/2014/main" id="{0EE5344E-338D-066D-4487-A7C5209722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410522" y="3221446"/>
            <a:ext cx="1695571" cy="1695571"/>
          </a:xfrm>
          <a:prstGeom prst="rect">
            <a:avLst/>
          </a:prstGeom>
        </p:spPr>
      </p:pic>
    </p:spTree>
    <p:extLst>
      <p:ext uri="{BB962C8B-B14F-4D97-AF65-F5344CB8AC3E}">
        <p14:creationId xmlns:p14="http://schemas.microsoft.com/office/powerpoint/2010/main" val="34500349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iceberg in the water&#10;&#10;Description automatically generated with medium confidence">
            <a:extLst>
              <a:ext uri="{FF2B5EF4-FFF2-40B4-BE49-F238E27FC236}">
                <a16:creationId xmlns:a16="http://schemas.microsoft.com/office/drawing/2014/main" id="{A93AA5FE-D712-1B54-6F1E-C65B9304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titre 1">
            <a:extLst>
              <a:ext uri="{FF2B5EF4-FFF2-40B4-BE49-F238E27FC236}">
                <a16:creationId xmlns:a16="http://schemas.microsoft.com/office/drawing/2014/main" id="{4930874F-4FA4-472C-989E-DD6B8C86A28C}"/>
              </a:ext>
            </a:extLst>
          </p:cNvPr>
          <p:cNvSpPr txBox="1">
            <a:spLocks/>
          </p:cNvSpPr>
          <p:nvPr/>
        </p:nvSpPr>
        <p:spPr>
          <a:xfrm>
            <a:off x="0" y="332656"/>
            <a:ext cx="12192000" cy="10801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GB" sz="9600" b="1" dirty="0">
                <a:solidFill>
                  <a:schemeClr val="accent1">
                    <a:lumMod val="75000"/>
                  </a:schemeClr>
                </a:solidFill>
                <a:latin typeface="Candara" panose="020E0502030303020204" pitchFamily="34" charset="0"/>
              </a:rPr>
              <a:t>Icebreaker Session</a:t>
            </a:r>
            <a:endParaRPr lang="en-GB" sz="4800" b="1"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418574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533400" y="260648"/>
            <a:ext cx="11214100" cy="1107996"/>
          </a:xfrm>
          <a:prstGeom prst="rect">
            <a:avLst/>
          </a:prstGeom>
          <a:noFill/>
        </p:spPr>
        <p:txBody>
          <a:bodyPr wrap="square" rtlCol="0">
            <a:spAutoFit/>
          </a:bodyPr>
          <a:lstStyle/>
          <a:p>
            <a:pPr algn="ctr" defTabSz="457200"/>
            <a:r>
              <a:rPr lang="en-GB" sz="6600" b="1" dirty="0">
                <a:solidFill>
                  <a:schemeClr val="accent6">
                    <a:lumMod val="20000"/>
                    <a:lumOff val="80000"/>
                  </a:schemeClr>
                </a:solidFill>
                <a:latin typeface="Candara" panose="020E0502030303020204" pitchFamily="34" charset="0"/>
              </a:rPr>
              <a:t>Erasmus+ Assessor Experience</a:t>
            </a:r>
            <a:endParaRPr lang="en-GB" sz="7200" b="1" dirty="0">
              <a:solidFill>
                <a:schemeClr val="accent6">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4246167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87715-BA26-4E72-AB2D-CD67749839FC}"/>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rgbClr val="0070C0"/>
                </a:solidFill>
              </a:rPr>
              <a:t>Ideal Holiday</a:t>
            </a:r>
          </a:p>
        </p:txBody>
      </p:sp>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4167956622"/>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515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66203160"/>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Ideal Meal</a:t>
            </a:r>
          </a:p>
        </p:txBody>
      </p:sp>
    </p:spTree>
    <p:extLst>
      <p:ext uri="{BB962C8B-B14F-4D97-AF65-F5344CB8AC3E}">
        <p14:creationId xmlns:p14="http://schemas.microsoft.com/office/powerpoint/2010/main" val="1183275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1527711636"/>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Assessor Type</a:t>
            </a:r>
          </a:p>
        </p:txBody>
      </p:sp>
      <p:pic>
        <p:nvPicPr>
          <p:cNvPr id="3" name="Picture 2" descr="Whale with solid fill">
            <a:extLst>
              <a:ext uri="{FF2B5EF4-FFF2-40B4-BE49-F238E27FC236}">
                <a16:creationId xmlns:a16="http://schemas.microsoft.com/office/drawing/2014/main" id="{B8FEE7D7-61C6-AD73-9D48-C8572E1262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70" b="170"/>
          <a:stretch/>
        </p:blipFill>
        <p:spPr>
          <a:xfrm>
            <a:off x="5241900" y="646168"/>
            <a:ext cx="2520280" cy="2533774"/>
          </a:xfrm>
          <a:prstGeom prst="rect">
            <a:avLst/>
          </a:prstGeom>
        </p:spPr>
      </p:pic>
      <p:pic>
        <p:nvPicPr>
          <p:cNvPr id="4" name="Picture 2" descr="Elephant with solid fill">
            <a:extLst>
              <a:ext uri="{FF2B5EF4-FFF2-40B4-BE49-F238E27FC236}">
                <a16:creationId xmlns:a16="http://schemas.microsoft.com/office/drawing/2014/main" id="{98D5551A-D0E2-6E1A-D30E-0E8BE29340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69" b="169"/>
          <a:stretch/>
        </p:blipFill>
        <p:spPr>
          <a:xfrm>
            <a:off x="8256240" y="646168"/>
            <a:ext cx="2520280" cy="2570936"/>
          </a:xfrm>
          <a:prstGeom prst="rect">
            <a:avLst/>
          </a:prstGeom>
        </p:spPr>
      </p:pic>
      <p:pic>
        <p:nvPicPr>
          <p:cNvPr id="6" name="Picture 2" descr="Lion with solid fill">
            <a:extLst>
              <a:ext uri="{FF2B5EF4-FFF2-40B4-BE49-F238E27FC236}">
                <a16:creationId xmlns:a16="http://schemas.microsoft.com/office/drawing/2014/main" id="{855FA92E-66AE-64A0-7838-D1714FCE52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170" b="170"/>
          <a:stretch/>
        </p:blipFill>
        <p:spPr>
          <a:xfrm>
            <a:off x="5241901" y="3649958"/>
            <a:ext cx="2520280" cy="2561874"/>
          </a:xfrm>
          <a:prstGeom prst="rect">
            <a:avLst/>
          </a:prstGeom>
        </p:spPr>
      </p:pic>
    </p:spTree>
    <p:extLst>
      <p:ext uri="{BB962C8B-B14F-4D97-AF65-F5344CB8AC3E}">
        <p14:creationId xmlns:p14="http://schemas.microsoft.com/office/powerpoint/2010/main" val="1288068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rotWithShape="1">
          <a:blip r:embed="rId3">
            <a:extLst>
              <a:ext uri="{28A0092B-C50C-407E-A947-70E740481C1C}">
                <a14:useLocalDpi xmlns:a14="http://schemas.microsoft.com/office/drawing/2010/main" val="0"/>
              </a:ext>
            </a:extLst>
          </a:blip>
          <a:srcRect l="7895" t="4851" r="9204" b="5900"/>
          <a:stretch/>
        </p:blipFill>
        <p:spPr>
          <a:xfrm>
            <a:off x="4631160" y="737320"/>
            <a:ext cx="7560840" cy="6120680"/>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427208" y="404664"/>
            <a:ext cx="4732688" cy="2585323"/>
          </a:xfrm>
          <a:prstGeom prst="rect">
            <a:avLst/>
          </a:prstGeom>
          <a:noFill/>
        </p:spPr>
        <p:txBody>
          <a:bodyPr wrap="square" rtlCol="0">
            <a:spAutoFit/>
          </a:bodyPr>
          <a:lstStyle/>
          <a:p>
            <a:pPr algn="ctr" defTabSz="457200"/>
            <a:r>
              <a:rPr lang="en-GB" sz="8100" b="1" dirty="0">
                <a:solidFill>
                  <a:srgbClr val="19698E"/>
                </a:solidFill>
                <a:latin typeface="Candara" panose="020E0502030303020204" pitchFamily="34" charset="0"/>
              </a:rPr>
              <a:t>One More Question!</a:t>
            </a:r>
          </a:p>
        </p:txBody>
      </p:sp>
    </p:spTree>
    <p:extLst>
      <p:ext uri="{BB962C8B-B14F-4D97-AF65-F5344CB8AC3E}">
        <p14:creationId xmlns:p14="http://schemas.microsoft.com/office/powerpoint/2010/main" val="62764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414193659"/>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568490"/>
            <a:ext cx="6858001" cy="37210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3100" b="1" i="0" u="none" strike="noStrike" kern="1200" cap="none" spc="0" normalizeH="0" baseline="0" noProof="0" dirty="0">
                <a:ln>
                  <a:noFill/>
                </a:ln>
                <a:solidFill>
                  <a:srgbClr val="4F81BD">
                    <a:lumMod val="75000"/>
                  </a:srgbClr>
                </a:solidFill>
                <a:effectLst/>
                <a:uLnTx/>
                <a:uFillTx/>
                <a:latin typeface="Calibri"/>
                <a:ea typeface="+mn-ea"/>
                <a:cs typeface="+mn-cs"/>
              </a:rPr>
              <a:t>Erasmus+ Fields</a:t>
            </a:r>
          </a:p>
        </p:txBody>
      </p:sp>
    </p:spTree>
    <p:extLst>
      <p:ext uri="{BB962C8B-B14F-4D97-AF65-F5344CB8AC3E}">
        <p14:creationId xmlns:p14="http://schemas.microsoft.com/office/powerpoint/2010/main" val="3018224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agram&#10;&#10;Description automatically generated">
            <a:extLst>
              <a:ext uri="{FF2B5EF4-FFF2-40B4-BE49-F238E27FC236}">
                <a16:creationId xmlns:a16="http://schemas.microsoft.com/office/drawing/2014/main" id="{962A043F-50B1-8516-B73A-E9593352AD67}"/>
              </a:ext>
            </a:extLst>
          </p:cNvPr>
          <p:cNvPicPr>
            <a:picLocks noChangeAspect="1"/>
          </p:cNvPicPr>
          <p:nvPr/>
        </p:nvPicPr>
        <p:blipFill rotWithShape="1">
          <a:blip r:embed="rId3">
            <a:extLst>
              <a:ext uri="{28A0092B-C50C-407E-A947-70E740481C1C}">
                <a14:useLocalDpi xmlns:a14="http://schemas.microsoft.com/office/drawing/2010/main" val="0"/>
              </a:ext>
            </a:extLst>
          </a:blip>
          <a:srcRect l="29919" r="3169"/>
          <a:stretch/>
        </p:blipFill>
        <p:spPr>
          <a:xfrm>
            <a:off x="0" y="0"/>
            <a:ext cx="12192000" cy="6858000"/>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159896" y="1477918"/>
            <a:ext cx="2448272" cy="192052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Group</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Quiz</a:t>
            </a:r>
            <a:endParaRPr kumimoji="0" lang="en-GB" sz="8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85FFDD0-1F18-AC10-C361-40B3201A8D83}"/>
              </a:ext>
            </a:extLst>
          </p:cNvPr>
          <p:cNvSpPr txBox="1"/>
          <p:nvPr/>
        </p:nvSpPr>
        <p:spPr>
          <a:xfrm>
            <a:off x="9048328" y="2770580"/>
            <a:ext cx="1872208" cy="12557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A Few Minutes to Say Hello</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D3E38B75-59B4-7DAB-EA25-7930A35023B0}"/>
              </a:ext>
            </a:extLst>
          </p:cNvPr>
          <p:cNvSpPr txBox="1"/>
          <p:nvPr/>
        </p:nvSpPr>
        <p:spPr>
          <a:xfrm>
            <a:off x="8184232" y="5214473"/>
            <a:ext cx="1872208" cy="164352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One Digital Entry per Table</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Tree>
    <p:extLst>
      <p:ext uri="{BB962C8B-B14F-4D97-AF65-F5344CB8AC3E}">
        <p14:creationId xmlns:p14="http://schemas.microsoft.com/office/powerpoint/2010/main" val="14328752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564" y="1905506"/>
            <a:ext cx="7848872" cy="3046988"/>
          </a:xfrm>
          <a:prstGeom prst="rect">
            <a:avLst/>
          </a:prstGeom>
          <a:noFill/>
        </p:spPr>
        <p:txBody>
          <a:bodyPr wrap="square" rtlCol="0">
            <a:spAutoFit/>
          </a:bodyPr>
          <a:lstStyle/>
          <a:p>
            <a:pPr algn="ctr"/>
            <a:r>
              <a:rPr lang="en-GB" sz="9600" b="1" dirty="0">
                <a:solidFill>
                  <a:schemeClr val="accent1">
                    <a:lumMod val="75000"/>
                  </a:schemeClr>
                </a:solidFill>
                <a:latin typeface="Candara" panose="020E0502030303020204" pitchFamily="34" charset="0"/>
                <a:cs typeface="Helvetica" pitchFamily="34" charset="0"/>
              </a:rPr>
              <a:t>Welcome and Introduction</a:t>
            </a:r>
          </a:p>
        </p:txBody>
      </p:sp>
      <p:pic>
        <p:nvPicPr>
          <p:cNvPr id="2" name="Picture 1">
            <a:extLst>
              <a:ext uri="{FF2B5EF4-FFF2-40B4-BE49-F238E27FC236}">
                <a16:creationId xmlns:a16="http://schemas.microsoft.com/office/drawing/2014/main" id="{655B4D2F-6FEA-F61E-362C-5A9BCA6954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3" name="Picture 2" descr="A blue text on a white background&#10;&#10;Description automatically generated">
            <a:extLst>
              <a:ext uri="{FF2B5EF4-FFF2-40B4-BE49-F238E27FC236}">
                <a16:creationId xmlns:a16="http://schemas.microsoft.com/office/drawing/2014/main" id="{6F72A359-00A1-DA44-CC2C-97AED948D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780967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805F86-8805-49F2-8E82-D20FA83718D5}"/>
              </a:ext>
            </a:extLst>
          </p:cNvPr>
          <p:cNvPicPr>
            <a:picLocks noChangeAspect="1"/>
          </p:cNvPicPr>
          <p:nvPr/>
        </p:nvPicPr>
        <p:blipFill>
          <a:blip r:embed="rId3">
            <a:extLst>
              <a:ext uri="{28A0092B-C50C-407E-A947-70E740481C1C}">
                <a14:useLocalDpi xmlns:a14="http://schemas.microsoft.com/office/drawing/2010/main" val="0"/>
              </a:ext>
            </a:extLst>
          </a:blip>
          <a:srcRect t="2346" b="2346"/>
          <a:stretch/>
        </p:blipFill>
        <p:spPr>
          <a:xfrm flipH="1">
            <a:off x="-2" y="0"/>
            <a:ext cx="12192001" cy="6857999"/>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42110" y="2040496"/>
            <a:ext cx="11026497" cy="2252924"/>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Site: </a:t>
            </a:r>
            <a:r>
              <a:rPr kumimoji="0" lang="en-GB" sz="72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rPr>
              <a:t>add URL</a:t>
            </a:r>
            <a:b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br>
              <a:rPr kumimoji="0" lang="en-GB" sz="1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Session ID: </a:t>
            </a:r>
            <a:r>
              <a:rPr lang="en-GB" sz="7200" b="1" dirty="0">
                <a:solidFill>
                  <a:schemeClr val="tx1">
                    <a:lumMod val="75000"/>
                    <a:lumOff val="25000"/>
                  </a:schemeClr>
                </a:solidFill>
                <a:highlight>
                  <a:srgbClr val="FFFF00"/>
                </a:highlight>
                <a:cs typeface="Calibri Light" panose="020F0302020204030204" pitchFamily="34" charset="0"/>
              </a:rPr>
              <a:t>add code or QR</a:t>
            </a:r>
            <a:endParaRPr kumimoji="0" lang="en-GB" sz="88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endParaRPr>
          </a:p>
        </p:txBody>
      </p:sp>
      <p:pic>
        <p:nvPicPr>
          <p:cNvPr id="6" name="Picture 5">
            <a:extLst>
              <a:ext uri="{FF2B5EF4-FFF2-40B4-BE49-F238E27FC236}">
                <a16:creationId xmlns:a16="http://schemas.microsoft.com/office/drawing/2014/main" id="{86A98741-780C-24AF-EF7D-79C19EBFB6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64842" y="286319"/>
            <a:ext cx="4181475" cy="990600"/>
          </a:xfrm>
          <a:prstGeom prst="rect">
            <a:avLst/>
          </a:prstGeom>
        </p:spPr>
      </p:pic>
      <p:pic>
        <p:nvPicPr>
          <p:cNvPr id="9" name="Picture 8" descr="Icon&#10;&#10;Description automatically generated">
            <a:extLst>
              <a:ext uri="{FF2B5EF4-FFF2-40B4-BE49-F238E27FC236}">
                <a16:creationId xmlns:a16="http://schemas.microsoft.com/office/drawing/2014/main" id="{E8899A62-B30F-5229-9ED4-259352EB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98" y="85576"/>
            <a:ext cx="5105863" cy="1643266"/>
          </a:xfrm>
          <a:prstGeom prst="rect">
            <a:avLst/>
          </a:prstGeom>
        </p:spPr>
      </p:pic>
    </p:spTree>
    <p:extLst>
      <p:ext uri="{BB962C8B-B14F-4D97-AF65-F5344CB8AC3E}">
        <p14:creationId xmlns:p14="http://schemas.microsoft.com/office/powerpoint/2010/main" val="14515667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9"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727D48E8-6FCF-4DDE-AB2B-9B9097D328BF}"/>
              </a:ext>
            </a:extLst>
          </p:cNvPr>
          <p:cNvSpPr txBox="1"/>
          <p:nvPr/>
        </p:nvSpPr>
        <p:spPr>
          <a:xfrm>
            <a:off x="389482" y="1758004"/>
            <a:ext cx="3484891" cy="277364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7200" b="1" dirty="0">
                <a:solidFill>
                  <a:schemeClr val="accent1">
                    <a:lumMod val="75000"/>
                  </a:schemeClr>
                </a:solidFill>
                <a:latin typeface="Candara" panose="020E0502030303020204" pitchFamily="34" charset="0"/>
                <a:cs typeface="Helvetica" panose="020B0604020202020204" pitchFamily="34" charset="0"/>
              </a:rPr>
              <a:t>One</a:t>
            </a:r>
            <a:r>
              <a:rPr kumimoji="0" lang="en-GB" sz="72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 CLEAR Vision</a:t>
            </a:r>
          </a:p>
        </p:txBody>
      </p:sp>
      <p:grpSp>
        <p:nvGrpSpPr>
          <p:cNvPr id="37" name="Group 36">
            <a:extLst>
              <a:ext uri="{FF2B5EF4-FFF2-40B4-BE49-F238E27FC236}">
                <a16:creationId xmlns:a16="http://schemas.microsoft.com/office/drawing/2014/main" id="{4DC0DD8A-796D-4D58-488F-5F32DE3E9086}"/>
              </a:ext>
            </a:extLst>
          </p:cNvPr>
          <p:cNvGrpSpPr/>
          <p:nvPr/>
        </p:nvGrpSpPr>
        <p:grpSpPr>
          <a:xfrm>
            <a:off x="4647659" y="260648"/>
            <a:ext cx="6812906" cy="6085708"/>
            <a:chOff x="4655840" y="533320"/>
            <a:chExt cx="6812906" cy="6085708"/>
          </a:xfrm>
        </p:grpSpPr>
        <p:grpSp>
          <p:nvGrpSpPr>
            <p:cNvPr id="20" name="Group 19">
              <a:extLst>
                <a:ext uri="{FF2B5EF4-FFF2-40B4-BE49-F238E27FC236}">
                  <a16:creationId xmlns:a16="http://schemas.microsoft.com/office/drawing/2014/main" id="{DB7AACA6-BC00-39C0-E488-1926306FBABA}"/>
                </a:ext>
              </a:extLst>
            </p:cNvPr>
            <p:cNvGrpSpPr/>
            <p:nvPr/>
          </p:nvGrpSpPr>
          <p:grpSpPr>
            <a:xfrm>
              <a:off x="4655840" y="533320"/>
              <a:ext cx="6811605" cy="1815314"/>
              <a:chOff x="4623189" y="1000217"/>
              <a:chExt cx="6811605" cy="1815314"/>
            </a:xfrm>
          </p:grpSpPr>
          <p:grpSp>
            <p:nvGrpSpPr>
              <p:cNvPr id="5" name="Group 4">
                <a:extLst>
                  <a:ext uri="{FF2B5EF4-FFF2-40B4-BE49-F238E27FC236}">
                    <a16:creationId xmlns:a16="http://schemas.microsoft.com/office/drawing/2014/main" id="{C80EACB3-F7CF-18F9-3C0C-5FF93C577AD9}"/>
                  </a:ext>
                </a:extLst>
              </p:cNvPr>
              <p:cNvGrpSpPr/>
              <p:nvPr/>
            </p:nvGrpSpPr>
            <p:grpSpPr>
              <a:xfrm>
                <a:off x="4945465" y="1140247"/>
                <a:ext cx="6153901" cy="1387851"/>
                <a:chOff x="4974950" y="472446"/>
                <a:chExt cx="6153901" cy="1387851"/>
              </a:xfrm>
            </p:grpSpPr>
            <p:sp>
              <p:nvSpPr>
                <p:cNvPr id="2" name="TextBox 1">
                  <a:extLst>
                    <a:ext uri="{FF2B5EF4-FFF2-40B4-BE49-F238E27FC236}">
                      <a16:creationId xmlns:a16="http://schemas.microsoft.com/office/drawing/2014/main" id="{257CFDE7-927B-9647-097B-568D549C6E24}"/>
                    </a:ext>
                  </a:extLst>
                </p:cNvPr>
                <p:cNvSpPr txBox="1"/>
                <p:nvPr/>
              </p:nvSpPr>
              <p:spPr>
                <a:xfrm>
                  <a:off x="4974950" y="536858"/>
                  <a:ext cx="1080120" cy="1323439"/>
                </a:xfrm>
                <a:prstGeom prst="rect">
                  <a:avLst/>
                </a:prstGeom>
                <a:noFill/>
              </p:spPr>
              <p:txBody>
                <a:bodyPr wrap="square" rtlCol="0">
                  <a:spAutoFit/>
                </a:bodyPr>
                <a:lstStyle/>
                <a:p>
                  <a:pPr algn="ctr"/>
                  <a:r>
                    <a:rPr lang="en-GB" sz="8000" b="1" dirty="0">
                      <a:solidFill>
                        <a:srgbClr val="FF000A"/>
                      </a:solidFill>
                      <a:latin typeface="Candara" panose="020E0502030303020204" pitchFamily="34" charset="0"/>
                    </a:rPr>
                    <a:t>12</a:t>
                  </a:r>
                  <a:endParaRPr lang="en-GB" sz="3200" b="1" dirty="0">
                    <a:solidFill>
                      <a:srgbClr val="FF000A"/>
                    </a:solidFill>
                    <a:latin typeface="Candara" panose="020E0502030303020204" pitchFamily="34" charset="0"/>
                  </a:endParaRPr>
                </a:p>
              </p:txBody>
            </p:sp>
            <p:sp>
              <p:nvSpPr>
                <p:cNvPr id="3" name="TextBox 2">
                  <a:extLst>
                    <a:ext uri="{FF2B5EF4-FFF2-40B4-BE49-F238E27FC236}">
                      <a16:creationId xmlns:a16="http://schemas.microsoft.com/office/drawing/2014/main" id="{AA09586F-B063-4B16-B37A-032213090D1C}"/>
                    </a:ext>
                  </a:extLst>
                </p:cNvPr>
                <p:cNvSpPr txBox="1"/>
                <p:nvPr/>
              </p:nvSpPr>
              <p:spPr>
                <a:xfrm>
                  <a:off x="7480965" y="472446"/>
                  <a:ext cx="1080120" cy="1323439"/>
                </a:xfrm>
                <a:prstGeom prst="rect">
                  <a:avLst/>
                </a:prstGeom>
                <a:noFill/>
              </p:spPr>
              <p:txBody>
                <a:bodyPr wrap="square" rtlCol="0">
                  <a:spAutoFit/>
                </a:bodyPr>
                <a:lstStyle/>
                <a:p>
                  <a:pPr algn="ctr"/>
                  <a:r>
                    <a:rPr lang="en-GB" sz="8000" b="1" dirty="0">
                      <a:solidFill>
                        <a:srgbClr val="00CCFF"/>
                      </a:solidFill>
                      <a:latin typeface="Candara" panose="020E0502030303020204" pitchFamily="34" charset="0"/>
                    </a:rPr>
                    <a:t>4</a:t>
                  </a:r>
                  <a:endParaRPr lang="en-GB" sz="2400" b="1" dirty="0">
                    <a:solidFill>
                      <a:srgbClr val="00CCFF"/>
                    </a:solidFill>
                    <a:latin typeface="Candara" panose="020E0502030303020204" pitchFamily="34" charset="0"/>
                  </a:endParaRPr>
                </a:p>
              </p:txBody>
            </p:sp>
            <p:sp>
              <p:nvSpPr>
                <p:cNvPr id="4" name="TextBox 3">
                  <a:extLst>
                    <a:ext uri="{FF2B5EF4-FFF2-40B4-BE49-F238E27FC236}">
                      <a16:creationId xmlns:a16="http://schemas.microsoft.com/office/drawing/2014/main" id="{180E3844-9E90-EF3D-86D0-F42553B172AD}"/>
                    </a:ext>
                  </a:extLst>
                </p:cNvPr>
                <p:cNvSpPr txBox="1"/>
                <p:nvPr/>
              </p:nvSpPr>
              <p:spPr>
                <a:xfrm>
                  <a:off x="10048731" y="642087"/>
                  <a:ext cx="1080120" cy="1107996"/>
                </a:xfrm>
                <a:prstGeom prst="rect">
                  <a:avLst/>
                </a:prstGeom>
                <a:noFill/>
              </p:spPr>
              <p:txBody>
                <a:bodyPr wrap="square" rtlCol="0">
                  <a:spAutoFit/>
                </a:bodyPr>
                <a:lstStyle/>
                <a:p>
                  <a:pPr algn="ctr"/>
                  <a:r>
                    <a:rPr lang="en-GB" sz="6600" b="1" dirty="0">
                      <a:solidFill>
                        <a:srgbClr val="00B050"/>
                      </a:solidFill>
                      <a:latin typeface="Candara" panose="020E0502030303020204" pitchFamily="34" charset="0"/>
                    </a:rPr>
                    <a:t>3</a:t>
                  </a:r>
                  <a:endParaRPr lang="en-GB" sz="2400" b="1" dirty="0">
                    <a:solidFill>
                      <a:srgbClr val="00B050"/>
                    </a:solidFill>
                    <a:latin typeface="Candara" panose="020E0502030303020204" pitchFamily="34" charset="0"/>
                  </a:endParaRPr>
                </a:p>
              </p:txBody>
            </p:sp>
          </p:grpSp>
          <p:sp>
            <p:nvSpPr>
              <p:cNvPr id="15" name="Oval 14">
                <a:extLst>
                  <a:ext uri="{FF2B5EF4-FFF2-40B4-BE49-F238E27FC236}">
                    <a16:creationId xmlns:a16="http://schemas.microsoft.com/office/drawing/2014/main" id="{D1494EB8-201F-310D-95DF-7A0599E07DB7}"/>
                  </a:ext>
                </a:extLst>
              </p:cNvPr>
              <p:cNvSpPr/>
              <p:nvPr/>
            </p:nvSpPr>
            <p:spPr>
              <a:xfrm>
                <a:off x="4623189" y="1044205"/>
                <a:ext cx="1750976" cy="17509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457823B-9E23-4A2E-B764-A179D66F77E0}"/>
                  </a:ext>
                </a:extLst>
              </p:cNvPr>
              <p:cNvSpPr/>
              <p:nvPr/>
            </p:nvSpPr>
            <p:spPr>
              <a:xfrm>
                <a:off x="7116052" y="1064555"/>
                <a:ext cx="1750976" cy="175097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436A044-B40E-E17B-5F4F-1F901F55A6FA}"/>
                  </a:ext>
                </a:extLst>
              </p:cNvPr>
              <p:cNvSpPr/>
              <p:nvPr/>
            </p:nvSpPr>
            <p:spPr>
              <a:xfrm>
                <a:off x="9683818" y="1000217"/>
                <a:ext cx="1750976" cy="175097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36837634-072E-C940-10B6-AD497334EB91}"/>
                </a:ext>
              </a:extLst>
            </p:cNvPr>
            <p:cNvGrpSpPr/>
            <p:nvPr/>
          </p:nvGrpSpPr>
          <p:grpSpPr>
            <a:xfrm>
              <a:off x="4655840" y="2636348"/>
              <a:ext cx="6811605" cy="1815314"/>
              <a:chOff x="4623189" y="1000217"/>
              <a:chExt cx="6811605" cy="1815314"/>
            </a:xfrm>
          </p:grpSpPr>
          <p:grpSp>
            <p:nvGrpSpPr>
              <p:cNvPr id="22" name="Group 21">
                <a:extLst>
                  <a:ext uri="{FF2B5EF4-FFF2-40B4-BE49-F238E27FC236}">
                    <a16:creationId xmlns:a16="http://schemas.microsoft.com/office/drawing/2014/main" id="{0595DA2D-A400-9200-4F97-FFD3B1FAC793}"/>
                  </a:ext>
                </a:extLst>
              </p:cNvPr>
              <p:cNvGrpSpPr/>
              <p:nvPr/>
            </p:nvGrpSpPr>
            <p:grpSpPr>
              <a:xfrm>
                <a:off x="4916339" y="1202166"/>
                <a:ext cx="6409646" cy="1323439"/>
                <a:chOff x="4945824" y="534365"/>
                <a:chExt cx="6409646" cy="1323439"/>
              </a:xfrm>
            </p:grpSpPr>
            <p:sp>
              <p:nvSpPr>
                <p:cNvPr id="26" name="TextBox 25">
                  <a:extLst>
                    <a:ext uri="{FF2B5EF4-FFF2-40B4-BE49-F238E27FC236}">
                      <a16:creationId xmlns:a16="http://schemas.microsoft.com/office/drawing/2014/main" id="{F430FA55-82D9-38E4-5F63-5B031E9EE300}"/>
                    </a:ext>
                  </a:extLst>
                </p:cNvPr>
                <p:cNvSpPr txBox="1"/>
                <p:nvPr/>
              </p:nvSpPr>
              <p:spPr>
                <a:xfrm>
                  <a:off x="4945824" y="534365"/>
                  <a:ext cx="1153665" cy="1323439"/>
                </a:xfrm>
                <a:prstGeom prst="rect">
                  <a:avLst/>
                </a:prstGeom>
                <a:noFill/>
                <a:ln>
                  <a:noFill/>
                </a:ln>
              </p:spPr>
              <p:txBody>
                <a:bodyPr wrap="square" rtlCol="0">
                  <a:spAutoFit/>
                </a:bodyPr>
                <a:lstStyle/>
                <a:p>
                  <a:pPr algn="ctr"/>
                  <a:r>
                    <a:rPr lang="en-GB" sz="8000" b="1" dirty="0">
                      <a:solidFill>
                        <a:srgbClr val="779509"/>
                      </a:solidFill>
                      <a:latin typeface="Candara" panose="020E0502030303020204" pitchFamily="34" charset="0"/>
                    </a:rPr>
                    <a:t>E</a:t>
                  </a:r>
                  <a:r>
                    <a:rPr lang="en-GB" sz="6000" b="1" dirty="0">
                      <a:solidFill>
                        <a:srgbClr val="779509"/>
                      </a:solidFill>
                      <a:latin typeface="Candara" panose="020E0502030303020204" pitchFamily="34" charset="0"/>
                    </a:rPr>
                    <a:t>+</a:t>
                  </a:r>
                  <a:endParaRPr lang="en-GB" sz="3200" b="1" dirty="0">
                    <a:solidFill>
                      <a:srgbClr val="779509"/>
                    </a:solidFill>
                    <a:latin typeface="Candara" panose="020E0502030303020204" pitchFamily="34" charset="0"/>
                  </a:endParaRPr>
                </a:p>
              </p:txBody>
            </p:sp>
            <p:sp>
              <p:nvSpPr>
                <p:cNvPr id="27" name="TextBox 26">
                  <a:extLst>
                    <a:ext uri="{FF2B5EF4-FFF2-40B4-BE49-F238E27FC236}">
                      <a16:creationId xmlns:a16="http://schemas.microsoft.com/office/drawing/2014/main" id="{8ED99F92-5C20-41FF-9F4D-2419716CCF2D}"/>
                    </a:ext>
                  </a:extLst>
                </p:cNvPr>
                <p:cNvSpPr txBox="1"/>
                <p:nvPr/>
              </p:nvSpPr>
              <p:spPr>
                <a:xfrm>
                  <a:off x="7361821" y="746239"/>
                  <a:ext cx="1375657" cy="923330"/>
                </a:xfrm>
                <a:prstGeom prst="rect">
                  <a:avLst/>
                </a:prstGeom>
                <a:noFill/>
              </p:spPr>
              <p:txBody>
                <a:bodyPr wrap="square" rtlCol="0">
                  <a:spAutoFit/>
                </a:bodyPr>
                <a:lstStyle/>
                <a:p>
                  <a:pPr algn="ctr"/>
                  <a:r>
                    <a:rPr lang="en-GB" sz="5400" b="1" dirty="0">
                      <a:solidFill>
                        <a:srgbClr val="FF00DD"/>
                      </a:solidFill>
                      <a:latin typeface="Candara" panose="020E0502030303020204" pitchFamily="34" charset="0"/>
                    </a:rPr>
                    <a:t>KA2</a:t>
                  </a:r>
                  <a:endParaRPr lang="en-GB" sz="1400" b="1" dirty="0">
                    <a:solidFill>
                      <a:srgbClr val="FF00DD"/>
                    </a:solidFill>
                    <a:latin typeface="Candara" panose="020E0502030303020204" pitchFamily="34" charset="0"/>
                  </a:endParaRPr>
                </a:p>
              </p:txBody>
            </p:sp>
            <p:sp>
              <p:nvSpPr>
                <p:cNvPr id="28" name="TextBox 27">
                  <a:extLst>
                    <a:ext uri="{FF2B5EF4-FFF2-40B4-BE49-F238E27FC236}">
                      <a16:creationId xmlns:a16="http://schemas.microsoft.com/office/drawing/2014/main" id="{1ED068CF-30AC-80BB-3260-62F4D88CA7A8}"/>
                    </a:ext>
                  </a:extLst>
                </p:cNvPr>
                <p:cNvSpPr txBox="1"/>
                <p:nvPr/>
              </p:nvSpPr>
              <p:spPr>
                <a:xfrm>
                  <a:off x="9822111" y="629593"/>
                  <a:ext cx="1533359" cy="1107996"/>
                </a:xfrm>
                <a:prstGeom prst="rect">
                  <a:avLst/>
                </a:prstGeom>
                <a:noFill/>
              </p:spPr>
              <p:txBody>
                <a:bodyPr wrap="square" rtlCol="0">
                  <a:spAutoFit/>
                </a:bodyPr>
                <a:lstStyle/>
                <a:p>
                  <a:pPr algn="ctr"/>
                  <a:r>
                    <a:rPr lang="en-GB" sz="6600" b="1" dirty="0">
                      <a:solidFill>
                        <a:schemeClr val="tx2">
                          <a:lumMod val="60000"/>
                          <a:lumOff val="40000"/>
                        </a:schemeClr>
                      </a:solidFill>
                      <a:latin typeface="Candara" panose="020E0502030303020204" pitchFamily="34" charset="0"/>
                    </a:rPr>
                    <a:t>€€€</a:t>
                  </a:r>
                  <a:endParaRPr lang="en-GB" sz="2400" b="1" dirty="0">
                    <a:solidFill>
                      <a:schemeClr val="tx2">
                        <a:lumMod val="60000"/>
                        <a:lumOff val="40000"/>
                      </a:schemeClr>
                    </a:solidFill>
                    <a:latin typeface="Candara" panose="020E0502030303020204" pitchFamily="34" charset="0"/>
                  </a:endParaRPr>
                </a:p>
              </p:txBody>
            </p:sp>
          </p:grpSp>
          <p:sp>
            <p:nvSpPr>
              <p:cNvPr id="23" name="Oval 22">
                <a:extLst>
                  <a:ext uri="{FF2B5EF4-FFF2-40B4-BE49-F238E27FC236}">
                    <a16:creationId xmlns:a16="http://schemas.microsoft.com/office/drawing/2014/main" id="{57955B63-7740-A3D0-065B-47F4A460A09A}"/>
                  </a:ext>
                </a:extLst>
              </p:cNvPr>
              <p:cNvSpPr/>
              <p:nvPr/>
            </p:nvSpPr>
            <p:spPr>
              <a:xfrm>
                <a:off x="4623189" y="1044205"/>
                <a:ext cx="1750976" cy="1750976"/>
              </a:xfrm>
              <a:prstGeom prst="ellipse">
                <a:avLst/>
              </a:prstGeom>
              <a:noFill/>
              <a:ln w="76200">
                <a:solidFill>
                  <a:srgbClr val="99C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1CD44ED-3DEE-2687-D628-74C5C57F1303}"/>
                  </a:ext>
                </a:extLst>
              </p:cNvPr>
              <p:cNvSpPr/>
              <p:nvPr/>
            </p:nvSpPr>
            <p:spPr>
              <a:xfrm>
                <a:off x="7116052" y="1064555"/>
                <a:ext cx="1750976" cy="1750976"/>
              </a:xfrm>
              <a:prstGeom prst="ellipse">
                <a:avLst/>
              </a:prstGeom>
              <a:noFill/>
              <a:ln w="76200">
                <a:solidFill>
                  <a:srgbClr val="FF0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C70992D-ECBE-21B6-B8D8-C7A1CF6731AD}"/>
                  </a:ext>
                </a:extLst>
              </p:cNvPr>
              <p:cNvSpPr/>
              <p:nvPr/>
            </p:nvSpPr>
            <p:spPr>
              <a:xfrm>
                <a:off x="9683818" y="1000217"/>
                <a:ext cx="1750976" cy="175097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857B2E5A-5F40-DF07-DF58-D0DC1B1D663F}"/>
                </a:ext>
              </a:extLst>
            </p:cNvPr>
            <p:cNvGrpSpPr/>
            <p:nvPr/>
          </p:nvGrpSpPr>
          <p:grpSpPr>
            <a:xfrm>
              <a:off x="4657140" y="4803714"/>
              <a:ext cx="6811606" cy="1815314"/>
              <a:chOff x="4623189" y="1000217"/>
              <a:chExt cx="6811606" cy="1815314"/>
            </a:xfrm>
          </p:grpSpPr>
          <p:grpSp>
            <p:nvGrpSpPr>
              <p:cNvPr id="30" name="Group 29">
                <a:extLst>
                  <a:ext uri="{FF2B5EF4-FFF2-40B4-BE49-F238E27FC236}">
                    <a16:creationId xmlns:a16="http://schemas.microsoft.com/office/drawing/2014/main" id="{429AD1D4-1C08-AB04-9434-123D78B70415}"/>
                  </a:ext>
                </a:extLst>
              </p:cNvPr>
              <p:cNvGrpSpPr/>
              <p:nvPr/>
            </p:nvGrpSpPr>
            <p:grpSpPr>
              <a:xfrm>
                <a:off x="4775681" y="1321707"/>
                <a:ext cx="6659114" cy="1107996"/>
                <a:chOff x="4805166" y="653906"/>
                <a:chExt cx="6659114" cy="1107996"/>
              </a:xfrm>
            </p:grpSpPr>
            <p:sp>
              <p:nvSpPr>
                <p:cNvPr id="34" name="TextBox 33">
                  <a:extLst>
                    <a:ext uri="{FF2B5EF4-FFF2-40B4-BE49-F238E27FC236}">
                      <a16:creationId xmlns:a16="http://schemas.microsoft.com/office/drawing/2014/main" id="{0A8096D4-47CD-4A38-7C47-D878D6AFEB03}"/>
                    </a:ext>
                  </a:extLst>
                </p:cNvPr>
                <p:cNvSpPr txBox="1"/>
                <p:nvPr/>
              </p:nvSpPr>
              <p:spPr>
                <a:xfrm>
                  <a:off x="4805166" y="653906"/>
                  <a:ext cx="1597184" cy="1107996"/>
                </a:xfrm>
                <a:prstGeom prst="rect">
                  <a:avLst/>
                </a:prstGeom>
                <a:noFill/>
              </p:spPr>
              <p:txBody>
                <a:bodyPr wrap="square" rtlCol="0">
                  <a:spAutoFit/>
                </a:bodyPr>
                <a:lstStyle/>
                <a:p>
                  <a:pPr algn="ctr"/>
                  <a:r>
                    <a:rPr lang="en-GB" sz="6600" b="1" dirty="0">
                      <a:solidFill>
                        <a:schemeClr val="accent6">
                          <a:lumMod val="75000"/>
                        </a:schemeClr>
                      </a:solidFill>
                      <a:latin typeface="Candara" panose="020E0502030303020204" pitchFamily="34" charset="0"/>
                    </a:rPr>
                    <a:t>33</a:t>
                  </a:r>
                  <a:endParaRPr lang="en-GB" b="1" dirty="0">
                    <a:solidFill>
                      <a:schemeClr val="accent6">
                        <a:lumMod val="75000"/>
                      </a:schemeClr>
                    </a:solidFill>
                    <a:latin typeface="Candara" panose="020E0502030303020204" pitchFamily="34" charset="0"/>
                  </a:endParaRPr>
                </a:p>
              </p:txBody>
            </p:sp>
            <p:sp>
              <p:nvSpPr>
                <p:cNvPr id="35" name="TextBox 34">
                  <a:extLst>
                    <a:ext uri="{FF2B5EF4-FFF2-40B4-BE49-F238E27FC236}">
                      <a16:creationId xmlns:a16="http://schemas.microsoft.com/office/drawing/2014/main" id="{7E12A31A-6A9C-1F01-E661-F2E45AF29220}"/>
                    </a:ext>
                  </a:extLst>
                </p:cNvPr>
                <p:cNvSpPr txBox="1"/>
                <p:nvPr/>
              </p:nvSpPr>
              <p:spPr>
                <a:xfrm>
                  <a:off x="7189602" y="790227"/>
                  <a:ext cx="1750976" cy="923330"/>
                </a:xfrm>
                <a:prstGeom prst="rect">
                  <a:avLst/>
                </a:prstGeom>
                <a:noFill/>
              </p:spPr>
              <p:txBody>
                <a:bodyPr wrap="square" rtlCol="0">
                  <a:spAutoFit/>
                </a:bodyPr>
                <a:lstStyle/>
                <a:p>
                  <a:pPr algn="ctr"/>
                  <a:r>
                    <a:rPr lang="en-GB" sz="5400" b="1" dirty="0">
                      <a:solidFill>
                        <a:schemeClr val="accent5">
                          <a:lumMod val="75000"/>
                        </a:schemeClr>
                      </a:solidFill>
                      <a:latin typeface="Candara" panose="020E0502030303020204" pitchFamily="34" charset="0"/>
                    </a:rPr>
                    <a:t>300+</a:t>
                  </a:r>
                  <a:endParaRPr lang="en-GB" sz="2400" b="1" dirty="0">
                    <a:solidFill>
                      <a:schemeClr val="accent5">
                        <a:lumMod val="7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17F4942-FAEE-2E1B-C231-1F9E22F261EE}"/>
                    </a:ext>
                  </a:extLst>
                </p:cNvPr>
                <p:cNvSpPr txBox="1"/>
                <p:nvPr/>
              </p:nvSpPr>
              <p:spPr>
                <a:xfrm>
                  <a:off x="9832212" y="688253"/>
                  <a:ext cx="1632068" cy="923330"/>
                </a:xfrm>
                <a:prstGeom prst="rect">
                  <a:avLst/>
                </a:prstGeom>
                <a:noFill/>
              </p:spPr>
              <p:txBody>
                <a:bodyPr wrap="square" rtlCol="0">
                  <a:spAutoFit/>
                </a:bodyPr>
                <a:lstStyle/>
                <a:p>
                  <a:pPr algn="ctr"/>
                  <a:r>
                    <a:rPr lang="en-GB" sz="5400" b="1" dirty="0">
                      <a:solidFill>
                        <a:srgbClr val="B48900"/>
                      </a:solidFill>
                      <a:latin typeface="Candara" panose="020E0502030303020204" pitchFamily="34" charset="0"/>
                    </a:rPr>
                    <a:t>FR+</a:t>
                  </a:r>
                  <a:endParaRPr lang="en-GB" sz="2400" b="1" dirty="0">
                    <a:solidFill>
                      <a:srgbClr val="B48900"/>
                    </a:solidFill>
                    <a:latin typeface="Candara" panose="020E0502030303020204" pitchFamily="34" charset="0"/>
                  </a:endParaRPr>
                </a:p>
              </p:txBody>
            </p:sp>
          </p:grpSp>
          <p:sp>
            <p:nvSpPr>
              <p:cNvPr id="31" name="Oval 30">
                <a:extLst>
                  <a:ext uri="{FF2B5EF4-FFF2-40B4-BE49-F238E27FC236}">
                    <a16:creationId xmlns:a16="http://schemas.microsoft.com/office/drawing/2014/main" id="{740A6677-929D-E333-882C-ED0B8B877028}"/>
                  </a:ext>
                </a:extLst>
              </p:cNvPr>
              <p:cNvSpPr/>
              <p:nvPr/>
            </p:nvSpPr>
            <p:spPr>
              <a:xfrm>
                <a:off x="4623189" y="1044205"/>
                <a:ext cx="1750976" cy="175097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B450C37-B283-2726-F484-C2069F1DE56C}"/>
                  </a:ext>
                </a:extLst>
              </p:cNvPr>
              <p:cNvSpPr/>
              <p:nvPr/>
            </p:nvSpPr>
            <p:spPr>
              <a:xfrm>
                <a:off x="7116052" y="1064555"/>
                <a:ext cx="1750976" cy="1750976"/>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B1BCA1D-8926-A304-28E9-014D138BCAA3}"/>
                  </a:ext>
                </a:extLst>
              </p:cNvPr>
              <p:cNvSpPr/>
              <p:nvPr/>
            </p:nvSpPr>
            <p:spPr>
              <a:xfrm>
                <a:off x="9683818" y="1000217"/>
                <a:ext cx="1750976" cy="1750976"/>
              </a:xfrm>
              <a:prstGeom prst="ellipse">
                <a:avLst/>
              </a:prstGeom>
              <a:noFill/>
              <a:ln w="76200">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6" name="Picture 5">
            <a:extLst>
              <a:ext uri="{FF2B5EF4-FFF2-40B4-BE49-F238E27FC236}">
                <a16:creationId xmlns:a16="http://schemas.microsoft.com/office/drawing/2014/main" id="{214A2A21-E88D-4EC3-AD4C-582FB99079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74013" y="5560103"/>
            <a:ext cx="2631892" cy="940592"/>
          </a:xfrm>
          <a:prstGeom prst="rect">
            <a:avLst/>
          </a:prstGeom>
          <a:ln>
            <a:noFill/>
          </a:ln>
          <a:extLst>
            <a:ext uri="{53640926-AAD7-44D8-BBD7-CCE9431645EC}">
              <a14:shadowObscured xmlns:a14="http://schemas.microsoft.com/office/drawing/2010/main"/>
            </a:ext>
          </a:extLst>
        </p:spPr>
      </p:pic>
      <p:pic>
        <p:nvPicPr>
          <p:cNvPr id="7" name="Picture 6" descr="A blue text on a white background&#10;&#10;Description automatically generated">
            <a:extLst>
              <a:ext uri="{FF2B5EF4-FFF2-40B4-BE49-F238E27FC236}">
                <a16:creationId xmlns:a16="http://schemas.microsoft.com/office/drawing/2014/main" id="{927706A2-0774-6853-8043-DC72A9BFB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72" y="4996602"/>
            <a:ext cx="3061808" cy="540318"/>
          </a:xfrm>
          <a:prstGeom prst="rect">
            <a:avLst/>
          </a:prstGeom>
        </p:spPr>
      </p:pic>
      <p:pic>
        <p:nvPicPr>
          <p:cNvPr id="8" name="Picture 7" descr="Logo, company name&#10;&#10;Description automatically generated">
            <a:extLst>
              <a:ext uri="{FF2B5EF4-FFF2-40B4-BE49-F238E27FC236}">
                <a16:creationId xmlns:a16="http://schemas.microsoft.com/office/drawing/2014/main" id="{2992CFE6-F957-7A52-ACBA-9BBD4B041F0B}"/>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06890" y="334224"/>
            <a:ext cx="2648372" cy="1330806"/>
          </a:xfrm>
          <a:prstGeom prst="rect">
            <a:avLst/>
          </a:prstGeom>
        </p:spPr>
      </p:pic>
    </p:spTree>
    <p:extLst>
      <p:ext uri="{BB962C8B-B14F-4D97-AF65-F5344CB8AC3E}">
        <p14:creationId xmlns:p14="http://schemas.microsoft.com/office/powerpoint/2010/main" val="609604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8ABE5B-8AC7-45F2-AD06-E5ACC90795B2}"/>
              </a:ext>
            </a:extLst>
          </p:cNvPr>
          <p:cNvSpPr txBox="1"/>
          <p:nvPr/>
        </p:nvSpPr>
        <p:spPr>
          <a:xfrm>
            <a:off x="792623" y="1340768"/>
            <a:ext cx="4595071" cy="164550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7200" b="1" dirty="0">
                <a:solidFill>
                  <a:schemeClr val="accent1">
                    <a:lumMod val="75000"/>
                  </a:schemeClr>
                </a:solidFill>
                <a:latin typeface="Candara" panose="020E0502030303020204" pitchFamily="34" charset="0"/>
                <a:cs typeface="Helvetica" panose="020B0604020202020204" pitchFamily="34" charset="0"/>
              </a:rPr>
              <a:t>Additional Materials</a:t>
            </a:r>
          </a:p>
        </p:txBody>
      </p:sp>
      <p:sp>
        <p:nvSpPr>
          <p:cNvPr id="12" name="TextBox 11">
            <a:extLst>
              <a:ext uri="{FF2B5EF4-FFF2-40B4-BE49-F238E27FC236}">
                <a16:creationId xmlns:a16="http://schemas.microsoft.com/office/drawing/2014/main" id="{DA71A29A-509E-27E9-2C33-83DBE268725E}"/>
              </a:ext>
            </a:extLst>
          </p:cNvPr>
          <p:cNvSpPr txBox="1"/>
          <p:nvPr/>
        </p:nvSpPr>
        <p:spPr>
          <a:xfrm>
            <a:off x="792624" y="4077072"/>
            <a:ext cx="4595071" cy="1312581"/>
          </a:xfrm>
          <a:prstGeom prst="rect">
            <a:avLst/>
          </a:prstGeom>
        </p:spPr>
        <p:txBody>
          <a:bodyPr vert="horz" lIns="91440" tIns="45720" rIns="91440" bIns="45720" rtlCol="0">
            <a:noAutofit/>
          </a:bodyPr>
          <a:lstStyle/>
          <a:p>
            <a:pPr>
              <a:lnSpc>
                <a:spcPct val="90000"/>
              </a:lnSpc>
              <a:spcBef>
                <a:spcPct val="0"/>
              </a:spcBef>
              <a:spcAft>
                <a:spcPts val="600"/>
              </a:spcAft>
            </a:pPr>
            <a:r>
              <a:rPr lang="en-US" sz="4800" b="1" dirty="0">
                <a:solidFill>
                  <a:schemeClr val="accent1">
                    <a:lumMod val="75000"/>
                  </a:schemeClr>
                </a:solidFill>
                <a:latin typeface="Candara" panose="020E0502030303020204" pitchFamily="34" charset="0"/>
                <a:cs typeface="Helvetica" panose="020B0604020202020204" pitchFamily="34" charset="0"/>
              </a:rPr>
              <a:t>Briefing Sheets</a:t>
            </a:r>
            <a:br>
              <a:rPr lang="en-US" sz="4800" b="1" dirty="0">
                <a:solidFill>
                  <a:schemeClr val="accent1">
                    <a:lumMod val="75000"/>
                  </a:schemeClr>
                </a:solidFill>
                <a:latin typeface="Candara" panose="020E0502030303020204" pitchFamily="34" charset="0"/>
                <a:cs typeface="Helvetica" panose="020B0604020202020204" pitchFamily="34" charset="0"/>
              </a:rPr>
            </a:br>
            <a:r>
              <a:rPr lang="en-US" sz="4800" b="1" dirty="0">
                <a:solidFill>
                  <a:schemeClr val="accent1">
                    <a:lumMod val="75000"/>
                  </a:schemeClr>
                </a:solidFill>
                <a:latin typeface="Candara" panose="020E0502030303020204" pitchFamily="34" charset="0"/>
                <a:cs typeface="Helvetica" panose="020B0604020202020204" pitchFamily="34" charset="0"/>
              </a:rPr>
              <a:t>and Short Video</a:t>
            </a:r>
          </a:p>
        </p:txBody>
      </p:sp>
      <p:sp>
        <p:nvSpPr>
          <p:cNvPr id="17" name="Rectangle 16">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C584AC-178C-5ABF-F695-5A2891C1129C}"/>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420908"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48112912-633D-DB58-7580-5D6D6B8D3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5"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E312E19D-C031-4B68-EC06-98390A6FA72B}"/>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6694337" y="3796452"/>
            <a:ext cx="4899326" cy="25598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8192732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97559"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3" name="Picture 2" descr="A stack of books&#10;&#10;Description automatically generated with medium confidence">
            <a:extLst>
              <a:ext uri="{FF2B5EF4-FFF2-40B4-BE49-F238E27FC236}">
                <a16:creationId xmlns:a16="http://schemas.microsoft.com/office/drawing/2014/main" id="{875BD295-59A5-44F6-AC96-C0DB939AA39C}"/>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7917"/>
          <a:stretch/>
        </p:blipFill>
        <p:spPr>
          <a:xfrm flipH="1">
            <a:off x="0" y="0"/>
            <a:ext cx="5580945" cy="6858000"/>
          </a:xfrm>
          <a:prstGeom prst="rect">
            <a:avLst/>
          </a:prstGeom>
        </p:spPr>
      </p:pic>
      <p:sp>
        <p:nvSpPr>
          <p:cNvPr id="7" name="TextBox 6"/>
          <p:cNvSpPr txBox="1"/>
          <p:nvPr/>
        </p:nvSpPr>
        <p:spPr>
          <a:xfrm>
            <a:off x="5807968" y="2028616"/>
            <a:ext cx="5364088" cy="2800767"/>
          </a:xfrm>
          <a:prstGeom prst="rect">
            <a:avLst/>
          </a:prstGeom>
          <a:noFill/>
        </p:spPr>
        <p:txBody>
          <a:bodyPr wrap="square" rtlCol="0">
            <a:spAutoFit/>
          </a:bodyPr>
          <a:lstStyle/>
          <a:p>
            <a:r>
              <a:rPr lang="en-GB" sz="8800" b="1" dirty="0">
                <a:solidFill>
                  <a:srgbClr val="325696"/>
                </a:solidFill>
                <a:latin typeface="Candara" panose="020E0502030303020204" pitchFamily="34" charset="0"/>
                <a:ea typeface="Cambria" panose="02040503050406030204" pitchFamily="18" charset="0"/>
                <a:cs typeface="Helvetica" panose="020B0604020202020204" pitchFamily="34" charset="0"/>
              </a:rPr>
              <a:t>Learning Outcomes</a:t>
            </a:r>
            <a:endParaRPr lang="en-US" sz="8800" b="1" dirty="0">
              <a:solidFill>
                <a:srgbClr val="325696"/>
              </a:solidFill>
              <a:latin typeface="Candara" panose="020E0502030303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823938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0F01-E49C-4FD5-8562-96FCD3BBEB8D}"/>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5016758"/>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5">
                    <a:lumMod val="75000"/>
                  </a:schemeClr>
                </a:solidFill>
                <a:latin typeface="Candara" panose="020E0502030303020204" pitchFamily="34" charset="0"/>
                <a:cs typeface="Helvetica" panose="020B0604020202020204" pitchFamily="34" charset="0"/>
              </a:rPr>
              <a:t>1. </a:t>
            </a:r>
            <a:r>
              <a:rPr lang="en-GB" sz="3200" b="1" dirty="0">
                <a:solidFill>
                  <a:schemeClr val="accent5">
                    <a:lumMod val="75000"/>
                  </a:schemeClr>
                </a:solidFill>
                <a:latin typeface="Candara" panose="020E0502030303020204" pitchFamily="34" charset="0"/>
                <a:cs typeface="Helvetica" panose="020B0604020202020204" pitchFamily="34" charset="0"/>
              </a:rPr>
              <a:t>DEMONSTRATE</a:t>
            </a:r>
            <a:r>
              <a:rPr lang="en-GB" sz="3200" dirty="0">
                <a:solidFill>
                  <a:schemeClr val="accent5">
                    <a:lumMod val="75000"/>
                  </a:schemeClr>
                </a:solidFill>
                <a:latin typeface="Candara" panose="020E0502030303020204" pitchFamily="34" charset="0"/>
                <a:cs typeface="Helvetica" panose="020B0604020202020204" pitchFamily="34" charset="0"/>
              </a:rPr>
              <a:t> improved understanding of the key factors involved in determining the </a:t>
            </a:r>
            <a:r>
              <a:rPr lang="en-GB" sz="3200" i="1" dirty="0">
                <a:solidFill>
                  <a:schemeClr val="accent5">
                    <a:lumMod val="75000"/>
                  </a:schemeClr>
                </a:solidFill>
                <a:latin typeface="Candara" panose="020E0502030303020204" pitchFamily="34" charset="0"/>
                <a:cs typeface="Helvetica" panose="020B0604020202020204" pitchFamily="34" charset="0"/>
              </a:rPr>
              <a:t>relevance </a:t>
            </a:r>
            <a:r>
              <a:rPr lang="en-GB" sz="3200" dirty="0">
                <a:solidFill>
                  <a:schemeClr val="accent5">
                    <a:lumMod val="75000"/>
                  </a:schemeClr>
                </a:solidFill>
                <a:latin typeface="Candara" panose="020E0502030303020204" pitchFamily="34" charset="0"/>
                <a:cs typeface="Helvetica" panose="020B0604020202020204" pitchFamily="34" charset="0"/>
              </a:rPr>
              <a:t>of a KA220 (or KA210) funding proposal and </a:t>
            </a:r>
            <a:r>
              <a:rPr lang="en-GB" sz="3200" b="1" dirty="0">
                <a:solidFill>
                  <a:schemeClr val="accent5">
                    <a:lumMod val="75000"/>
                  </a:schemeClr>
                </a:solidFill>
                <a:latin typeface="Candara" panose="020E0502030303020204" pitchFamily="34" charset="0"/>
                <a:cs typeface="Helvetica" panose="020B0604020202020204" pitchFamily="34" charset="0"/>
              </a:rPr>
              <a:t>APPLY </a:t>
            </a:r>
            <a:r>
              <a:rPr lang="en-GB" sz="3200" dirty="0">
                <a:solidFill>
                  <a:schemeClr val="accent5">
                    <a:lumMod val="75000"/>
                  </a:schemeClr>
                </a:solidFill>
                <a:latin typeface="Candara" panose="020E0502030303020204" pitchFamily="34" charset="0"/>
                <a:cs typeface="Helvetica" panose="020B0604020202020204" pitchFamily="34" charset="0"/>
              </a:rPr>
              <a:t>this in your future assessments.</a:t>
            </a:r>
          </a:p>
          <a:p>
            <a:pPr>
              <a:defRPr/>
            </a:pPr>
            <a:endParaRPr lang="en-GB" sz="1400" dirty="0">
              <a:solidFill>
                <a:schemeClr val="accent5">
                  <a:lumMod val="75000"/>
                </a:schemeClr>
              </a:solidFill>
              <a:latin typeface="Candara" panose="020E0502030303020204" pitchFamily="34" charset="0"/>
              <a:cs typeface="Helvetica" panose="020B0604020202020204" pitchFamily="34" charset="0"/>
            </a:endParaRPr>
          </a:p>
          <a:p>
            <a:pPr>
              <a:defRPr/>
            </a:pPr>
            <a:r>
              <a:rPr lang="en-GB" sz="3200" dirty="0">
                <a:solidFill>
                  <a:schemeClr val="accent2">
                    <a:lumMod val="50000"/>
                  </a:schemeClr>
                </a:solidFill>
                <a:latin typeface="Candara" panose="020E0502030303020204" pitchFamily="34" charset="0"/>
                <a:cs typeface="Helvetica" panose="020B0604020202020204" pitchFamily="34" charset="0"/>
              </a:rPr>
              <a:t>2. </a:t>
            </a:r>
            <a:r>
              <a:rPr lang="en-GB" sz="3200" b="1" dirty="0">
                <a:solidFill>
                  <a:schemeClr val="accent2">
                    <a:lumMod val="50000"/>
                  </a:schemeClr>
                </a:solidFill>
                <a:latin typeface="Candara" panose="020E0502030303020204" pitchFamily="34" charset="0"/>
                <a:cs typeface="Helvetica" panose="020B0604020202020204" pitchFamily="34" charset="0"/>
              </a:rPr>
              <a:t>ASSESS </a:t>
            </a:r>
            <a:r>
              <a:rPr lang="en-GB" sz="3200" dirty="0">
                <a:solidFill>
                  <a:schemeClr val="accent2">
                    <a:lumMod val="50000"/>
                  </a:schemeClr>
                </a:solidFill>
                <a:latin typeface="Candara" panose="020E0502030303020204" pitchFamily="34" charset="0"/>
                <a:cs typeface="Helvetica" panose="020B0604020202020204" pitchFamily="34" charset="0"/>
              </a:rPr>
              <a:t>the composition and quality of partnerships, </a:t>
            </a:r>
            <a:r>
              <a:rPr lang="en-GB" sz="3200" b="1" dirty="0">
                <a:solidFill>
                  <a:schemeClr val="accent2">
                    <a:lumMod val="50000"/>
                  </a:schemeClr>
                </a:solidFill>
                <a:latin typeface="Candara" panose="020E0502030303020204" pitchFamily="34" charset="0"/>
                <a:cs typeface="Helvetica" panose="020B0604020202020204" pitchFamily="34" charset="0"/>
              </a:rPr>
              <a:t>REFLECT </a:t>
            </a:r>
            <a:r>
              <a:rPr lang="en-GB" sz="3200" dirty="0">
                <a:solidFill>
                  <a:schemeClr val="accent2">
                    <a:lumMod val="50000"/>
                  </a:schemeClr>
                </a:solidFill>
                <a:latin typeface="Candara" panose="020E0502030303020204" pitchFamily="34" charset="0"/>
                <a:cs typeface="Helvetica" panose="020B0604020202020204" pitchFamily="34" charset="0"/>
              </a:rPr>
              <a:t>on their relevance to the selected field, to the targeted audiences and to the planned actions and outputs.</a:t>
            </a:r>
          </a:p>
          <a:p>
            <a:pPr>
              <a:defRPr/>
            </a:pPr>
            <a:endParaRPr lang="en-GB" sz="14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3">
                    <a:lumMod val="50000"/>
                  </a:schemeClr>
                </a:solidFill>
                <a:latin typeface="Candara" panose="020E0502030303020204" pitchFamily="34" charset="0"/>
                <a:cs typeface="Helvetica" panose="020B0604020202020204" pitchFamily="34" charset="0"/>
              </a:rPr>
              <a:t>3. </a:t>
            </a:r>
            <a:r>
              <a:rPr lang="en-GB" sz="3200" b="1" dirty="0">
                <a:solidFill>
                  <a:schemeClr val="accent3">
                    <a:lumMod val="50000"/>
                  </a:schemeClr>
                </a:solidFill>
                <a:latin typeface="Candara" panose="020E0502030303020204" pitchFamily="34" charset="0"/>
                <a:cs typeface="Helvetica" panose="020B0604020202020204" pitchFamily="34" charset="0"/>
              </a:rPr>
              <a:t>APPRAISE </a:t>
            </a:r>
            <a:r>
              <a:rPr lang="en-GB" sz="3200" dirty="0">
                <a:solidFill>
                  <a:schemeClr val="accent3">
                    <a:lumMod val="50000"/>
                  </a:schemeClr>
                </a:solidFill>
                <a:latin typeface="Candara" panose="020E0502030303020204" pitchFamily="34" charset="0"/>
                <a:cs typeface="Helvetica" panose="020B0604020202020204" pitchFamily="34" charset="0"/>
              </a:rPr>
              <a:t>budgets and </a:t>
            </a:r>
            <a:r>
              <a:rPr lang="en-GB" sz="3200" b="1" dirty="0">
                <a:solidFill>
                  <a:schemeClr val="accent3">
                    <a:lumMod val="50000"/>
                  </a:schemeClr>
                </a:solidFill>
                <a:latin typeface="Candara" panose="020E0502030303020204" pitchFamily="34" charset="0"/>
                <a:cs typeface="Helvetica" panose="020B0604020202020204" pitchFamily="34" charset="0"/>
              </a:rPr>
              <a:t>DETERMINE </a:t>
            </a:r>
            <a:r>
              <a:rPr lang="en-GB" sz="3200" dirty="0">
                <a:solidFill>
                  <a:schemeClr val="accent3">
                    <a:lumMod val="50000"/>
                  </a:schemeClr>
                </a:solidFill>
                <a:latin typeface="Candara" panose="020E0502030303020204" pitchFamily="34" charset="0"/>
                <a:cs typeface="Helvetica" panose="020B0604020202020204" pitchFamily="34" charset="0"/>
              </a:rPr>
              <a:t>value-for-money,</a:t>
            </a:r>
            <a:br>
              <a:rPr lang="en-GB" sz="3200" dirty="0">
                <a:solidFill>
                  <a:schemeClr val="accent3">
                    <a:lumMod val="50000"/>
                  </a:schemeClr>
                </a:solidFill>
                <a:latin typeface="Candara" panose="020E0502030303020204" pitchFamily="34" charset="0"/>
                <a:cs typeface="Helvetica" panose="020B0604020202020204" pitchFamily="34" charset="0"/>
              </a:rPr>
            </a:br>
            <a:r>
              <a:rPr lang="en-GB" sz="3200" dirty="0">
                <a:solidFill>
                  <a:schemeClr val="accent3">
                    <a:lumMod val="50000"/>
                  </a:schemeClr>
                </a:solidFill>
                <a:latin typeface="Candara" panose="020E0502030303020204" pitchFamily="34" charset="0"/>
                <a:cs typeface="Helvetica" panose="020B0604020202020204" pitchFamily="34" charset="0"/>
              </a:rPr>
              <a:t>using the data provided in proposals and workplans.</a:t>
            </a:r>
            <a:endParaRPr lang="en-GB" sz="3200" dirty="0">
              <a:solidFill>
                <a:srgbClr val="325696"/>
              </a:solidFill>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2419397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4889E-CCC2-3E3F-3AAB-1D650AB4DDC7}"/>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3908762"/>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rgbClr val="154295"/>
                </a:solidFill>
                <a:latin typeface="Candara" panose="020E0502030303020204" pitchFamily="34" charset="0"/>
                <a:cs typeface="Helvetica" panose="020B0604020202020204" pitchFamily="34" charset="0"/>
              </a:rPr>
              <a:t>4. </a:t>
            </a:r>
            <a:r>
              <a:rPr lang="en-GB" sz="3200" b="1" dirty="0">
                <a:solidFill>
                  <a:srgbClr val="154295"/>
                </a:solidFill>
                <a:latin typeface="Candara" panose="020E0502030303020204" pitchFamily="34" charset="0"/>
                <a:cs typeface="Helvetica" panose="020B0604020202020204" pitchFamily="34" charset="0"/>
              </a:rPr>
              <a:t>DISTINGUISH </a:t>
            </a:r>
            <a:r>
              <a:rPr lang="en-GB" sz="3200" dirty="0">
                <a:solidFill>
                  <a:srgbClr val="154295"/>
                </a:solidFill>
                <a:latin typeface="Candara" panose="020E0502030303020204" pitchFamily="34" charset="0"/>
                <a:cs typeface="Helvetica" panose="020B0604020202020204" pitchFamily="34" charset="0"/>
              </a:rPr>
              <a:t>between quantitative and qualitative indicators and </a:t>
            </a:r>
            <a:r>
              <a:rPr lang="en-GB" sz="3200" b="1" dirty="0">
                <a:solidFill>
                  <a:srgbClr val="154295"/>
                </a:solidFill>
                <a:latin typeface="Candara" panose="020E0502030303020204" pitchFamily="34" charset="0"/>
                <a:cs typeface="Helvetica" panose="020B0604020202020204" pitchFamily="34" charset="0"/>
              </a:rPr>
              <a:t>DELIVER </a:t>
            </a:r>
            <a:r>
              <a:rPr lang="en-GB" sz="3200" dirty="0">
                <a:solidFill>
                  <a:srgbClr val="154295"/>
                </a:solidFill>
                <a:latin typeface="Candara" panose="020E0502030303020204" pitchFamily="34" charset="0"/>
                <a:cs typeface="Helvetica" panose="020B0604020202020204" pitchFamily="34" charset="0"/>
              </a:rPr>
              <a:t>an informed opinion on the adequacy and sufficiency of indicators/measures/targets within KA220 funding proposals.</a:t>
            </a:r>
            <a:endParaRPr lang="en-GB" sz="2400" dirty="0">
              <a:solidFill>
                <a:srgbClr val="154295"/>
              </a:solidFill>
              <a:latin typeface="Candara" panose="020E0502030303020204" pitchFamily="34" charset="0"/>
              <a:cs typeface="Helvetica" panose="020B0604020202020204" pitchFamily="34" charset="0"/>
            </a:endParaRPr>
          </a:p>
          <a:p>
            <a:pPr>
              <a:defRPr/>
            </a:pPr>
            <a:endParaRPr lang="en-GB" sz="20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4">
                    <a:lumMod val="75000"/>
                  </a:schemeClr>
                </a:solidFill>
                <a:latin typeface="Candara" panose="020E0502030303020204" pitchFamily="34" charset="0"/>
                <a:cs typeface="Helvetica" panose="020B0604020202020204" pitchFamily="34" charset="0"/>
              </a:rPr>
              <a:t>5. </a:t>
            </a:r>
            <a:r>
              <a:rPr lang="en-GB" sz="3200" b="1" dirty="0">
                <a:solidFill>
                  <a:schemeClr val="accent4">
                    <a:lumMod val="75000"/>
                  </a:schemeClr>
                </a:solidFill>
                <a:latin typeface="Candara" panose="020E0502030303020204" pitchFamily="34" charset="0"/>
                <a:cs typeface="Helvetica" panose="020B0604020202020204" pitchFamily="34" charset="0"/>
              </a:rPr>
              <a:t>EVALUATE </a:t>
            </a:r>
            <a:r>
              <a:rPr lang="en-GB" sz="3200" dirty="0">
                <a:solidFill>
                  <a:schemeClr val="accent4">
                    <a:lumMod val="75000"/>
                  </a:schemeClr>
                </a:solidFill>
                <a:latin typeface="Candara" panose="020E0502030303020204" pitchFamily="34" charset="0"/>
                <a:cs typeface="Helvetica" panose="020B0604020202020204" pitchFamily="34" charset="0"/>
              </a:rPr>
              <a:t>the validity of measures within KA210 and KA220 proposals, aimed at promotion and continued use of the</a:t>
            </a:r>
            <a:br>
              <a:rPr lang="en-GB" sz="3200" dirty="0">
                <a:solidFill>
                  <a:schemeClr val="accent4">
                    <a:lumMod val="75000"/>
                  </a:schemeClr>
                </a:solidFill>
                <a:latin typeface="Candara" panose="020E0502030303020204" pitchFamily="34" charset="0"/>
                <a:cs typeface="Helvetica" panose="020B0604020202020204" pitchFamily="34" charset="0"/>
              </a:rPr>
            </a:br>
            <a:r>
              <a:rPr lang="en-GB" sz="3200" dirty="0">
                <a:solidFill>
                  <a:schemeClr val="accent4">
                    <a:lumMod val="75000"/>
                  </a:schemeClr>
                </a:solidFill>
                <a:latin typeface="Candara" panose="020E0502030303020204" pitchFamily="34" charset="0"/>
                <a:cs typeface="Helvetica" panose="020B0604020202020204" pitchFamily="34" charset="0"/>
              </a:rPr>
              <a:t>developed concepts, products and services.</a:t>
            </a:r>
          </a:p>
        </p:txBody>
      </p:sp>
    </p:spTree>
    <p:extLst>
      <p:ext uri="{BB962C8B-B14F-4D97-AF65-F5344CB8AC3E}">
        <p14:creationId xmlns:p14="http://schemas.microsoft.com/office/powerpoint/2010/main" val="3809511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6DAE9-E9D7-412B-AD18-CEE810C09A7A}"/>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Rectangle 6"/>
          <p:cNvSpPr/>
          <p:nvPr/>
        </p:nvSpPr>
        <p:spPr>
          <a:xfrm rot="16200000">
            <a:off x="5001518" y="-5026248"/>
            <a:ext cx="2188964" cy="12192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dirty="0">
              <a:solidFill>
                <a:srgbClr val="4472C4">
                  <a:lumMod val="50000"/>
                </a:srgbClr>
              </a:solidFill>
              <a:latin typeface="Calibri" panose="020F0502020204030204"/>
            </a:endParaRPr>
          </a:p>
        </p:txBody>
      </p:sp>
      <p:sp>
        <p:nvSpPr>
          <p:cNvPr id="8" name="TextBox 7"/>
          <p:cNvSpPr txBox="1"/>
          <p:nvPr/>
        </p:nvSpPr>
        <p:spPr>
          <a:xfrm>
            <a:off x="1001688" y="260648"/>
            <a:ext cx="10188624" cy="1000851"/>
          </a:xfrm>
          <a:prstGeom prst="rect">
            <a:avLst/>
          </a:prstGeom>
          <a:noFill/>
        </p:spPr>
        <p:txBody>
          <a:bodyPr wrap="square" rtlCol="0">
            <a:spAutoFit/>
          </a:bodyPr>
          <a:lstStyle/>
          <a:p>
            <a:pPr algn="ctr">
              <a:lnSpc>
                <a:spcPct val="80000"/>
              </a:lnSpc>
              <a:defRPr/>
            </a:pPr>
            <a:r>
              <a:rPr lang="en-GB" sz="7200" b="1" dirty="0">
                <a:solidFill>
                  <a:srgbClr val="004E7E"/>
                </a:solidFill>
                <a:latin typeface="Candara" panose="020E0502030303020204" pitchFamily="34" charset="0"/>
                <a:cs typeface="Helvetica" pitchFamily="34" charset="0"/>
              </a:rPr>
              <a:t>More than Just Reading</a:t>
            </a:r>
          </a:p>
        </p:txBody>
      </p:sp>
    </p:spTree>
    <p:extLst>
      <p:ext uri="{BB962C8B-B14F-4D97-AF65-F5344CB8AC3E}">
        <p14:creationId xmlns:p14="http://schemas.microsoft.com/office/powerpoint/2010/main" val="10145642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on a wall&#10;&#10;Description automatically generated with medium confidence">
            <a:extLst>
              <a:ext uri="{FF2B5EF4-FFF2-40B4-BE49-F238E27FC236}">
                <a16:creationId xmlns:a16="http://schemas.microsoft.com/office/drawing/2014/main" id="{153202D7-70DE-4983-8D50-784AECEF5F10}"/>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7" name="TextBox 6"/>
          <p:cNvSpPr txBox="1"/>
          <p:nvPr/>
        </p:nvSpPr>
        <p:spPr>
          <a:xfrm>
            <a:off x="5951984" y="1874728"/>
            <a:ext cx="5541830" cy="2308324"/>
          </a:xfrm>
          <a:prstGeom prst="rect">
            <a:avLst/>
          </a:prstGeom>
          <a:noFill/>
        </p:spPr>
        <p:txBody>
          <a:bodyPr wrap="square" rtlCol="0">
            <a:spAutoFit/>
          </a:bodyPr>
          <a:lstStyle/>
          <a:p>
            <a:pPr algn="ctr"/>
            <a:r>
              <a:rPr lang="en-GB" sz="7200" b="1" dirty="0">
                <a:solidFill>
                  <a:srgbClr val="325696"/>
                </a:solidFill>
                <a:latin typeface="Candara" panose="020E0502030303020204" pitchFamily="34" charset="0"/>
                <a:cs typeface="Helvetica" panose="020B0604020202020204" pitchFamily="34" charset="0"/>
              </a:rPr>
              <a:t>Programme and Timing</a:t>
            </a:r>
            <a:endParaRPr lang="en-US" sz="2800" b="1" cap="small" dirty="0">
              <a:solidFill>
                <a:schemeClr val="accent5">
                  <a:lumMod val="75000"/>
                </a:schemeClr>
              </a:solidFill>
              <a:latin typeface="Candara" panose="020E0502030303020204" pitchFamily="34" charset="0"/>
              <a:cs typeface="Helvetica" panose="020B0604020202020204" pitchFamily="34" charset="0"/>
            </a:endParaRPr>
          </a:p>
        </p:txBody>
      </p:sp>
      <p:sp>
        <p:nvSpPr>
          <p:cNvPr id="14" name="Rectangle 13"/>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422751224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2362</Words>
  <Application>Microsoft Office PowerPoint</Application>
  <PresentationFormat>Widescreen</PresentationFormat>
  <Paragraphs>168</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Candara</vt:lpstr>
      <vt:lpstr>ProximaNova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676</cp:revision>
  <cp:lastPrinted>2026-02-19T08:50:59Z</cp:lastPrinted>
  <dcterms:created xsi:type="dcterms:W3CDTF">2014-03-21T10:03:33Z</dcterms:created>
  <dcterms:modified xsi:type="dcterms:W3CDTF">2026-02-19T08:51:15Z</dcterms:modified>
</cp:coreProperties>
</file>