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1968" r:id="rId2"/>
    <p:sldId id="1969" r:id="rId3"/>
    <p:sldId id="1809" r:id="rId4"/>
    <p:sldId id="1266" r:id="rId5"/>
    <p:sldId id="1267" r:id="rId6"/>
    <p:sldId id="1269" r:id="rId7"/>
    <p:sldId id="1271" r:id="rId8"/>
    <p:sldId id="1270" r:id="rId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2B2B"/>
    <a:srgbClr val="53C1E6"/>
    <a:srgbClr val="005F98"/>
    <a:srgbClr val="4BACC6"/>
    <a:srgbClr val="40B7AD"/>
    <a:srgbClr val="D7760B"/>
    <a:srgbClr val="AA3312"/>
    <a:srgbClr val="EB8D0F"/>
    <a:srgbClr val="F2A438"/>
    <a:srgbClr val="D44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62545" autoAdjust="0"/>
  </p:normalViewPr>
  <p:slideViewPr>
    <p:cSldViewPr>
      <p:cViewPr varScale="1">
        <p:scale>
          <a:sx n="59" d="100"/>
          <a:sy n="59" d="100"/>
        </p:scale>
        <p:origin x="84" y="28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4032" y="300"/>
      </p:cViewPr>
      <p:guideLst>
        <p:guide orient="horz" pos="2957"/>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0758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6608" tIns="48304" rIns="96608" bIns="48304" rtlCol="0" anchor="ctr"/>
          <a:lstStyle/>
          <a:p>
            <a:endParaRPr lang="en-GB"/>
          </a:p>
        </p:txBody>
      </p:sp>
      <p:sp>
        <p:nvSpPr>
          <p:cNvPr id="5" name="Notes Placeholder 4"/>
          <p:cNvSpPr>
            <a:spLocks noGrp="1"/>
          </p:cNvSpPr>
          <p:nvPr>
            <p:ph type="body" sz="quarter" idx="3"/>
          </p:nvPr>
        </p:nvSpPr>
        <p:spPr>
          <a:xfrm>
            <a:off x="710248" y="4518204"/>
            <a:ext cx="5681980" cy="3696713"/>
          </a:xfrm>
          <a:prstGeom prst="rect">
            <a:avLst/>
          </a:prstGeom>
        </p:spPr>
        <p:txBody>
          <a:bodyPr vert="horz" lIns="96608" tIns="48304" rIns="96608" bIns="483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281926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pPr algn="l"/>
            <a:r>
              <a:rPr lang="en-GB" dirty="0"/>
              <a:t>GUIDELINES FOR ERASMUS+ NAs</a:t>
            </a:r>
          </a:p>
          <a:p>
            <a:pPr algn="l"/>
            <a:endParaRPr lang="en-US" dirty="0"/>
          </a:p>
          <a:p>
            <a:pPr algn="l"/>
            <a:r>
              <a:rPr lang="en-US" dirty="0"/>
              <a:t>Section Title Page: it can be useful to have a space to breathe between the different sections (and sub-sections) of the training.</a:t>
            </a:r>
            <a:endParaRPr lang="en-GB" dirty="0"/>
          </a:p>
        </p:txBody>
      </p:sp>
    </p:spTree>
    <p:extLst>
      <p:ext uri="{BB962C8B-B14F-4D97-AF65-F5344CB8AC3E}">
        <p14:creationId xmlns:p14="http://schemas.microsoft.com/office/powerpoint/2010/main" val="481516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algn="l"/>
            <a:r>
              <a:rPr lang="en-US" dirty="0">
                <a:latin typeface="+mn-lt"/>
              </a:rPr>
              <a:t>GUIDELINES FOR ERASMUS+ NAs</a:t>
            </a:r>
          </a:p>
          <a:p>
            <a:pPr algn="l"/>
            <a:endParaRPr lang="en-US" dirty="0">
              <a:latin typeface="+mn-lt"/>
            </a:endParaRPr>
          </a:p>
          <a:p>
            <a:pPr algn="l"/>
            <a:r>
              <a:rPr lang="en-US" dirty="0">
                <a:latin typeface="+mn-lt"/>
              </a:rPr>
              <a:t>This slide builds on previous input where the model of 5*Cs was presented (Assessment Comments session).</a:t>
            </a:r>
          </a:p>
          <a:p>
            <a:pPr algn="l"/>
            <a:endParaRPr lang="en-US" dirty="0">
              <a:latin typeface="+mn-lt"/>
            </a:endParaRPr>
          </a:p>
          <a:p>
            <a:pPr algn="l"/>
            <a:r>
              <a:rPr lang="en-US" dirty="0">
                <a:latin typeface="+mn-lt"/>
              </a:rPr>
              <a:t>In this case, the focus should be on introducing assessors to CONSOLIDATION and reminding them of the importance of having </a:t>
            </a:r>
            <a:r>
              <a:rPr lang="en-GB" sz="1200" b="0" kern="1200" dirty="0">
                <a:solidFill>
                  <a:srgbClr val="0070C0"/>
                </a:solidFill>
                <a:effectLst/>
                <a:latin typeface="+mn-lt"/>
                <a:ea typeface="+mn-ea"/>
                <a:cs typeface="+mn-cs"/>
              </a:rPr>
              <a:t>a single set of harmonised comments in which there are no areas of contradiction, as well as producing a single set of consolidated scores (per work package) that are consistent with final written comments and not just a simple mathematical average. The slide shows consolidation </a:t>
            </a:r>
            <a:r>
              <a:rPr lang="en-US" dirty="0">
                <a:latin typeface="+mn-lt"/>
              </a:rPr>
              <a:t>as the sixth C (complementing the previous model of 5*Cs).</a:t>
            </a:r>
          </a:p>
          <a:p>
            <a:endParaRPr lang="en-GB" dirty="0"/>
          </a:p>
          <a:p>
            <a:endParaRPr lang="en-GB" dirty="0"/>
          </a:p>
        </p:txBody>
      </p:sp>
    </p:spTree>
    <p:extLst>
      <p:ext uri="{BB962C8B-B14F-4D97-AF65-F5344CB8AC3E}">
        <p14:creationId xmlns:p14="http://schemas.microsoft.com/office/powerpoint/2010/main" val="1041007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algn="l"/>
            <a:r>
              <a:rPr lang="en-US" dirty="0">
                <a:latin typeface="+mn-lt"/>
              </a:rPr>
              <a:t>GUIDELINES FOR ERASMUS+ NAs</a:t>
            </a:r>
          </a:p>
          <a:p>
            <a:pPr algn="l"/>
            <a:endParaRPr lang="en-US" dirty="0">
              <a:latin typeface="+mn-lt"/>
            </a:endParaRPr>
          </a:p>
          <a:p>
            <a:pPr algn="l"/>
            <a:r>
              <a:rPr lang="en-US" dirty="0">
                <a:latin typeface="+mn-lt"/>
              </a:rPr>
              <a:t>For this activity, participants should be introduced to THREE POSSIBLE ACTIONS that could form part of the consolidation process, based on the need to COMBINE (existing comments that might be fairly similar in nature), CONVERSE (with the  other expert to clarify certain comments or perspectives period to drafting a common set of comments) and/or to CONSULT (the final report with a view to confirming a specific fact or interpretation that emerges in one of the two individual assessments).</a:t>
            </a:r>
          </a:p>
          <a:p>
            <a:pPr algn="l"/>
            <a:endParaRPr lang="en-US" dirty="0">
              <a:latin typeface="+mn-lt"/>
            </a:endParaRPr>
          </a:p>
          <a:p>
            <a:pPr algn="l"/>
            <a:r>
              <a:rPr lang="en-US" dirty="0">
                <a:latin typeface="+mn-lt"/>
              </a:rPr>
              <a:t>In all cases, participants should be asked which step they would take first: COMBINE, CONVERSE or CONSULT. </a:t>
            </a:r>
          </a:p>
          <a:p>
            <a:pPr algn="l"/>
            <a:endParaRPr lang="en-US" dirty="0">
              <a:latin typeface="+mn-lt"/>
            </a:endParaRPr>
          </a:p>
          <a:p>
            <a:pPr algn="l"/>
            <a:r>
              <a:rPr lang="en-US" dirty="0">
                <a:latin typeface="+mn-lt"/>
              </a:rPr>
              <a:t>This can be done by standing or raising hands when a specific category is called out (e.g. all those who would COMBINE, please raise their hand) or, more effectively, by raising a red, orange or green card. Alternatively, digital platforms can be used to replicate this activity, where assessors are asked to vote according to what they see on the screen.</a:t>
            </a:r>
            <a:endParaRPr lang="en-GB" b="0" baseline="0" dirty="0">
              <a:latin typeface="+mn-lt"/>
            </a:endParaRPr>
          </a:p>
          <a:p>
            <a:endParaRPr lang="en-GB" b="0" dirty="0"/>
          </a:p>
        </p:txBody>
      </p:sp>
    </p:spTree>
    <p:extLst>
      <p:ext uri="{BB962C8B-B14F-4D97-AF65-F5344CB8AC3E}">
        <p14:creationId xmlns:p14="http://schemas.microsoft.com/office/powerpoint/2010/main" val="4178285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GB" sz="1200" dirty="0">
                <a:latin typeface="+mn-lt"/>
              </a:rPr>
              <a:t>GUIDELINES FOR ERASMUS+ NAs</a:t>
            </a:r>
          </a:p>
          <a:p>
            <a:pPr algn="l"/>
            <a:endParaRPr lang="en-US" sz="1200" dirty="0">
              <a:latin typeface="+mn-lt"/>
            </a:endParaRPr>
          </a:p>
          <a:p>
            <a:pPr algn="l"/>
            <a:r>
              <a:rPr lang="en-US" sz="1200" dirty="0">
                <a:latin typeface="+mn-lt"/>
              </a:rPr>
              <a:t>Ask participants to vote using your chosen method (e.g. raise hands, show cards, vote digitally). Invite 1 or 2 participants to justify their decision before sharing your own perspective. The first course of action in this case would be to CONVERSE with the other assessor as it is clear that you have different opinions. In this case, Assessor 1 should highlight to Assessor 2 where the data is, in the final report or accompanying evidence, to justify their decision. It might also be necessary at that point to CONSULT the final report or accompanying evidence.</a:t>
            </a:r>
          </a:p>
          <a:p>
            <a:pPr algn="l"/>
            <a:endParaRPr lang="en-GB" dirty="0"/>
          </a:p>
        </p:txBody>
      </p:sp>
    </p:spTree>
    <p:extLst>
      <p:ext uri="{BB962C8B-B14F-4D97-AF65-F5344CB8AC3E}">
        <p14:creationId xmlns:p14="http://schemas.microsoft.com/office/powerpoint/2010/main" val="834021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GB" sz="1200" dirty="0">
                <a:latin typeface="+mn-lt"/>
              </a:rPr>
              <a:t>GUIDELINES FOR ERASMUS+ NAs</a:t>
            </a:r>
          </a:p>
          <a:p>
            <a:pPr algn="l"/>
            <a:endParaRPr lang="en-US" sz="1200" dirty="0">
              <a:latin typeface="+mn-lt"/>
            </a:endParaRPr>
          </a:p>
          <a:p>
            <a:pPr algn="l"/>
            <a:r>
              <a:rPr lang="en-US" sz="1200" dirty="0">
                <a:latin typeface="+mn-lt"/>
              </a:rPr>
              <a:t>Ask participants to vote using your chosen method (e.g. raise hands, show cards, vote digitally). Invite 1 or 2 participants to justify their decision before sharing your own perspective. The first course of action in this case would be to CONVERSE with the other assessor as it is clear that you have different opinions. In this case, Assessor 1 should highlight to Assessor 2 where the data is, in the final report or accompanying evidence, to justify their decision. It might also be necessary at that point to CONSULT the final report.</a:t>
            </a:r>
            <a:endParaRPr lang="en-GB" dirty="0"/>
          </a:p>
        </p:txBody>
      </p:sp>
    </p:spTree>
    <p:extLst>
      <p:ext uri="{BB962C8B-B14F-4D97-AF65-F5344CB8AC3E}">
        <p14:creationId xmlns:p14="http://schemas.microsoft.com/office/powerpoint/2010/main" val="1116464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GB" sz="1200" dirty="0">
                <a:latin typeface="+mn-lt"/>
              </a:rPr>
              <a:t>GUIDELINES FOR ERASMUS+ NAs</a:t>
            </a:r>
          </a:p>
          <a:p>
            <a:pPr algn="l"/>
            <a:endParaRPr lang="en-US" sz="1200" dirty="0">
              <a:latin typeface="+mn-lt"/>
            </a:endParaRPr>
          </a:p>
          <a:p>
            <a:pPr algn="l"/>
            <a:r>
              <a:rPr lang="en-US" sz="1200" dirty="0">
                <a:latin typeface="+mn-lt"/>
              </a:rPr>
              <a:t>Ask participants to vote using your chosen method (e.g. raise hands, show cards, vote digitally). Invite 1 or 2 participants to justify their decision before sharing your own perspective. The first course of action in this case would be to COMBINE with the two assessors highlighting different but complementary positives and with no major divergence.</a:t>
            </a:r>
            <a:endParaRPr lang="en-GB" dirty="0"/>
          </a:p>
        </p:txBody>
      </p:sp>
    </p:spTree>
    <p:extLst>
      <p:ext uri="{BB962C8B-B14F-4D97-AF65-F5344CB8AC3E}">
        <p14:creationId xmlns:p14="http://schemas.microsoft.com/office/powerpoint/2010/main" val="4239556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GB" sz="1200" dirty="0">
                <a:latin typeface="+mn-lt"/>
              </a:rPr>
              <a:t>GUIDELINES FOR ERASMUS+ NAs</a:t>
            </a:r>
          </a:p>
          <a:p>
            <a:pPr algn="l"/>
            <a:endParaRPr lang="en-US" sz="1200" dirty="0">
              <a:latin typeface="+mn-lt"/>
            </a:endParaRPr>
          </a:p>
          <a:p>
            <a:pPr algn="l"/>
            <a:r>
              <a:rPr lang="en-US" sz="1200" dirty="0">
                <a:latin typeface="+mn-lt"/>
              </a:rPr>
              <a:t>Ask participants to vote using your chosen method (e.g. raise hands, show cards, vote digitally). Invite 1 or 2 participants to justify their decision before sharing your own perspective. The first course of action in this case would be to CONVERSE with the other assessor as it is clear that you have different opinions on the choice, use and value of using certain digital technologies and platforms. There is no need to CONSULT the final report as the difference is mostly in expert opinion or perspective.</a:t>
            </a:r>
          </a:p>
          <a:p>
            <a:pPr algn="l"/>
            <a:endParaRPr lang="en-US" sz="1200" dirty="0">
              <a:latin typeface="+mn-lt"/>
            </a:endParaRPr>
          </a:p>
          <a:p>
            <a:pPr algn="l"/>
            <a:endParaRPr lang="en-GB" dirty="0"/>
          </a:p>
        </p:txBody>
      </p:sp>
    </p:spTree>
    <p:extLst>
      <p:ext uri="{BB962C8B-B14F-4D97-AF65-F5344CB8AC3E}">
        <p14:creationId xmlns:p14="http://schemas.microsoft.com/office/powerpoint/2010/main" val="1534714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GB" sz="1200" dirty="0">
                <a:latin typeface="+mn-lt"/>
              </a:rPr>
              <a:t>GUIDELINES FOR ERASMUS+ NAs</a:t>
            </a:r>
          </a:p>
          <a:p>
            <a:pPr algn="l"/>
            <a:endParaRPr lang="en-US" sz="1200" dirty="0">
              <a:latin typeface="+mn-lt"/>
            </a:endParaRPr>
          </a:p>
          <a:p>
            <a:pPr algn="l"/>
            <a:r>
              <a:rPr lang="en-US" sz="1200" dirty="0">
                <a:latin typeface="+mn-lt"/>
              </a:rPr>
              <a:t>Ask participants to vote using your chosen method (e.g. raise hands, show cards, vote digitally). Invite 1 or 2 participants to justify their decision before sharing your own perspective. The first course of action in this case would be to CONVERSE with the other assessor as it is clear that you have different opinions and there is also an issue of understanding in the proposed RED1 reductions, which should normally only be applied where a WHOLE ACTIVITY has not been delivered, rather than having partial delivery or reduced attendance, which would normally result in a reduced score for a particular WP and in possible RED3 reductions. There is also a need to agree on a common opinion or perspective on the reduced number of languages.</a:t>
            </a:r>
          </a:p>
          <a:p>
            <a:pPr algn="l"/>
            <a:endParaRPr lang="en-US" sz="1200" dirty="0">
              <a:latin typeface="+mn-lt"/>
            </a:endParaRPr>
          </a:p>
          <a:p>
            <a:endParaRPr lang="en-GB" dirty="0"/>
          </a:p>
        </p:txBody>
      </p:sp>
    </p:spTree>
    <p:extLst>
      <p:ext uri="{BB962C8B-B14F-4D97-AF65-F5344CB8AC3E}">
        <p14:creationId xmlns:p14="http://schemas.microsoft.com/office/powerpoint/2010/main" val="189983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5E788-D310-49C9-0B95-B6B724885881}"/>
              </a:ext>
            </a:extLst>
          </p:cNvPr>
          <p:cNvSpPr txBox="1"/>
          <p:nvPr/>
        </p:nvSpPr>
        <p:spPr>
          <a:xfrm>
            <a:off x="0" y="764704"/>
            <a:ext cx="12191999" cy="3873368"/>
          </a:xfrm>
          <a:prstGeom prst="rect">
            <a:avLst/>
          </a:prstGeom>
          <a:noFill/>
        </p:spPr>
        <p:txBody>
          <a:bodyPr wrap="square" rtlCol="0">
            <a:spAutoFit/>
          </a:bodyPr>
          <a:lstStyle/>
          <a:p>
            <a:pPr algn="ctr">
              <a:lnSpc>
                <a:spcPct val="90000"/>
              </a:lnSpc>
            </a:pPr>
            <a:r>
              <a:rPr lang="en-GB" sz="6600" b="1" cap="small" dirty="0">
                <a:solidFill>
                  <a:schemeClr val="accent1">
                    <a:lumMod val="75000"/>
                  </a:schemeClr>
                </a:solidFill>
                <a:latin typeface="Candara" panose="020E0502030303020204" pitchFamily="34" charset="0"/>
                <a:cs typeface="Helvetica" pitchFamily="34" charset="0"/>
              </a:rPr>
              <a:t>ERASMUS+ KA</a:t>
            </a:r>
            <a:r>
              <a:rPr lang="en-GB" sz="7700" b="1" cap="small" dirty="0">
                <a:solidFill>
                  <a:schemeClr val="accent1">
                    <a:lumMod val="75000"/>
                  </a:schemeClr>
                </a:solidFill>
                <a:latin typeface="Candara" panose="020E0502030303020204" pitchFamily="34" charset="0"/>
                <a:cs typeface="Helvetica" pitchFamily="34" charset="0"/>
              </a:rPr>
              <a:t>220</a:t>
            </a:r>
            <a:endParaRPr lang="en-GB" sz="7700" b="1" dirty="0">
              <a:solidFill>
                <a:schemeClr val="accent1">
                  <a:lumMod val="75000"/>
                </a:schemeClr>
              </a:solidFill>
              <a:latin typeface="Candara" panose="020E0502030303020204" pitchFamily="34" charset="0"/>
              <a:cs typeface="Helvetica" pitchFamily="34" charset="0"/>
            </a:endParaRPr>
          </a:p>
          <a:p>
            <a:pPr algn="ctr">
              <a:lnSpc>
                <a:spcPct val="90000"/>
              </a:lnSpc>
            </a:pPr>
            <a:br>
              <a:rPr lang="en-GB" sz="3600" b="1" dirty="0">
                <a:solidFill>
                  <a:schemeClr val="accent1">
                    <a:lumMod val="75000"/>
                  </a:schemeClr>
                </a:solidFill>
                <a:latin typeface="Candara" panose="020E0502030303020204" pitchFamily="34" charset="0"/>
                <a:cs typeface="Helvetica" pitchFamily="34" charset="0"/>
              </a:rPr>
            </a:br>
            <a:r>
              <a:rPr lang="en-GB" sz="8800" b="1" dirty="0">
                <a:solidFill>
                  <a:schemeClr val="accent1"/>
                </a:solidFill>
                <a:latin typeface="Candara" panose="020E0502030303020204" pitchFamily="34" charset="0"/>
                <a:cs typeface="Helvetica" pitchFamily="34" charset="0"/>
              </a:rPr>
              <a:t>Consolidation:</a:t>
            </a:r>
            <a:br>
              <a:rPr lang="en-GB" sz="8800" b="1" dirty="0">
                <a:solidFill>
                  <a:schemeClr val="accent1"/>
                </a:solidFill>
                <a:latin typeface="Candara" panose="020E0502030303020204" pitchFamily="34" charset="0"/>
                <a:cs typeface="Helvetica" pitchFamily="34" charset="0"/>
              </a:rPr>
            </a:br>
            <a:r>
              <a:rPr lang="en-GB" sz="6600" b="1" dirty="0">
                <a:solidFill>
                  <a:schemeClr val="accent1"/>
                </a:solidFill>
                <a:latin typeface="Candara" panose="020E0502030303020204" pitchFamily="34" charset="0"/>
                <a:cs typeface="Helvetica" pitchFamily="34" charset="0"/>
              </a:rPr>
              <a:t>Combine, Converse or Consult</a:t>
            </a:r>
            <a:endParaRPr lang="en-GB" sz="9600" b="1" dirty="0">
              <a:solidFill>
                <a:schemeClr val="accent1"/>
              </a:solidFill>
              <a:latin typeface="Candara" panose="020E0502030303020204" pitchFamily="34" charset="0"/>
              <a:cs typeface="Helvetica" pitchFamily="34" charset="0"/>
            </a:endParaRPr>
          </a:p>
        </p:txBody>
      </p:sp>
      <p:pic>
        <p:nvPicPr>
          <p:cNvPr id="4" name="Picture 3">
            <a:extLst>
              <a:ext uri="{FF2B5EF4-FFF2-40B4-BE49-F238E27FC236}">
                <a16:creationId xmlns:a16="http://schemas.microsoft.com/office/drawing/2014/main" id="{CE8E603F-40A8-BDC8-6E56-DBBFC5DE62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5" name="Picture 4" descr="A blue text on a white background&#10;&#10;Description automatically generated">
            <a:extLst>
              <a:ext uri="{FF2B5EF4-FFF2-40B4-BE49-F238E27FC236}">
                <a16:creationId xmlns:a16="http://schemas.microsoft.com/office/drawing/2014/main" id="{BB8BC35A-2A5F-F26A-9731-A07A519AC2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4506884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chemeClr val="accent1"/>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Quality Assessment and Quality Assurance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4" name="Table 3">
            <a:extLst>
              <a:ext uri="{FF2B5EF4-FFF2-40B4-BE49-F238E27FC236}">
                <a16:creationId xmlns:a16="http://schemas.microsoft.com/office/drawing/2014/main" id="{75DF18B2-D068-443C-A79B-8159CA4EC8F5}"/>
              </a:ext>
            </a:extLst>
          </p:cNvPr>
          <p:cNvGraphicFramePr>
            <a:graphicFrameLocks noGrp="1"/>
          </p:cNvGraphicFramePr>
          <p:nvPr/>
        </p:nvGraphicFramePr>
        <p:xfrm>
          <a:off x="335360" y="1700808"/>
          <a:ext cx="11449270" cy="2694905"/>
        </p:xfrm>
        <a:graphic>
          <a:graphicData uri="http://schemas.openxmlformats.org/drawingml/2006/table">
            <a:tbl>
              <a:tblPr firstRow="1" firstCol="1" bandRow="1">
                <a:tableStyleId>{BC89EF96-8CEA-46FF-86C4-4CE0E7609802}</a:tableStyleId>
              </a:tblPr>
              <a:tblGrid>
                <a:gridCol w="2376264">
                  <a:extLst>
                    <a:ext uri="{9D8B030D-6E8A-4147-A177-3AD203B41FA5}">
                      <a16:colId xmlns:a16="http://schemas.microsoft.com/office/drawing/2014/main" val="1463996727"/>
                    </a:ext>
                  </a:extLst>
                </a:gridCol>
                <a:gridCol w="2203444">
                  <a:extLst>
                    <a:ext uri="{9D8B030D-6E8A-4147-A177-3AD203B41FA5}">
                      <a16:colId xmlns:a16="http://schemas.microsoft.com/office/drawing/2014/main" val="54226428"/>
                    </a:ext>
                  </a:extLst>
                </a:gridCol>
                <a:gridCol w="2289854">
                  <a:extLst>
                    <a:ext uri="{9D8B030D-6E8A-4147-A177-3AD203B41FA5}">
                      <a16:colId xmlns:a16="http://schemas.microsoft.com/office/drawing/2014/main" val="3386217088"/>
                    </a:ext>
                  </a:extLst>
                </a:gridCol>
                <a:gridCol w="2289854">
                  <a:extLst>
                    <a:ext uri="{9D8B030D-6E8A-4147-A177-3AD203B41FA5}">
                      <a16:colId xmlns:a16="http://schemas.microsoft.com/office/drawing/2014/main" val="402862010"/>
                    </a:ext>
                  </a:extLst>
                </a:gridCol>
                <a:gridCol w="2289854">
                  <a:extLst>
                    <a:ext uri="{9D8B030D-6E8A-4147-A177-3AD203B41FA5}">
                      <a16:colId xmlns:a16="http://schemas.microsoft.com/office/drawing/2014/main" val="2981285436"/>
                    </a:ext>
                  </a:extLst>
                </a:gridCol>
              </a:tblGrid>
              <a:tr h="2694905">
                <a:tc>
                  <a:txBody>
                    <a:bodyPr/>
                    <a:lstStyle/>
                    <a:p>
                      <a:pPr algn="l">
                        <a:lnSpc>
                          <a:spcPct val="115000"/>
                        </a:lnSpc>
                        <a:spcBef>
                          <a:spcPts val="600"/>
                        </a:spcBef>
                        <a:spcAft>
                          <a:spcPts val="600"/>
                        </a:spcAft>
                      </a:pPr>
                      <a:r>
                        <a:rPr lang="en-GB" sz="2100" cap="all" baseline="0" dirty="0">
                          <a:solidFill>
                            <a:srgbClr val="0070C0"/>
                          </a:solidFill>
                          <a:effectLst/>
                        </a:rPr>
                        <a:t>Coherent</a:t>
                      </a:r>
                      <a:br>
                        <a:rPr lang="en-GB" sz="1600" u="sng" dirty="0">
                          <a:solidFill>
                            <a:srgbClr val="0070C0"/>
                          </a:solidFill>
                          <a:effectLst/>
                        </a:rPr>
                      </a:br>
                      <a:r>
                        <a:rPr lang="en-GB" sz="1600" b="0" dirty="0">
                          <a:solidFill>
                            <a:srgbClr val="0070C0"/>
                          </a:solidFill>
                          <a:effectLst/>
                        </a:rPr>
                        <a:t>comments should be </a:t>
                      </a:r>
                      <a:r>
                        <a:rPr lang="en-GB" sz="1600" b="1" dirty="0">
                          <a:solidFill>
                            <a:srgbClr val="0070C0"/>
                          </a:solidFill>
                          <a:effectLst/>
                        </a:rPr>
                        <a:t>easy to understand</a:t>
                      </a:r>
                      <a:r>
                        <a:rPr lang="en-GB" sz="1600" b="0" dirty="0">
                          <a:solidFill>
                            <a:srgbClr val="0070C0"/>
                          </a:solidFill>
                          <a:effectLst/>
                        </a:rPr>
                        <a:t> - even for someone that has not read the report - and should provide feedback that the </a:t>
                      </a:r>
                      <a:r>
                        <a:rPr lang="en-GB" sz="1600" b="1" dirty="0">
                          <a:solidFill>
                            <a:srgbClr val="0070C0"/>
                          </a:solidFill>
                          <a:effectLst/>
                        </a:rPr>
                        <a:t>applicant will understand </a:t>
                      </a:r>
                      <a:r>
                        <a:rPr lang="en-GB" sz="1600" b="0" dirty="0">
                          <a:solidFill>
                            <a:srgbClr val="0070C0"/>
                          </a:solidFill>
                          <a:effectLst/>
                        </a:rPr>
                        <a:t>and can learn from</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Comprehensive</a:t>
                      </a:r>
                      <a:br>
                        <a:rPr lang="en-GB" sz="1600" u="sng" dirty="0">
                          <a:solidFill>
                            <a:srgbClr val="0070C0"/>
                          </a:solidFill>
                          <a:effectLst/>
                        </a:rPr>
                      </a:br>
                      <a:r>
                        <a:rPr lang="en-GB" sz="1600" b="0" dirty="0">
                          <a:solidFill>
                            <a:srgbClr val="0070C0"/>
                          </a:solidFill>
                          <a:effectLst/>
                        </a:rPr>
                        <a:t>comments should be provided for </a:t>
                      </a:r>
                      <a:r>
                        <a:rPr lang="en-GB" sz="1600" b="1" dirty="0">
                          <a:solidFill>
                            <a:srgbClr val="0070C0"/>
                          </a:solidFill>
                          <a:effectLst/>
                        </a:rPr>
                        <a:t>each of the award criteria </a:t>
                      </a:r>
                      <a:r>
                        <a:rPr lang="en-GB" sz="1600" b="0" dirty="0">
                          <a:solidFill>
                            <a:srgbClr val="0070C0"/>
                          </a:solidFill>
                          <a:effectLst/>
                        </a:rPr>
                        <a:t>(written text, not bullet points) and should incorporate all composite </a:t>
                      </a:r>
                      <a:r>
                        <a:rPr lang="en-GB" sz="1600" b="0" kern="1200" dirty="0">
                          <a:solidFill>
                            <a:srgbClr val="0070C0"/>
                          </a:solidFill>
                          <a:effectLst/>
                          <a:latin typeface="+mn-lt"/>
                          <a:ea typeface="+mn-ea"/>
                          <a:cs typeface="+mn-cs"/>
                        </a:rPr>
                        <a:t>elements</a:t>
                      </a: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Consistent</a:t>
                      </a:r>
                      <a:br>
                        <a:rPr lang="en-GB" sz="1600" u="sng" dirty="0">
                          <a:solidFill>
                            <a:srgbClr val="0070C0"/>
                          </a:solidFill>
                          <a:effectLst/>
                        </a:rPr>
                      </a:br>
                      <a:r>
                        <a:rPr lang="en-GB" sz="1600" b="0" dirty="0">
                          <a:solidFill>
                            <a:srgbClr val="0070C0"/>
                          </a:solidFill>
                          <a:effectLst/>
                        </a:rPr>
                        <a:t>comments should be </a:t>
                      </a:r>
                      <a:r>
                        <a:rPr lang="en-GB" sz="1600" b="1" dirty="0">
                          <a:solidFill>
                            <a:srgbClr val="0070C0"/>
                          </a:solidFill>
                          <a:effectLst/>
                        </a:rPr>
                        <a:t>consistent with scores </a:t>
                      </a:r>
                      <a:r>
                        <a:rPr lang="en-GB" sz="1600" b="0" dirty="0">
                          <a:solidFill>
                            <a:srgbClr val="0070C0"/>
                          </a:solidFill>
                          <a:effectLst/>
                        </a:rPr>
                        <a:t>that have been awarded for each criterion and should be aligned with the overall scoring bands for this funding action</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Courteous</a:t>
                      </a:r>
                      <a:br>
                        <a:rPr lang="en-GB" sz="1600" u="sng" dirty="0">
                          <a:solidFill>
                            <a:srgbClr val="0070C0"/>
                          </a:solidFill>
                          <a:effectLst/>
                        </a:rPr>
                      </a:br>
                      <a:r>
                        <a:rPr lang="en-GB" sz="1600" b="0" dirty="0">
                          <a:solidFill>
                            <a:srgbClr val="0070C0"/>
                          </a:solidFill>
                          <a:effectLst/>
                        </a:rPr>
                        <a:t>comments should always be </a:t>
                      </a:r>
                      <a:r>
                        <a:rPr lang="en-GB" sz="1600" b="1" dirty="0">
                          <a:solidFill>
                            <a:srgbClr val="0070C0"/>
                          </a:solidFill>
                          <a:effectLst/>
                        </a:rPr>
                        <a:t>polite and respectful</a:t>
                      </a:r>
                      <a:r>
                        <a:rPr lang="en-GB" sz="1600" b="0" dirty="0">
                          <a:solidFill>
                            <a:srgbClr val="0070C0"/>
                          </a:solidFill>
                          <a:effectLst/>
                        </a:rPr>
                        <a:t>, and should </a:t>
                      </a:r>
                      <a:r>
                        <a:rPr lang="en-GB" sz="1600" b="1" dirty="0">
                          <a:solidFill>
                            <a:srgbClr val="0070C0"/>
                          </a:solidFill>
                          <a:effectLst/>
                        </a:rPr>
                        <a:t>avoid first person</a:t>
                      </a:r>
                      <a:r>
                        <a:rPr lang="en-GB" sz="1600" b="0" dirty="0">
                          <a:solidFill>
                            <a:srgbClr val="0070C0"/>
                          </a:solidFill>
                          <a:effectLst/>
                        </a:rPr>
                        <a:t> references (e.g. I think that; I suggest that)</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Concise</a:t>
                      </a:r>
                      <a:br>
                        <a:rPr lang="en-GB" sz="1600" u="sng" dirty="0">
                          <a:solidFill>
                            <a:srgbClr val="0070C0"/>
                          </a:solidFill>
                          <a:effectLst/>
                        </a:rPr>
                      </a:br>
                      <a:r>
                        <a:rPr lang="en-GB" sz="1600" b="0" dirty="0">
                          <a:solidFill>
                            <a:srgbClr val="0070C0"/>
                          </a:solidFill>
                          <a:effectLst/>
                        </a:rPr>
                        <a:t>comments must be within the maxima accepted by the online evaluation tool (usually 3000 characters); experts should also </a:t>
                      </a:r>
                      <a:r>
                        <a:rPr lang="en-GB" sz="1600" b="1" dirty="0">
                          <a:solidFill>
                            <a:srgbClr val="0070C0"/>
                          </a:solidFill>
                          <a:effectLst/>
                        </a:rPr>
                        <a:t>avoid repeating </a:t>
                      </a:r>
                      <a:r>
                        <a:rPr lang="en-GB" sz="1600" b="0" dirty="0">
                          <a:solidFill>
                            <a:srgbClr val="0070C0"/>
                          </a:solidFill>
                          <a:effectLst/>
                        </a:rPr>
                        <a:t>that which is written in the final report</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6389497"/>
                  </a:ext>
                </a:extLst>
              </a:tr>
            </a:tbl>
          </a:graphicData>
        </a:graphic>
      </p:graphicFrame>
      <p:sp>
        <p:nvSpPr>
          <p:cNvPr id="5" name="TextBox 4">
            <a:extLst>
              <a:ext uri="{FF2B5EF4-FFF2-40B4-BE49-F238E27FC236}">
                <a16:creationId xmlns:a16="http://schemas.microsoft.com/office/drawing/2014/main" id="{2D440BF1-A513-48AF-A700-3DFC1E10E46D}"/>
              </a:ext>
            </a:extLst>
          </p:cNvPr>
          <p:cNvSpPr txBox="1"/>
          <p:nvPr/>
        </p:nvSpPr>
        <p:spPr>
          <a:xfrm>
            <a:off x="335360" y="1039579"/>
            <a:ext cx="273630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70C0"/>
                </a:solidFill>
                <a:effectLst/>
                <a:uLnTx/>
                <a:uFillTx/>
                <a:latin typeface="Calibri"/>
                <a:ea typeface="+mn-ea"/>
                <a:cs typeface="+mn-cs"/>
              </a:rPr>
              <a:t>Five Cs</a:t>
            </a:r>
            <a:endParaRPr kumimoji="0" lang="en-GB" sz="2400" b="1" i="0" u="none" strike="noStrike" kern="1200" cap="none" spc="0" normalizeH="0" baseline="0" noProof="0" dirty="0">
              <a:ln>
                <a:noFill/>
              </a:ln>
              <a:solidFill>
                <a:srgbClr val="0070C0"/>
              </a:solidFill>
              <a:effectLst/>
              <a:uLnTx/>
              <a:uFillTx/>
              <a:latin typeface="Calibri"/>
              <a:ea typeface="+mn-ea"/>
              <a:cs typeface="+mn-cs"/>
            </a:endParaRPr>
          </a:p>
        </p:txBody>
      </p:sp>
      <p:pic>
        <p:nvPicPr>
          <p:cNvPr id="10" name="Picture 9" descr="A picture containing text&#10;&#10;Description automatically generated">
            <a:extLst>
              <a:ext uri="{FF2B5EF4-FFF2-40B4-BE49-F238E27FC236}">
                <a16:creationId xmlns:a16="http://schemas.microsoft.com/office/drawing/2014/main" id="{E51D69B6-6EED-46A3-AC3C-769CA2784458}"/>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900000">
            <a:off x="6720225" y="4224596"/>
            <a:ext cx="2953995" cy="1673161"/>
          </a:xfrm>
          <a:prstGeom prst="rect">
            <a:avLst/>
          </a:prstGeom>
        </p:spPr>
      </p:pic>
      <p:sp>
        <p:nvSpPr>
          <p:cNvPr id="3" name="TextBox 2">
            <a:extLst>
              <a:ext uri="{FF2B5EF4-FFF2-40B4-BE49-F238E27FC236}">
                <a16:creationId xmlns:a16="http://schemas.microsoft.com/office/drawing/2014/main" id="{6F97AEF4-E55B-3DA2-1EE3-DC30D744A3E2}"/>
              </a:ext>
            </a:extLst>
          </p:cNvPr>
          <p:cNvSpPr txBox="1"/>
          <p:nvPr/>
        </p:nvSpPr>
        <p:spPr>
          <a:xfrm>
            <a:off x="335360" y="4738012"/>
            <a:ext cx="950505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70C0"/>
                </a:solidFill>
                <a:effectLst/>
                <a:uLnTx/>
                <a:uFillTx/>
                <a:latin typeface="Calibri"/>
                <a:ea typeface="+mn-ea"/>
                <a:cs typeface="+mn-cs"/>
              </a:rPr>
              <a:t>Six Cs (one additional element)</a:t>
            </a:r>
            <a:endParaRPr kumimoji="0" lang="en-GB" sz="2400" b="1" i="0" u="none" strike="noStrike" kern="1200" cap="small" spc="0" normalizeH="0" baseline="0" noProof="0" dirty="0">
              <a:ln>
                <a:noFill/>
              </a:ln>
              <a:solidFill>
                <a:srgbClr val="0070C0"/>
              </a:solidFill>
              <a:effectLst/>
              <a:uLnTx/>
              <a:uFillTx/>
              <a:latin typeface="Calibri"/>
              <a:ea typeface="+mn-ea"/>
              <a:cs typeface="+mn-cs"/>
            </a:endParaRPr>
          </a:p>
        </p:txBody>
      </p:sp>
      <p:graphicFrame>
        <p:nvGraphicFramePr>
          <p:cNvPr id="6" name="Table 5">
            <a:extLst>
              <a:ext uri="{FF2B5EF4-FFF2-40B4-BE49-F238E27FC236}">
                <a16:creationId xmlns:a16="http://schemas.microsoft.com/office/drawing/2014/main" id="{0C8B36FB-49CA-E692-EF5C-7463855FB7F7}"/>
              </a:ext>
            </a:extLst>
          </p:cNvPr>
          <p:cNvGraphicFramePr>
            <a:graphicFrameLocks noGrp="1"/>
          </p:cNvGraphicFramePr>
          <p:nvPr/>
        </p:nvGraphicFramePr>
        <p:xfrm>
          <a:off x="335360" y="5445431"/>
          <a:ext cx="11449270" cy="1084033"/>
        </p:xfrm>
        <a:graphic>
          <a:graphicData uri="http://schemas.openxmlformats.org/drawingml/2006/table">
            <a:tbl>
              <a:tblPr firstRow="1" firstCol="1" bandRow="1">
                <a:tableStyleId>{BC89EF96-8CEA-46FF-86C4-4CE0E7609802}</a:tableStyleId>
              </a:tblPr>
              <a:tblGrid>
                <a:gridCol w="11449270">
                  <a:extLst>
                    <a:ext uri="{9D8B030D-6E8A-4147-A177-3AD203B41FA5}">
                      <a16:colId xmlns:a16="http://schemas.microsoft.com/office/drawing/2014/main" val="1463996727"/>
                    </a:ext>
                  </a:extLst>
                </a:gridCol>
              </a:tblGrid>
              <a:tr h="1084033">
                <a:tc>
                  <a:txBody>
                    <a:bodyPr/>
                    <a:lstStyle/>
                    <a:p>
                      <a:pPr algn="l">
                        <a:lnSpc>
                          <a:spcPct val="115000"/>
                        </a:lnSpc>
                        <a:spcBef>
                          <a:spcPts val="600"/>
                        </a:spcBef>
                        <a:spcAft>
                          <a:spcPts val="600"/>
                        </a:spcAft>
                      </a:pPr>
                      <a:r>
                        <a:rPr lang="en-GB" sz="2100" cap="all" baseline="0" dirty="0">
                          <a:solidFill>
                            <a:srgbClr val="0070C0"/>
                          </a:solidFill>
                          <a:effectLst/>
                        </a:rPr>
                        <a:t>CONSOLIDATED</a:t>
                      </a:r>
                      <a:br>
                        <a:rPr lang="en-GB" sz="1600" u="sng" dirty="0">
                          <a:solidFill>
                            <a:srgbClr val="0070C0"/>
                          </a:solidFill>
                          <a:effectLst/>
                        </a:rPr>
                      </a:br>
                      <a:r>
                        <a:rPr lang="en-GB" sz="1600" b="0" kern="1200" dirty="0">
                          <a:solidFill>
                            <a:srgbClr val="0070C0"/>
                          </a:solidFill>
                          <a:effectLst/>
                          <a:latin typeface="+mn-lt"/>
                          <a:ea typeface="+mn-ea"/>
                          <a:cs typeface="+mn-cs"/>
                        </a:rPr>
                        <a:t>written texts should be presented as a </a:t>
                      </a:r>
                      <a:r>
                        <a:rPr lang="en-GB" sz="1600" b="1" kern="1200" dirty="0">
                          <a:solidFill>
                            <a:srgbClr val="0070C0"/>
                          </a:solidFill>
                          <a:effectLst/>
                          <a:latin typeface="+mn-lt"/>
                          <a:ea typeface="+mn-ea"/>
                          <a:cs typeface="+mn-cs"/>
                        </a:rPr>
                        <a:t>single set of harmonised comments </a:t>
                      </a:r>
                      <a:r>
                        <a:rPr lang="en-GB" sz="1600" b="0" kern="1200" dirty="0">
                          <a:solidFill>
                            <a:srgbClr val="0070C0"/>
                          </a:solidFill>
                          <a:effectLst/>
                          <a:latin typeface="+mn-lt"/>
                          <a:ea typeface="+mn-ea"/>
                          <a:cs typeface="+mn-cs"/>
                        </a:rPr>
                        <a:t>in which there are no areas of contradiction;</a:t>
                      </a:r>
                      <a:br>
                        <a:rPr lang="en-GB" sz="1600" b="0" kern="1200" dirty="0">
                          <a:solidFill>
                            <a:srgbClr val="0070C0"/>
                          </a:solidFill>
                          <a:effectLst/>
                          <a:latin typeface="+mn-lt"/>
                          <a:ea typeface="+mn-ea"/>
                          <a:cs typeface="+mn-cs"/>
                        </a:rPr>
                      </a:br>
                      <a:r>
                        <a:rPr lang="en-GB" sz="1600" b="0" kern="1200" dirty="0">
                          <a:solidFill>
                            <a:srgbClr val="0070C0"/>
                          </a:solidFill>
                          <a:effectLst/>
                          <a:latin typeface="+mn-lt"/>
                          <a:ea typeface="+mn-ea"/>
                          <a:cs typeface="+mn-cs"/>
                        </a:rPr>
                        <a:t>consolidated scores should be consistent with final written comments and not (in all cases) a simple mathematical average.</a:t>
                      </a: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6389497"/>
                  </a:ext>
                </a:extLst>
              </a:tr>
            </a:tbl>
          </a:graphicData>
        </a:graphic>
      </p:graphicFrame>
    </p:spTree>
    <p:extLst>
      <p:ext uri="{BB962C8B-B14F-4D97-AF65-F5344CB8AC3E}">
        <p14:creationId xmlns:p14="http://schemas.microsoft.com/office/powerpoint/2010/main" val="4069886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E00A53A-2C86-46C5-B0EC-20C3FA779916}"/>
              </a:ext>
            </a:extLst>
          </p:cNvPr>
          <p:cNvGrpSpPr/>
          <p:nvPr/>
        </p:nvGrpSpPr>
        <p:grpSpPr>
          <a:xfrm>
            <a:off x="-17197" y="0"/>
            <a:ext cx="6797273" cy="6858000"/>
            <a:chOff x="-17197" y="0"/>
            <a:chExt cx="6797273" cy="6858000"/>
          </a:xfrm>
        </p:grpSpPr>
        <p:pic>
          <p:nvPicPr>
            <p:cNvPr id="5" name="Picture 4">
              <a:extLst>
                <a:ext uri="{FF2B5EF4-FFF2-40B4-BE49-F238E27FC236}">
                  <a16:creationId xmlns:a16="http://schemas.microsoft.com/office/drawing/2014/main" id="{B1FAB598-9654-4583-B9FD-F02760653DCB}"/>
                </a:ext>
              </a:extLst>
            </p:cNvPr>
            <p:cNvPicPr>
              <a:picLocks noChangeAspect="1"/>
            </p:cNvPicPr>
            <p:nvPr/>
          </p:nvPicPr>
          <p:blipFill rotWithShape="1">
            <a:blip r:embed="rId3">
              <a:extLst>
                <a:ext uri="{28A0092B-C50C-407E-A947-70E740481C1C}">
                  <a14:useLocalDpi xmlns:a14="http://schemas.microsoft.com/office/drawing/2010/main" val="0"/>
                </a:ext>
              </a:extLst>
            </a:blip>
            <a:srcRect r="40412"/>
            <a:stretch/>
          </p:blipFill>
          <p:spPr>
            <a:xfrm>
              <a:off x="-17197" y="0"/>
              <a:ext cx="6689261" cy="6858000"/>
            </a:xfrm>
            <a:prstGeom prst="rect">
              <a:avLst/>
            </a:prstGeom>
          </p:spPr>
        </p:pic>
        <p:sp>
          <p:nvSpPr>
            <p:cNvPr id="10" name="Rectangle 9">
              <a:extLst>
                <a:ext uri="{FF2B5EF4-FFF2-40B4-BE49-F238E27FC236}">
                  <a16:creationId xmlns:a16="http://schemas.microsoft.com/office/drawing/2014/main" id="{643C7A80-58C5-4030-B814-58C01C5E24A3}"/>
                </a:ext>
              </a:extLst>
            </p:cNvPr>
            <p:cNvSpPr/>
            <p:nvPr/>
          </p:nvSpPr>
          <p:spPr>
            <a:xfrm>
              <a:off x="5019092" y="0"/>
              <a:ext cx="1760984" cy="6858000"/>
            </a:xfrm>
            <a:prstGeom prst="rect">
              <a:avLst/>
            </a:prstGeom>
            <a:gradFill flip="none" rotWithShape="1">
              <a:gsLst>
                <a:gs pos="0">
                  <a:schemeClr val="bg1">
                    <a:alpha val="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4F81BD">
                    <a:lumMod val="50000"/>
                  </a:srgbClr>
                </a:solidFill>
                <a:effectLst/>
                <a:uLnTx/>
                <a:uFillTx/>
                <a:latin typeface="Calibri"/>
                <a:ea typeface="+mn-ea"/>
                <a:cs typeface="+mn-cs"/>
              </a:endParaRPr>
            </a:p>
          </p:txBody>
        </p:sp>
      </p:grpSp>
      <p:sp>
        <p:nvSpPr>
          <p:cNvPr id="12" name="TextBox 11">
            <a:extLst>
              <a:ext uri="{FF2B5EF4-FFF2-40B4-BE49-F238E27FC236}">
                <a16:creationId xmlns:a16="http://schemas.microsoft.com/office/drawing/2014/main" id="{42A62889-2955-428F-B4B0-A89E761A672F}"/>
              </a:ext>
            </a:extLst>
          </p:cNvPr>
          <p:cNvSpPr txBox="1"/>
          <p:nvPr/>
        </p:nvSpPr>
        <p:spPr>
          <a:xfrm>
            <a:off x="5019092" y="3597005"/>
            <a:ext cx="6689261" cy="240065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500" b="1" i="0" u="none" strike="noStrike" kern="1200" cap="none" spc="0" normalizeH="0" baseline="0" noProof="0" dirty="0">
                <a:ln>
                  <a:noFill/>
                </a:ln>
                <a:solidFill>
                  <a:srgbClr val="4F81BD"/>
                </a:solidFill>
                <a:effectLst/>
                <a:uLnTx/>
                <a:uFillTx/>
                <a:latin typeface="Trebuchet MS" panose="020B0603020202020204" pitchFamily="34" charset="0"/>
                <a:ea typeface="+mn-ea"/>
                <a:cs typeface="Helvetica" panose="020B0604020202020204" pitchFamily="34" charset="0"/>
              </a:rPr>
              <a:t>What Would You Do?</a:t>
            </a:r>
          </a:p>
        </p:txBody>
      </p:sp>
      <p:grpSp>
        <p:nvGrpSpPr>
          <p:cNvPr id="6" name="Group 5">
            <a:extLst>
              <a:ext uri="{FF2B5EF4-FFF2-40B4-BE49-F238E27FC236}">
                <a16:creationId xmlns:a16="http://schemas.microsoft.com/office/drawing/2014/main" id="{065EF0F3-E31E-B75C-9023-E568D9D497B4}"/>
              </a:ext>
            </a:extLst>
          </p:cNvPr>
          <p:cNvGrpSpPr/>
          <p:nvPr/>
        </p:nvGrpSpPr>
        <p:grpSpPr>
          <a:xfrm>
            <a:off x="724194" y="764704"/>
            <a:ext cx="10743612" cy="1516826"/>
            <a:chOff x="839415" y="543841"/>
            <a:chExt cx="10743612" cy="1516826"/>
          </a:xfrm>
        </p:grpSpPr>
        <p:sp>
          <p:nvSpPr>
            <p:cNvPr id="9" name="Rectangle: Rounded Corners 8">
              <a:extLst>
                <a:ext uri="{FF2B5EF4-FFF2-40B4-BE49-F238E27FC236}">
                  <a16:creationId xmlns:a16="http://schemas.microsoft.com/office/drawing/2014/main" id="{D9FBA3DB-99A8-E997-517A-985AB9309F84}"/>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11" name="Rectangle: Rounded Corners 10">
              <a:extLst>
                <a:ext uri="{FF2B5EF4-FFF2-40B4-BE49-F238E27FC236}">
                  <a16:creationId xmlns:a16="http://schemas.microsoft.com/office/drawing/2014/main" id="{9AF9235F-1CE6-5DA5-0B31-EC6A5CAE7670}"/>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13" name="Rectangle: Rounded Corners 12">
              <a:extLst>
                <a:ext uri="{FF2B5EF4-FFF2-40B4-BE49-F238E27FC236}">
                  <a16:creationId xmlns:a16="http://schemas.microsoft.com/office/drawing/2014/main" id="{94819842-0283-E3B5-3F7E-F662D4C0A5AC}"/>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spTree>
    <p:extLst>
      <p:ext uri="{BB962C8B-B14F-4D97-AF65-F5344CB8AC3E}">
        <p14:creationId xmlns:p14="http://schemas.microsoft.com/office/powerpoint/2010/main" val="3537194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1155269556"/>
              </p:ext>
            </p:extLst>
          </p:nvPr>
        </p:nvGraphicFramePr>
        <p:xfrm>
          <a:off x="708989" y="2996952"/>
          <a:ext cx="11017224" cy="3566160"/>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efforts are clearly stated, and it is positive to see such high levels of responsiveness among employers, with lots of relevant feedback provided.</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actions are adequately described in the report but with limited insight into feedback and response rates.</a:t>
                      </a:r>
                    </a:p>
                  </a:txBody>
                  <a:tcPr marL="114300" marR="114300" marT="0" marB="0">
                    <a:noFill/>
                  </a:tcPr>
                </a:tc>
                <a:extLst>
                  <a:ext uri="{0D108BD9-81ED-4DB2-BD59-A6C34878D82A}">
                    <a16:rowId xmlns:a16="http://schemas.microsoft.com/office/drawing/2014/main" val="10001"/>
                  </a:ext>
                </a:extLst>
              </a:tr>
            </a:tbl>
          </a:graphicData>
        </a:graphic>
      </p:graphicFrame>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spTree>
    <p:extLst>
      <p:ext uri="{BB962C8B-B14F-4D97-AF65-F5344CB8AC3E}">
        <p14:creationId xmlns:p14="http://schemas.microsoft.com/office/powerpoint/2010/main" val="298766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980ED91C-42FC-4BD9-8CEB-7D216F5F1F93}"/>
              </a:ext>
            </a:extLst>
          </p:cNvPr>
          <p:cNvGraphicFramePr>
            <a:graphicFrameLocks noGrp="1"/>
          </p:cNvGraphicFramePr>
          <p:nvPr>
            <p:extLst>
              <p:ext uri="{D42A27DB-BD31-4B8C-83A1-F6EECF244321}">
                <p14:modId xmlns:p14="http://schemas.microsoft.com/office/powerpoint/2010/main" val="4285233954"/>
              </p:ext>
            </p:extLst>
          </p:nvPr>
        </p:nvGraphicFramePr>
        <p:xfrm>
          <a:off x="689542" y="3140968"/>
          <a:ext cx="11017224" cy="3209544"/>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9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Student and l</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earner participation is a positive achievement with valid insight given into level and timing of engagement and benefits for individual learners.</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Reference is made to student and learner participation, but the final report provides insufficient detail on what took place, when and with what purpose.</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03125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FC6C6DDA-77A1-4DC8-B7E1-492A599C108C}"/>
              </a:ext>
            </a:extLst>
          </p:cNvPr>
          <p:cNvGraphicFramePr>
            <a:graphicFrameLocks noGrp="1"/>
          </p:cNvGraphicFramePr>
          <p:nvPr>
            <p:extLst>
              <p:ext uri="{D42A27DB-BD31-4B8C-83A1-F6EECF244321}">
                <p14:modId xmlns:p14="http://schemas.microsoft.com/office/powerpoint/2010/main" val="169863974"/>
              </p:ext>
            </p:extLst>
          </p:nvPr>
        </p:nvGraphicFramePr>
        <p:xfrm>
          <a:off x="708988" y="2996952"/>
          <a:ext cx="11363676" cy="3383280"/>
        </p:xfrm>
        <a:graphic>
          <a:graphicData uri="http://schemas.openxmlformats.org/drawingml/2006/table">
            <a:tbl>
              <a:tblPr>
                <a:tableStyleId>{5C22544A-7EE6-4342-B048-85BDC9FD1C3A}</a:tableStyleId>
              </a:tblPr>
              <a:tblGrid>
                <a:gridCol w="11363676">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value of teacher engagement in the project is clear, with credible levels of engagement in co-creation and curriculum development and testing activities.</a:t>
                      </a:r>
                    </a:p>
                    <a:p>
                      <a:pPr algn="l">
                        <a:lnSpc>
                          <a:spcPct val="100000"/>
                        </a:lnSpc>
                        <a:spcAft>
                          <a:spcPts val="0"/>
                        </a:spcAft>
                      </a:pP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Teacher engagement is well explained and is a major contributor to overall success of the project, acting as ambassadors for change and providing positive testimonies. </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8119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44CA18D0-9D48-42A3-A9BB-DB82B03208F3}"/>
              </a:ext>
            </a:extLst>
          </p:cNvPr>
          <p:cNvGraphicFramePr>
            <a:graphicFrameLocks noGrp="1"/>
          </p:cNvGraphicFramePr>
          <p:nvPr>
            <p:extLst>
              <p:ext uri="{D42A27DB-BD31-4B8C-83A1-F6EECF244321}">
                <p14:modId xmlns:p14="http://schemas.microsoft.com/office/powerpoint/2010/main" val="596432129"/>
              </p:ext>
            </p:extLst>
          </p:nvPr>
        </p:nvGraphicFramePr>
        <p:xfrm>
          <a:off x="708988" y="2996952"/>
          <a:ext cx="11363675" cy="3383280"/>
        </p:xfrm>
        <a:graphic>
          <a:graphicData uri="http://schemas.openxmlformats.org/drawingml/2006/table">
            <a:tbl>
              <a:tblPr>
                <a:tableStyleId>{5C22544A-7EE6-4342-B048-85BDC9FD1C3A}</a:tableStyleId>
              </a:tblPr>
              <a:tblGrid>
                <a:gridCol w="11363675">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Dissemination actions are clearly described, and evidenced, with positive efforts to embrace digital technologies as a means of actively engaging younger learner audiences.</a:t>
                      </a: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It is clear to see how digital and event-based marketing worked together to deliver the necessary outreach and promotion. There is no obvious rationale for using TikTok.</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08150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DC037769-7746-44CD-8142-3FA3B344525A}"/>
              </a:ext>
            </a:extLst>
          </p:cNvPr>
          <p:cNvGraphicFramePr>
            <a:graphicFrameLocks noGrp="1"/>
          </p:cNvGraphicFramePr>
          <p:nvPr>
            <p:extLst>
              <p:ext uri="{D42A27DB-BD31-4B8C-83A1-F6EECF244321}">
                <p14:modId xmlns:p14="http://schemas.microsoft.com/office/powerpoint/2010/main" val="1665421661"/>
              </p:ext>
            </p:extLst>
          </p:nvPr>
        </p:nvGraphicFramePr>
        <p:xfrm>
          <a:off x="479376" y="2996952"/>
          <a:ext cx="11377264" cy="3667951"/>
        </p:xfrm>
        <a:graphic>
          <a:graphicData uri="http://schemas.openxmlformats.org/drawingml/2006/table">
            <a:tbl>
              <a:tblPr>
                <a:tableStyleId>{5C22544A-7EE6-4342-B048-85BDC9FD1C3A}</a:tableStyleId>
              </a:tblPr>
              <a:tblGrid>
                <a:gridCol w="11377264">
                  <a:extLst>
                    <a:ext uri="{9D8B030D-6E8A-4147-A177-3AD203B41FA5}">
                      <a16:colId xmlns:a16="http://schemas.microsoft.com/office/drawing/2014/main" val="20000"/>
                    </a:ext>
                  </a:extLst>
                </a:gridCol>
              </a:tblGrid>
              <a:tr h="978728">
                <a:tc>
                  <a:txBody>
                    <a:bodyPr/>
                    <a:lstStyle/>
                    <a:p>
                      <a:pPr algn="l">
                        <a:lnSpc>
                          <a:spcPct val="80000"/>
                        </a:lnSpc>
                        <a:spcAft>
                          <a:spcPts val="0"/>
                        </a:spcAft>
                      </a:pPr>
                      <a:r>
                        <a:rPr lang="en-GB" sz="3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Considering that so few partners attended the second partner meeting, I propose to fully remove the budget for this task. WP delivery is also not fully evidenced, with fewer modules delivered and reduced linguistic outreach in the delivered modules.</a:t>
                      </a:r>
                    </a:p>
                    <a:p>
                      <a:pPr algn="l">
                        <a:lnSpc>
                          <a:spcPct val="90000"/>
                        </a:lnSpc>
                        <a:spcAft>
                          <a:spcPts val="0"/>
                        </a:spcAft>
                      </a:pPr>
                      <a:endParaRPr lang="en-GB"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8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Arguments for a reduced number of modules are not fully convincing; no agreement was sought for this change. The rationale for reducing the number of languages is better argued, when considering English use in business landscapes.</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97410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1470</Words>
  <Application>Microsoft Office PowerPoint</Application>
  <PresentationFormat>Widescreen</PresentationFormat>
  <Paragraphs>80</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Candara</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Paul-Home</dc:creator>
  <cp:lastModifiedBy>Paul Guest</cp:lastModifiedBy>
  <cp:revision>715</cp:revision>
  <cp:lastPrinted>2024-06-07T18:00:14Z</cp:lastPrinted>
  <dcterms:created xsi:type="dcterms:W3CDTF">2014-03-21T10:03:33Z</dcterms:created>
  <dcterms:modified xsi:type="dcterms:W3CDTF">2024-08-02T12:56:45Z</dcterms:modified>
</cp:coreProperties>
</file>