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1829" r:id="rId2"/>
    <p:sldId id="1806" r:id="rId3"/>
    <p:sldId id="1807" r:id="rId4"/>
    <p:sldId id="1260" r:id="rId5"/>
    <p:sldId id="1966" r:id="rId6"/>
    <p:sldId id="1252" r:id="rId7"/>
    <p:sldId id="1251" r:id="rId8"/>
    <p:sldId id="337" r:id="rId9"/>
    <p:sldId id="1253" r:id="rId10"/>
    <p:sldId id="1243"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B2B"/>
    <a:srgbClr val="53C1E6"/>
    <a:srgbClr val="005F98"/>
    <a:srgbClr val="4BACC6"/>
    <a:srgbClr val="40B7AD"/>
    <a:srgbClr val="D7760B"/>
    <a:srgbClr val="AA3312"/>
    <a:srgbClr val="EB8D0F"/>
    <a:srgbClr val="F2A438"/>
    <a:srgbClr val="D44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62545" autoAdjust="0"/>
  </p:normalViewPr>
  <p:slideViewPr>
    <p:cSldViewPr>
      <p:cViewPr varScale="1">
        <p:scale>
          <a:sx n="69" d="100"/>
          <a:sy n="69" d="100"/>
        </p:scale>
        <p:origin x="2088" y="6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4032" y="300"/>
      </p:cViewPr>
      <p:guideLst>
        <p:guide orient="horz" pos="2957"/>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6608" tIns="48304" rIns="96608" bIns="48304" rtlCol="0" anchor="ctr"/>
          <a:lstStyle/>
          <a:p>
            <a:endParaRPr lang="en-GB"/>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6608" tIns="48304" rIns="96608" bIns="483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normAutofit/>
          </a:bodyPr>
          <a:lstStyle/>
          <a:p>
            <a:pPr algn="l"/>
            <a:r>
              <a:rPr lang="en-GB" dirty="0"/>
              <a:t>GUIDELINES FOR ERASMUS+ NAs</a:t>
            </a:r>
          </a:p>
          <a:p>
            <a:pPr algn="l"/>
            <a:endParaRPr lang="en-US" dirty="0"/>
          </a:p>
          <a:p>
            <a:pPr algn="l"/>
            <a:r>
              <a:rPr lang="en-US" dirty="0"/>
              <a:t>Section Title Page: it can be useful to have a space to breathe between the different </a:t>
            </a:r>
            <a:r>
              <a:rPr lang="en-GB" dirty="0"/>
              <a:t>sections of the training.</a:t>
            </a:r>
          </a:p>
        </p:txBody>
      </p:sp>
    </p:spTree>
    <p:extLst>
      <p:ext uri="{BB962C8B-B14F-4D97-AF65-F5344CB8AC3E}">
        <p14:creationId xmlns:p14="http://schemas.microsoft.com/office/powerpoint/2010/main" val="185542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endParaRPr lang="en-US" dirty="0">
              <a:latin typeface="+mn-lt"/>
            </a:endParaRPr>
          </a:p>
          <a:p>
            <a:pPr algn="l"/>
            <a:r>
              <a:rPr lang="en-US" dirty="0">
                <a:latin typeface="+mn-lt"/>
              </a:rPr>
              <a:t>This final slide can be useful to remind assessors of the availability of a written briefing sheet on ASSESSMENT COMMENTS for individuals delivering final report assessments for KA220 projects (2022 onwards).</a:t>
            </a:r>
            <a:endParaRPr lang="en-GB" b="0" baseline="0" dirty="0">
              <a:latin typeface="+mn-lt"/>
            </a:endParaRPr>
          </a:p>
        </p:txBody>
      </p:sp>
    </p:spTree>
    <p:extLst>
      <p:ext uri="{BB962C8B-B14F-4D97-AF65-F5344CB8AC3E}">
        <p14:creationId xmlns:p14="http://schemas.microsoft.com/office/powerpoint/2010/main" val="395174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endParaRPr lang="en-US" dirty="0">
              <a:latin typeface="+mn-lt"/>
            </a:endParaRPr>
          </a:p>
          <a:p>
            <a:pPr algn="l"/>
            <a:r>
              <a:rPr lang="en-US" dirty="0">
                <a:latin typeface="+mn-lt"/>
              </a:rPr>
              <a:t>This slide can be used to present a short overview of the online assessment module. If you are having a dedicated presentation of the online assessment module, then you can remove this slide. At this point, you can also mention whether an MS Word template exists and can/should be used.</a:t>
            </a:r>
            <a:endParaRPr lang="en-GB" b="0" baseline="0" dirty="0">
              <a:latin typeface="+mn-lt"/>
            </a:endParaRPr>
          </a:p>
        </p:txBody>
      </p:sp>
    </p:spTree>
    <p:extLst>
      <p:ext uri="{BB962C8B-B14F-4D97-AF65-F5344CB8AC3E}">
        <p14:creationId xmlns:p14="http://schemas.microsoft.com/office/powerpoint/2010/main" val="23614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endParaRPr lang="en-US" dirty="0">
              <a:latin typeface="+mn-lt"/>
            </a:endParaRPr>
          </a:p>
          <a:p>
            <a:pPr algn="l"/>
            <a:r>
              <a:rPr lang="en-US" dirty="0">
                <a:latin typeface="+mn-lt"/>
              </a:rPr>
              <a:t>This slide presents the model of 5*Cs, each of which should be briefly introduced. It is especially important to underline that it is the responsibility of all Erasmus+ National Agencies to quality assure the work of their assessors. This initial input forms an important baseline for this activity on comments.</a:t>
            </a:r>
            <a:br>
              <a:rPr lang="en-US" dirty="0">
                <a:latin typeface="+mn-lt"/>
              </a:rPr>
            </a:br>
            <a:br>
              <a:rPr lang="en-US" dirty="0">
                <a:latin typeface="+mn-lt"/>
              </a:rPr>
            </a:br>
            <a:r>
              <a:rPr lang="en-US" dirty="0">
                <a:latin typeface="+mn-lt"/>
              </a:rPr>
              <a:t>Note: consolidation (often referred to as the sixth C) is addressed in a separate activity.</a:t>
            </a:r>
            <a:endParaRPr lang="en-GB" dirty="0"/>
          </a:p>
          <a:p>
            <a:endParaRPr lang="en-GB" dirty="0"/>
          </a:p>
        </p:txBody>
      </p:sp>
    </p:spTree>
    <p:extLst>
      <p:ext uri="{BB962C8B-B14F-4D97-AF65-F5344CB8AC3E}">
        <p14:creationId xmlns:p14="http://schemas.microsoft.com/office/powerpoint/2010/main" val="316796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endParaRPr lang="en-US" dirty="0">
              <a:latin typeface="+mn-lt"/>
            </a:endParaRPr>
          </a:p>
          <a:p>
            <a:pPr algn="l"/>
            <a:r>
              <a:rPr lang="en-US" dirty="0">
                <a:latin typeface="+mn-lt"/>
              </a:rPr>
              <a:t>For this activity, participants should be told that they will play the role of a member of NA staff and that they need to decide whether the written comments align with the model of the 5*Cs and whether they choose to ACCEPT or REJECT the written comments. This can be done by standing or raising hands when a specific category is</a:t>
            </a:r>
          </a:p>
          <a:p>
            <a:pPr algn="l"/>
            <a:r>
              <a:rPr lang="en-US" dirty="0">
                <a:latin typeface="+mn-lt"/>
              </a:rPr>
              <a:t>called out (e.g. all those who ACCEPT this please raise their hand) or, more effectively, by raising a red or green card. An orange card can also be used by assessors that are unsure (or by raising both red and green cards together, to indicate an orange vote). Alternatively, digital platforms can be used to replicate this activity, where assessors are asked to vote according to what they see on the screen.</a:t>
            </a:r>
            <a:endParaRPr lang="en-GB" b="0" baseline="0" dirty="0">
              <a:latin typeface="+mn-lt"/>
            </a:endParaRPr>
          </a:p>
          <a:p>
            <a:endParaRPr lang="en-GB" b="0" dirty="0"/>
          </a:p>
        </p:txBody>
      </p:sp>
    </p:spTree>
    <p:extLst>
      <p:ext uri="{BB962C8B-B14F-4D97-AF65-F5344CB8AC3E}">
        <p14:creationId xmlns:p14="http://schemas.microsoft.com/office/powerpoint/2010/main" val="417828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latin typeface="+mn-lt"/>
              </a:rPr>
              <a:t>GUIDELINES FOR ERASMUS+ NAs</a:t>
            </a:r>
          </a:p>
          <a:p>
            <a:pPr algn="l"/>
            <a:endParaRPr lang="en-US" dirty="0">
              <a:latin typeface="+mn-lt"/>
            </a:endParaRPr>
          </a:p>
          <a:p>
            <a:pPr algn="l"/>
            <a:r>
              <a:rPr lang="en-US" dirty="0">
                <a:latin typeface="+mn-lt"/>
              </a:rPr>
              <a:t>This is a slide which informs participants that a digital voting tool will be used. Adapt as needed.</a:t>
            </a:r>
            <a:endParaRPr lang="en-GB" b="0" baseline="0" dirty="0">
              <a:latin typeface="+mn-lt"/>
            </a:endParaRPr>
          </a:p>
          <a:p>
            <a:endParaRPr lang="en-GB" dirty="0"/>
          </a:p>
        </p:txBody>
      </p:sp>
    </p:spTree>
    <p:extLst>
      <p:ext uri="{BB962C8B-B14F-4D97-AF65-F5344CB8AC3E}">
        <p14:creationId xmlns:p14="http://schemas.microsoft.com/office/powerpoint/2010/main" val="428734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GB" sz="1200" dirty="0">
                <a:latin typeface="+mn-lt"/>
              </a:rPr>
              <a:t>GUIDELINES FOR ERASMUS+ NAs</a:t>
            </a:r>
          </a:p>
          <a:p>
            <a:pPr algn="l"/>
            <a:endParaRPr lang="en-US" sz="1200" dirty="0">
              <a:latin typeface="+mn-lt"/>
            </a:endParaRPr>
          </a:p>
          <a:p>
            <a:pPr algn="l"/>
            <a:r>
              <a:rPr lang="en-US" sz="1200" dirty="0">
                <a:latin typeface="+mn-lt"/>
              </a:rPr>
              <a:t>Ask participants to vote using your chosen method (e.g. raise hands, show cards, vote digitally). Invite 1 or 2 participants to justify their decision before sharing your own perspective. This comment would normally be REJECTED for the following reason: there are lots of statements, but no real qualitative assessment or opinion is provided.</a:t>
            </a:r>
            <a:endParaRPr lang="en-GB" sz="1200" b="0" baseline="0" dirty="0">
              <a:latin typeface="+mn-lt"/>
            </a:endParaRPr>
          </a:p>
        </p:txBody>
      </p:sp>
    </p:spTree>
    <p:extLst>
      <p:ext uri="{BB962C8B-B14F-4D97-AF65-F5344CB8AC3E}">
        <p14:creationId xmlns:p14="http://schemas.microsoft.com/office/powerpoint/2010/main" val="92397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GB" sz="1200" dirty="0">
                <a:latin typeface="+mn-lt"/>
              </a:rPr>
              <a:t>GUIDELINES FOR ERASMUS+ NAs</a:t>
            </a:r>
          </a:p>
          <a:p>
            <a:pPr algn="l"/>
            <a:endParaRPr lang="en-US" sz="1200" dirty="0">
              <a:latin typeface="+mn-lt"/>
            </a:endParaRPr>
          </a:p>
          <a:p>
            <a:pPr algn="l"/>
            <a:r>
              <a:rPr lang="en-US" sz="1200" dirty="0">
                <a:latin typeface="+mn-lt"/>
              </a:rPr>
              <a:t>Ask participants to vote using your chosen method (e.g. raise hands, show cards, vote digitally). Invite 1 or 2 participants to justify their decision before sharing your own perspective. This comment would normally be REJECTED for the following reason: some qualitative assessment is provided but there is a general lack of supporting detail: not a lot of detail is required, but some substantiation is needed.</a:t>
            </a:r>
            <a:endParaRPr lang="en-GB" sz="1200" b="0" baseline="0" dirty="0">
              <a:latin typeface="+mn-lt"/>
            </a:endParaRPr>
          </a:p>
          <a:p>
            <a:endParaRPr lang="en-GB" dirty="0"/>
          </a:p>
        </p:txBody>
      </p:sp>
    </p:spTree>
    <p:extLst>
      <p:ext uri="{BB962C8B-B14F-4D97-AF65-F5344CB8AC3E}">
        <p14:creationId xmlns:p14="http://schemas.microsoft.com/office/powerpoint/2010/main" val="45937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endParaRPr lang="en-US" dirty="0">
              <a:latin typeface="+mn-lt"/>
            </a:endParaRPr>
          </a:p>
          <a:p>
            <a:pPr algn="l"/>
            <a:r>
              <a:rPr lang="en-US" dirty="0">
                <a:latin typeface="+mn-lt"/>
              </a:rPr>
              <a:t>Ask participants to vote using your chosen method (e.g. raise hands, show cards, vote digitally). Invite 1 or 2 participants to justify their decision before sharing your own perspective. This comment would normally be ACCEPTED for the following reason: comments are clear, comprehensive, easy to comprehend, courteous and related specifically to the proposal - without unnecessarily repeating the original text of the proposal; comments provide the necessary qualitative opinion and judgement.</a:t>
            </a:r>
            <a:endParaRPr lang="en-GB" b="0" baseline="0" dirty="0">
              <a:latin typeface="+mn-lt"/>
            </a:endParaRPr>
          </a:p>
        </p:txBody>
      </p:sp>
    </p:spTree>
    <p:extLst>
      <p:ext uri="{BB962C8B-B14F-4D97-AF65-F5344CB8AC3E}">
        <p14:creationId xmlns:p14="http://schemas.microsoft.com/office/powerpoint/2010/main" val="205732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GB" sz="1200" dirty="0">
                <a:latin typeface="+mn-lt"/>
              </a:rPr>
              <a:t>GUIDELINES FOR ERASMUS+ NAs</a:t>
            </a:r>
          </a:p>
          <a:p>
            <a:pPr algn="l"/>
            <a:endParaRPr lang="en-US" sz="1200" dirty="0">
              <a:latin typeface="+mn-lt"/>
            </a:endParaRPr>
          </a:p>
          <a:p>
            <a:pPr algn="l"/>
            <a:r>
              <a:rPr lang="en-US" sz="1200" dirty="0">
                <a:latin typeface="+mn-lt"/>
              </a:rPr>
              <a:t>Ask participants to vote using your chosen method (e.g. raise hands, show cards, vote digitally). Invite 1 or 2 participants to justify their decision before sharing your own perspective. This comment would normally be REJECTED for the following reason: judgements are personal (first person should be avoided in written comments) and not in all cases courteous or polite. Provocative statements such as “this is just lazy!” are not helpful and should be avoided.</a:t>
            </a:r>
            <a:endParaRPr lang="en-GB" sz="1200" b="0" baseline="0" dirty="0">
              <a:latin typeface="+mn-lt"/>
            </a:endParaRPr>
          </a:p>
          <a:p>
            <a:endParaRPr lang="en-GB" dirty="0"/>
          </a:p>
        </p:txBody>
      </p:sp>
    </p:spTree>
    <p:extLst>
      <p:ext uri="{BB962C8B-B14F-4D97-AF65-F5344CB8AC3E}">
        <p14:creationId xmlns:p14="http://schemas.microsoft.com/office/powerpoint/2010/main" val="153827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8E603F-40A8-BDC8-6E56-DBBFC5DE62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827"/>
          <a:stretch/>
        </p:blipFill>
        <p:spPr bwMode="auto">
          <a:xfrm>
            <a:off x="9098869" y="5661248"/>
            <a:ext cx="2649759" cy="946977"/>
          </a:xfrm>
          <a:prstGeom prst="rect">
            <a:avLst/>
          </a:prstGeom>
          <a:ln>
            <a:noFill/>
          </a:ln>
          <a:extLst>
            <a:ext uri="{53640926-AAD7-44D8-BBD7-CCE9431645EC}">
              <a14:shadowObscured xmlns:a14="http://schemas.microsoft.com/office/drawing/2010/main"/>
            </a:ext>
          </a:extLst>
        </p:spPr>
      </p:pic>
      <p:pic>
        <p:nvPicPr>
          <p:cNvPr id="5" name="Picture 4" descr="A blue text on a white background&#10;&#10;Description automatically generated">
            <a:extLst>
              <a:ext uri="{FF2B5EF4-FFF2-40B4-BE49-F238E27FC236}">
                <a16:creationId xmlns:a16="http://schemas.microsoft.com/office/drawing/2014/main" id="{BB8BC35A-2A5F-F26A-9731-A07A519AC2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20" y="5832467"/>
            <a:ext cx="3425716" cy="604537"/>
          </a:xfrm>
          <a:prstGeom prst="rect">
            <a:avLst/>
          </a:prstGeom>
        </p:spPr>
      </p:pic>
      <p:sp>
        <p:nvSpPr>
          <p:cNvPr id="3" name="TextBox 2">
            <a:extLst>
              <a:ext uri="{FF2B5EF4-FFF2-40B4-BE49-F238E27FC236}">
                <a16:creationId xmlns:a16="http://schemas.microsoft.com/office/drawing/2014/main" id="{57AFA38A-41F6-1344-96CF-0251CE066B35}"/>
              </a:ext>
            </a:extLst>
          </p:cNvPr>
          <p:cNvSpPr txBox="1"/>
          <p:nvPr/>
        </p:nvSpPr>
        <p:spPr>
          <a:xfrm>
            <a:off x="443439" y="764704"/>
            <a:ext cx="11305256" cy="4842864"/>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ERASMUS+ KA</a:t>
            </a:r>
            <a:r>
              <a:rPr kumimoji="0" lang="en-GB" sz="77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220</a:t>
            </a:r>
            <a:endParaRPr kumimoji="0" lang="en-GB" sz="77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Assessment Comments</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spTree>
    <p:extLst>
      <p:ext uri="{BB962C8B-B14F-4D97-AF65-F5344CB8AC3E}">
        <p14:creationId xmlns:p14="http://schemas.microsoft.com/office/powerpoint/2010/main" val="40526481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8990" y="2278240"/>
            <a:ext cx="5096515" cy="360153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446" y="2283056"/>
            <a:ext cx="5096515" cy="359190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B60BB79-4B11-EC2A-6DDF-46770C525E85}"/>
              </a:ext>
            </a:extLst>
          </p:cNvPr>
          <p:cNvSpPr txBox="1"/>
          <p:nvPr/>
        </p:nvSpPr>
        <p:spPr>
          <a:xfrm>
            <a:off x="0" y="241035"/>
            <a:ext cx="12188951" cy="13686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Assessment Comments Briefing Sheet</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p:txBody>
      </p:sp>
    </p:spTree>
    <p:extLst>
      <p:ext uri="{BB962C8B-B14F-4D97-AF65-F5344CB8AC3E}">
        <p14:creationId xmlns:p14="http://schemas.microsoft.com/office/powerpoint/2010/main" val="405428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0993B8-A0F8-4F20-9011-103FA1AC1D2B}"/>
              </a:ext>
            </a:extLst>
          </p:cNvPr>
          <p:cNvPicPr/>
          <p:nvPr/>
        </p:nvPicPr>
        <p:blipFill rotWithShape="1">
          <a:blip r:embed="rId3">
            <a:extLst>
              <a:ext uri="{28A0092B-C50C-407E-A947-70E740481C1C}">
                <a14:useLocalDpi xmlns:a14="http://schemas.microsoft.com/office/drawing/2010/main" val="0"/>
              </a:ext>
            </a:extLst>
          </a:blip>
          <a:srcRect t="-1037" b="659"/>
          <a:stretch/>
        </p:blipFill>
        <p:spPr>
          <a:xfrm>
            <a:off x="2464428" y="1209827"/>
            <a:ext cx="7128792" cy="4788532"/>
          </a:xfrm>
          <a:prstGeom prst="rect">
            <a:avLst/>
          </a:prstGeom>
        </p:spPr>
      </p:pic>
      <p:sp>
        <p:nvSpPr>
          <p:cNvPr id="2" name="TextBox 1"/>
          <p:cNvSpPr txBox="1"/>
          <p:nvPr/>
        </p:nvSpPr>
        <p:spPr>
          <a:xfrm>
            <a:off x="0" y="1"/>
            <a:ext cx="12192000" cy="89255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Online Assessment Module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Line Callout 2 (Border and Accent Bar) 3"/>
          <p:cNvSpPr/>
          <p:nvPr/>
        </p:nvSpPr>
        <p:spPr>
          <a:xfrm flipH="1">
            <a:off x="340071" y="1288926"/>
            <a:ext cx="1728192" cy="1224136"/>
          </a:xfrm>
          <a:prstGeom prst="accentBorderCallout2">
            <a:avLst>
              <a:gd name="adj1" fmla="val 60767"/>
              <a:gd name="adj2" fmla="val -8884"/>
              <a:gd name="adj3" fmla="val 102898"/>
              <a:gd name="adj4" fmla="val -19246"/>
              <a:gd name="adj5" fmla="val 103085"/>
              <a:gd name="adj6" fmla="val -386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 each WP (including wp</a:t>
            </a:r>
            <a:r>
              <a:rPr kumimoji="0" lang="en-GB" sz="1200" b="0" i="0" u="none" strike="noStrike" kern="1200" cap="small" spc="0" normalizeH="0" baseline="0" noProof="0" dirty="0">
                <a:ln>
                  <a:noFill/>
                </a:ln>
                <a:solidFill>
                  <a:srgbClr val="4F81BD">
                    <a:lumMod val="50000"/>
                  </a:srgbClr>
                </a:solidFill>
                <a:effectLst/>
                <a:uLnTx/>
                <a:uFillTx/>
                <a:latin typeface="Calibri"/>
                <a:ea typeface="+mn-ea"/>
                <a:cs typeface="+mn-cs"/>
              </a:rPr>
              <a:t>1</a:t>
            </a: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a:t>
            </a:r>
          </a:p>
        </p:txBody>
      </p:sp>
      <p:sp>
        <p:nvSpPr>
          <p:cNvPr id="8" name="Line Callout 2 (Border and Accent Bar) 7"/>
          <p:cNvSpPr>
            <a:spLocks/>
          </p:cNvSpPr>
          <p:nvPr/>
        </p:nvSpPr>
        <p:spPr>
          <a:xfrm>
            <a:off x="9984433" y="1268760"/>
            <a:ext cx="1868598" cy="2333284"/>
          </a:xfrm>
          <a:prstGeom prst="accentBorderCallout2">
            <a:avLst>
              <a:gd name="adj1" fmla="val 18750"/>
              <a:gd name="adj2" fmla="val -8333"/>
              <a:gd name="adj3" fmla="val 18750"/>
              <a:gd name="adj4" fmla="val -16667"/>
              <a:gd name="adj5" fmla="val 44288"/>
              <a:gd name="adj6" fmla="val -547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Scores for each WP (excluding wp</a:t>
            </a:r>
            <a:r>
              <a:rPr kumimoji="0" lang="en-GB" sz="1200" b="0" i="0" u="none" strike="noStrike" kern="1200" cap="small" spc="0" normalizeH="0" baseline="0" noProof="0" dirty="0">
                <a:ln>
                  <a:noFill/>
                </a:ln>
                <a:solidFill>
                  <a:srgbClr val="4F81BD">
                    <a:lumMod val="50000"/>
                  </a:srgbClr>
                </a:solidFill>
                <a:effectLst/>
                <a:uLnTx/>
                <a:uFillTx/>
                <a:latin typeface="Calibri"/>
                <a:ea typeface="+mn-ea"/>
                <a:cs typeface="+mn-cs"/>
              </a:rPr>
              <a:t>1</a:t>
            </a: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br>
            <a:r>
              <a:rPr kumimoji="0" lang="en-GB" sz="1200" b="0" i="0" u="none" strike="noStrike" kern="1200" cap="small" spc="0" normalizeH="0" noProof="0" dirty="0">
                <a:ln>
                  <a:noFill/>
                </a:ln>
                <a:solidFill>
                  <a:schemeClr val="accent2">
                    <a:lumMod val="75000"/>
                  </a:schemeClr>
                </a:solidFill>
                <a:effectLst/>
                <a:uLnTx/>
                <a:uFillTx/>
                <a:latin typeface="Calibri"/>
                <a:ea typeface="+mn-ea"/>
                <a:cs typeface="+mn-cs"/>
              </a:rPr>
              <a:t>important: refer to scoring bands and consequences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400" b="0" i="0" u="none" strike="noStrike" kern="1200" cap="small" spc="0" normalizeH="0" noProof="0" dirty="0">
                <a:ln>
                  <a:noFill/>
                </a:ln>
                <a:solidFill>
                  <a:srgbClr val="4F81BD">
                    <a:lumMod val="50000"/>
                  </a:srgbClr>
                </a:solidFill>
                <a:effectLst/>
                <a:uLnTx/>
                <a:uFillTx/>
                <a:latin typeface="Calibri"/>
                <a:ea typeface="+mn-ea"/>
                <a:cs typeface="+mn-cs"/>
              </a:rPr>
              <a:t>Weighted Average is auto-calculated</a:t>
            </a:r>
            <a:endParaRPr kumimoji="0" lang="en-GB" sz="1600" b="0" i="0" u="none" strike="noStrike" kern="1200" cap="small" spc="0" normalizeH="0" noProof="0" dirty="0">
              <a:ln>
                <a:noFill/>
              </a:ln>
              <a:solidFill>
                <a:srgbClr val="4F81BD">
                  <a:lumMod val="50000"/>
                </a:srgbClr>
              </a:solidFill>
              <a:effectLst/>
              <a:uLnTx/>
              <a:uFillTx/>
              <a:latin typeface="Calibri"/>
              <a:ea typeface="+mn-ea"/>
              <a:cs typeface="+mn-cs"/>
            </a:endParaRPr>
          </a:p>
        </p:txBody>
      </p:sp>
      <p:sp>
        <p:nvSpPr>
          <p:cNvPr id="11" name="Line Callout 2 (Border and Accent Bar) 10"/>
          <p:cNvSpPr>
            <a:spLocks/>
          </p:cNvSpPr>
          <p:nvPr/>
        </p:nvSpPr>
        <p:spPr>
          <a:xfrm>
            <a:off x="9984431" y="3814111"/>
            <a:ext cx="1868599" cy="1224000"/>
          </a:xfrm>
          <a:prstGeom prst="accentBorderCallout2">
            <a:avLst>
              <a:gd name="adj1" fmla="val 18750"/>
              <a:gd name="adj2" fmla="val -8333"/>
              <a:gd name="adj3" fmla="val 18750"/>
              <a:gd name="adj4" fmla="val -16667"/>
              <a:gd name="adj5" fmla="val -16373"/>
              <a:gd name="adj6" fmla="val -39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noProof="0" dirty="0">
                <a:ln>
                  <a:noFill/>
                </a:ln>
                <a:solidFill>
                  <a:srgbClr val="4F81BD">
                    <a:lumMod val="50000"/>
                  </a:srgbClr>
                </a:solidFill>
                <a:effectLst/>
                <a:uLnTx/>
                <a:uFillTx/>
                <a:latin typeface="Calibri"/>
                <a:ea typeface="+mn-ea"/>
                <a:cs typeface="+mn-cs"/>
              </a:rPr>
              <a:t>all wps scored out of 100:</a:t>
            </a:r>
            <a:r>
              <a:rPr kumimoji="0" lang="en-GB" sz="1200" b="0" i="0" u="none" strike="noStrike" kern="1200" cap="small" spc="0" normalizeH="0" noProof="0" dirty="0">
                <a:ln>
                  <a:noFill/>
                </a:ln>
                <a:solidFill>
                  <a:srgbClr val="4F81BD">
                    <a:lumMod val="50000"/>
                  </a:srgbClr>
                </a:solidFill>
                <a:effectLst/>
                <a:uLnTx/>
                <a:uFillTx/>
                <a:latin typeface="Calibri"/>
                <a:ea typeface="+mn-ea"/>
                <a:cs typeface="+mn-cs"/>
              </a:rPr>
              <a:t> </a:t>
            </a:r>
            <a:r>
              <a:rPr kumimoji="0" lang="en-GB" sz="1600" b="0" i="0" u="none" strike="noStrike" kern="1200" cap="small" spc="0" normalizeH="0" noProof="0" dirty="0">
                <a:ln>
                  <a:noFill/>
                </a:ln>
                <a:solidFill>
                  <a:srgbClr val="4F81BD">
                    <a:lumMod val="50000"/>
                  </a:srgbClr>
                </a:solidFill>
                <a:effectLst/>
                <a:uLnTx/>
                <a:uFillTx/>
                <a:latin typeface="Calibri"/>
                <a:ea typeface="+mn-ea"/>
                <a:cs typeface="+mn-cs"/>
              </a:rPr>
              <a:t>not just a mathematical sum</a:t>
            </a: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15" name="Line Callout 2 (Border and Accent Bar) 14"/>
          <p:cNvSpPr>
            <a:spLocks/>
          </p:cNvSpPr>
          <p:nvPr/>
        </p:nvSpPr>
        <p:spPr>
          <a:xfrm>
            <a:off x="0" y="6283682"/>
            <a:ext cx="12192001" cy="352196"/>
          </a:xfrm>
          <a:prstGeom prst="accentBorderCallout2">
            <a:avLst>
              <a:gd name="adj1" fmla="val 18750"/>
              <a:gd name="adj2" fmla="val -8333"/>
              <a:gd name="adj3" fmla="val 18750"/>
              <a:gd name="adj4" fmla="val -16667"/>
              <a:gd name="adj5" fmla="val -48279"/>
              <a:gd name="adj6" fmla="val -45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REMEMBER TO SAVE YOUR WORK AND KEEP A BACK-UP</a:t>
            </a:r>
          </a:p>
        </p:txBody>
      </p:sp>
      <p:sp>
        <p:nvSpPr>
          <p:cNvPr id="6" name="Line Callout 2 (Border and Accent Bar) 5"/>
          <p:cNvSpPr/>
          <p:nvPr/>
        </p:nvSpPr>
        <p:spPr>
          <a:xfrm flipH="1">
            <a:off x="340071" y="2658096"/>
            <a:ext cx="1728192" cy="1296144"/>
          </a:xfrm>
          <a:prstGeom prst="accentBorderCallout2">
            <a:avLst>
              <a:gd name="adj1" fmla="val 60883"/>
              <a:gd name="adj2" fmla="val -8517"/>
              <a:gd name="adj3" fmla="val 124714"/>
              <a:gd name="adj4" fmla="val -17453"/>
              <a:gd name="adj5" fmla="val 124307"/>
              <a:gd name="adj6" fmla="val -368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a:t>
            </a:r>
            <a:b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the Beneficiary</a:t>
            </a:r>
            <a:b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b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(overall summary)</a:t>
            </a: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7" name="Line Callout 2 (Border and Accent Bar) 6"/>
          <p:cNvSpPr/>
          <p:nvPr/>
        </p:nvSpPr>
        <p:spPr>
          <a:xfrm flipH="1">
            <a:off x="340071" y="4106914"/>
            <a:ext cx="1728192" cy="931197"/>
          </a:xfrm>
          <a:prstGeom prst="accentBorderCallout2">
            <a:avLst>
              <a:gd name="adj1" fmla="val 47166"/>
              <a:gd name="adj2" fmla="val -8333"/>
              <a:gd name="adj3" fmla="val 59282"/>
              <a:gd name="adj4" fmla="val -17585"/>
              <a:gd name="adj5" fmla="val 59529"/>
              <a:gd name="adj6" fmla="val -36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small" spc="0" normalizeH="0" noProof="0" dirty="0">
                <a:ln>
                  <a:noFill/>
                </a:ln>
                <a:solidFill>
                  <a:srgbClr val="4F81BD">
                    <a:lumMod val="50000"/>
                  </a:srgbClr>
                </a:solidFill>
                <a:effectLst/>
                <a:uLnTx/>
                <a:uFillTx/>
                <a:latin typeface="Calibri"/>
                <a:ea typeface="+mn-ea"/>
                <a:cs typeface="+mn-cs"/>
              </a:rPr>
              <a:t>Internal Comments</a:t>
            </a:r>
            <a:br>
              <a:rPr kumimoji="0" lang="en-GB" sz="1500" b="0" i="0" u="none" strike="noStrike" kern="1200" cap="small" spc="0" normalizeH="0" noProof="0" dirty="0">
                <a:ln>
                  <a:noFill/>
                </a:ln>
                <a:solidFill>
                  <a:srgbClr val="4F81BD">
                    <a:lumMod val="50000"/>
                  </a:srgbClr>
                </a:solidFill>
                <a:effectLst/>
                <a:uLnTx/>
                <a:uFillTx/>
                <a:latin typeface="Calibri"/>
                <a:ea typeface="+mn-ea"/>
                <a:cs typeface="+mn-cs"/>
              </a:rPr>
            </a:br>
            <a:r>
              <a:rPr kumimoji="0" lang="en-GB" sz="1500" b="0" i="0" u="none" strike="noStrike" kern="1200" cap="small" spc="0" normalizeH="0" noProof="0" dirty="0">
                <a:ln>
                  <a:noFill/>
                </a:ln>
                <a:solidFill>
                  <a:srgbClr val="4F81BD">
                    <a:lumMod val="50000"/>
                  </a:srgbClr>
                </a:solidFill>
                <a:effectLst/>
                <a:uLnTx/>
                <a:uFillTx/>
                <a:latin typeface="Calibri"/>
                <a:ea typeface="+mn-ea"/>
                <a:cs typeface="+mn-cs"/>
              </a:rPr>
              <a:t>for the NA</a:t>
            </a:r>
          </a:p>
        </p:txBody>
      </p:sp>
      <p:sp>
        <p:nvSpPr>
          <p:cNvPr id="9" name="Line Callout 2 (Border and Accent Bar) 10">
            <a:extLst>
              <a:ext uri="{FF2B5EF4-FFF2-40B4-BE49-F238E27FC236}">
                <a16:creationId xmlns:a16="http://schemas.microsoft.com/office/drawing/2014/main" id="{95C6C11D-3818-77A0-DBC0-4D7BE1E7C696}"/>
              </a:ext>
            </a:extLst>
          </p:cNvPr>
          <p:cNvSpPr>
            <a:spLocks/>
          </p:cNvSpPr>
          <p:nvPr/>
        </p:nvSpPr>
        <p:spPr>
          <a:xfrm>
            <a:off x="9989734" y="5188518"/>
            <a:ext cx="1868599" cy="1224000"/>
          </a:xfrm>
          <a:prstGeom prst="accentBorderCallout2">
            <a:avLst>
              <a:gd name="adj1" fmla="val 18750"/>
              <a:gd name="adj2" fmla="val -8333"/>
              <a:gd name="adj3" fmla="val 18750"/>
              <a:gd name="adj4" fmla="val -16667"/>
              <a:gd name="adj5" fmla="val 20262"/>
              <a:gd name="adj6" fmla="val -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Typology questions are also asked on a separate page</a:t>
            </a:r>
          </a:p>
        </p:txBody>
      </p:sp>
      <p:sp>
        <p:nvSpPr>
          <p:cNvPr id="10" name="Line Callout 2 (Border and Accent Bar) 6">
            <a:extLst>
              <a:ext uri="{FF2B5EF4-FFF2-40B4-BE49-F238E27FC236}">
                <a16:creationId xmlns:a16="http://schemas.microsoft.com/office/drawing/2014/main" id="{71013BEF-E4A0-79FD-ADFF-60413FF5A2BC}"/>
              </a:ext>
            </a:extLst>
          </p:cNvPr>
          <p:cNvSpPr/>
          <p:nvPr/>
        </p:nvSpPr>
        <p:spPr>
          <a:xfrm flipH="1">
            <a:off x="333667" y="5199811"/>
            <a:ext cx="1728192" cy="892552"/>
          </a:xfrm>
          <a:prstGeom prst="accentBorderCallout2">
            <a:avLst>
              <a:gd name="adj1" fmla="val 47166"/>
              <a:gd name="adj2" fmla="val -8333"/>
              <a:gd name="adj3" fmla="val 38395"/>
              <a:gd name="adj4" fmla="val -16044"/>
              <a:gd name="adj5" fmla="val 38642"/>
              <a:gd name="adj6" fmla="val -384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noProof="0" dirty="0">
                <a:ln>
                  <a:noFill/>
                </a:ln>
                <a:solidFill>
                  <a:srgbClr val="4F81BD">
                    <a:lumMod val="50000"/>
                  </a:srgbClr>
                </a:solidFill>
                <a:effectLst/>
                <a:uLnTx/>
                <a:uFillTx/>
                <a:latin typeface="Calibri"/>
                <a:ea typeface="+mn-ea"/>
                <a:cs typeface="+mn-cs"/>
              </a:rPr>
              <a:t>Recommendations on </a:t>
            </a:r>
            <a:r>
              <a:rPr kumimoji="0" lang="en-GB" sz="1600" b="0" i="0" u="none" strike="noStrike" kern="1200" cap="small" spc="0" normalizeH="0" noProof="0" dirty="0">
                <a:ln>
                  <a:noFill/>
                </a:ln>
                <a:solidFill>
                  <a:schemeClr val="accent2">
                    <a:lumMod val="75000"/>
                  </a:schemeClr>
                </a:solidFill>
                <a:effectLst/>
                <a:uLnTx/>
                <a:uFillTx/>
                <a:latin typeface="Calibri"/>
                <a:ea typeface="+mn-ea"/>
                <a:cs typeface="+mn-cs"/>
              </a:rPr>
              <a:t>additional </a:t>
            </a:r>
            <a:r>
              <a:rPr kumimoji="0" lang="en-GB" sz="1600" b="0" i="0" u="none" strike="noStrike" kern="1200" cap="small" spc="0" normalizeH="0" noProof="0" dirty="0">
                <a:ln>
                  <a:noFill/>
                </a:ln>
                <a:solidFill>
                  <a:srgbClr val="4F81BD">
                    <a:lumMod val="50000"/>
                  </a:srgbClr>
                </a:solidFill>
                <a:effectLst/>
                <a:uLnTx/>
                <a:uFillTx/>
                <a:latin typeface="Calibri"/>
                <a:ea typeface="+mn-ea"/>
                <a:cs typeface="+mn-cs"/>
              </a:rPr>
              <a:t>Grant Reductions</a:t>
            </a:r>
          </a:p>
        </p:txBody>
      </p:sp>
    </p:spTree>
    <p:extLst>
      <p:ext uri="{BB962C8B-B14F-4D97-AF65-F5344CB8AC3E}">
        <p14:creationId xmlns:p14="http://schemas.microsoft.com/office/powerpoint/2010/main" val="77997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chemeClr val="accent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and Quality Assurance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75DF18B2-D068-443C-A79B-8159CA4EC8F5}"/>
              </a:ext>
            </a:extLst>
          </p:cNvPr>
          <p:cNvGraphicFramePr>
            <a:graphicFrameLocks noGrp="1"/>
          </p:cNvGraphicFramePr>
          <p:nvPr>
            <p:extLst>
              <p:ext uri="{D42A27DB-BD31-4B8C-83A1-F6EECF244321}">
                <p14:modId xmlns:p14="http://schemas.microsoft.com/office/powerpoint/2010/main" val="333614442"/>
              </p:ext>
            </p:extLst>
          </p:nvPr>
        </p:nvGraphicFramePr>
        <p:xfrm>
          <a:off x="335360" y="1700808"/>
          <a:ext cx="11449270" cy="2694905"/>
        </p:xfrm>
        <a:graphic>
          <a:graphicData uri="http://schemas.openxmlformats.org/drawingml/2006/table">
            <a:tbl>
              <a:tblPr firstRow="1" firstCol="1" bandRow="1">
                <a:tableStyleId>{BC89EF96-8CEA-46FF-86C4-4CE0E7609802}</a:tableStyleId>
              </a:tblPr>
              <a:tblGrid>
                <a:gridCol w="2376264">
                  <a:extLst>
                    <a:ext uri="{9D8B030D-6E8A-4147-A177-3AD203B41FA5}">
                      <a16:colId xmlns:a16="http://schemas.microsoft.com/office/drawing/2014/main" val="1463996727"/>
                    </a:ext>
                  </a:extLst>
                </a:gridCol>
                <a:gridCol w="2203444">
                  <a:extLst>
                    <a:ext uri="{9D8B030D-6E8A-4147-A177-3AD203B41FA5}">
                      <a16:colId xmlns:a16="http://schemas.microsoft.com/office/drawing/2014/main" val="54226428"/>
                    </a:ext>
                  </a:extLst>
                </a:gridCol>
                <a:gridCol w="2289854">
                  <a:extLst>
                    <a:ext uri="{9D8B030D-6E8A-4147-A177-3AD203B41FA5}">
                      <a16:colId xmlns:a16="http://schemas.microsoft.com/office/drawing/2014/main" val="3386217088"/>
                    </a:ext>
                  </a:extLst>
                </a:gridCol>
                <a:gridCol w="2289854">
                  <a:extLst>
                    <a:ext uri="{9D8B030D-6E8A-4147-A177-3AD203B41FA5}">
                      <a16:colId xmlns:a16="http://schemas.microsoft.com/office/drawing/2014/main" val="402862010"/>
                    </a:ext>
                  </a:extLst>
                </a:gridCol>
                <a:gridCol w="2289854">
                  <a:extLst>
                    <a:ext uri="{9D8B030D-6E8A-4147-A177-3AD203B41FA5}">
                      <a16:colId xmlns:a16="http://schemas.microsoft.com/office/drawing/2014/main" val="2981285436"/>
                    </a:ext>
                  </a:extLst>
                </a:gridCol>
              </a:tblGrid>
              <a:tr h="2694905">
                <a:tc>
                  <a:txBody>
                    <a:bodyPr/>
                    <a:lstStyle/>
                    <a:p>
                      <a:pPr algn="l">
                        <a:lnSpc>
                          <a:spcPct val="115000"/>
                        </a:lnSpc>
                        <a:spcBef>
                          <a:spcPts val="600"/>
                        </a:spcBef>
                        <a:spcAft>
                          <a:spcPts val="600"/>
                        </a:spcAft>
                      </a:pPr>
                      <a:r>
                        <a:rPr lang="en-GB" sz="2100" cap="all" baseline="0" dirty="0">
                          <a:solidFill>
                            <a:srgbClr val="0070C0"/>
                          </a:solidFill>
                          <a:effectLst/>
                        </a:rPr>
                        <a:t>Coherent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easy to understand</a:t>
                      </a:r>
                      <a:r>
                        <a:rPr lang="en-GB" sz="1600" b="0" dirty="0">
                          <a:solidFill>
                            <a:srgbClr val="0070C0"/>
                          </a:solidFill>
                          <a:effectLst/>
                        </a:rPr>
                        <a:t> - even for someone that has not read the report - and should provide feedback that the </a:t>
                      </a:r>
                      <a:r>
                        <a:rPr lang="en-GB" sz="1600" b="1" dirty="0">
                          <a:solidFill>
                            <a:srgbClr val="0070C0"/>
                          </a:solidFill>
                          <a:effectLst/>
                        </a:rPr>
                        <a:t>applicant will understand </a:t>
                      </a:r>
                      <a:r>
                        <a:rPr lang="en-GB" sz="1600" b="0" dirty="0">
                          <a:solidFill>
                            <a:srgbClr val="0070C0"/>
                          </a:solidFill>
                          <a:effectLst/>
                        </a:rPr>
                        <a:t>and can learn from</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Comprehensive</a:t>
                      </a:r>
                      <a:br>
                        <a:rPr lang="en-GB" sz="1600" u="sng" dirty="0">
                          <a:solidFill>
                            <a:srgbClr val="0070C0"/>
                          </a:solidFill>
                          <a:effectLst/>
                        </a:rPr>
                      </a:br>
                      <a:r>
                        <a:rPr lang="en-GB" sz="1600" b="0" dirty="0">
                          <a:solidFill>
                            <a:srgbClr val="0070C0"/>
                          </a:solidFill>
                          <a:effectLst/>
                        </a:rPr>
                        <a:t>comments should be provided for </a:t>
                      </a:r>
                      <a:r>
                        <a:rPr lang="en-GB" sz="1600" b="1" dirty="0">
                          <a:solidFill>
                            <a:srgbClr val="0070C0"/>
                          </a:solidFill>
                          <a:effectLst/>
                        </a:rPr>
                        <a:t>each of the award criteria </a:t>
                      </a:r>
                      <a:r>
                        <a:rPr lang="en-GB" sz="1600" b="0" dirty="0">
                          <a:solidFill>
                            <a:srgbClr val="0070C0"/>
                          </a:solidFill>
                          <a:effectLst/>
                        </a:rPr>
                        <a:t>(written text, not bullet points) and should incorporate all composite </a:t>
                      </a:r>
                      <a:r>
                        <a:rPr lang="en-GB" sz="1600" b="0" kern="1200" dirty="0">
                          <a:solidFill>
                            <a:srgbClr val="0070C0"/>
                          </a:solidFill>
                          <a:effectLst/>
                          <a:latin typeface="+mn-lt"/>
                          <a:ea typeface="+mn-ea"/>
                          <a:cs typeface="+mn-cs"/>
                        </a:rPr>
                        <a:t>elements</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Consistent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consistent with scores </a:t>
                      </a:r>
                      <a:r>
                        <a:rPr lang="en-GB" sz="1600" b="0" dirty="0">
                          <a:solidFill>
                            <a:srgbClr val="0070C0"/>
                          </a:solidFill>
                          <a:effectLst/>
                        </a:rPr>
                        <a:t>that have been awarded for each criterion and should be aligned with the overall scoring bands for this funding action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Courteous</a:t>
                      </a:r>
                      <a:br>
                        <a:rPr lang="en-GB" sz="1600" u="sng" dirty="0">
                          <a:solidFill>
                            <a:srgbClr val="0070C0"/>
                          </a:solidFill>
                          <a:effectLst/>
                        </a:rPr>
                      </a:br>
                      <a:r>
                        <a:rPr lang="en-GB" sz="1600" b="0" dirty="0">
                          <a:solidFill>
                            <a:srgbClr val="0070C0"/>
                          </a:solidFill>
                          <a:effectLst/>
                        </a:rPr>
                        <a:t>comments should always be </a:t>
                      </a:r>
                      <a:r>
                        <a:rPr lang="en-GB" sz="1600" b="1" dirty="0">
                          <a:solidFill>
                            <a:srgbClr val="0070C0"/>
                          </a:solidFill>
                          <a:effectLst/>
                        </a:rPr>
                        <a:t>polite and respectful</a:t>
                      </a:r>
                      <a:r>
                        <a:rPr lang="en-GB" sz="1600" b="0" dirty="0">
                          <a:solidFill>
                            <a:srgbClr val="0070C0"/>
                          </a:solidFill>
                          <a:effectLst/>
                        </a:rPr>
                        <a:t>, and should </a:t>
                      </a:r>
                      <a:r>
                        <a:rPr lang="en-GB" sz="1600" b="1" dirty="0">
                          <a:solidFill>
                            <a:srgbClr val="0070C0"/>
                          </a:solidFill>
                          <a:effectLst/>
                        </a:rPr>
                        <a:t>avoid first person</a:t>
                      </a:r>
                      <a:r>
                        <a:rPr lang="en-GB" sz="1600" b="0" dirty="0">
                          <a:solidFill>
                            <a:srgbClr val="0070C0"/>
                          </a:solidFill>
                          <a:effectLst/>
                        </a:rPr>
                        <a:t> references (e.g. I think that; I suggest that)</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Concise</a:t>
                      </a:r>
                      <a:br>
                        <a:rPr lang="en-GB" sz="1600" u="sng" dirty="0">
                          <a:solidFill>
                            <a:srgbClr val="0070C0"/>
                          </a:solidFill>
                          <a:effectLst/>
                        </a:rPr>
                      </a:br>
                      <a:r>
                        <a:rPr lang="en-GB" sz="1600" b="0" dirty="0">
                          <a:solidFill>
                            <a:srgbClr val="0070C0"/>
                          </a:solidFill>
                          <a:effectLst/>
                        </a:rPr>
                        <a:t>comments must be within the maxima accepted by the online evaluation tool (usually 3000 characters); experts should also </a:t>
                      </a:r>
                      <a:r>
                        <a:rPr lang="en-GB" sz="1600" b="1" dirty="0">
                          <a:solidFill>
                            <a:srgbClr val="0070C0"/>
                          </a:solidFill>
                          <a:effectLst/>
                        </a:rPr>
                        <a:t>avoid repeating </a:t>
                      </a:r>
                      <a:r>
                        <a:rPr lang="en-GB" sz="1600" b="0" dirty="0">
                          <a:solidFill>
                            <a:srgbClr val="0070C0"/>
                          </a:solidFill>
                          <a:effectLst/>
                        </a:rPr>
                        <a:t>that which is written in the final report</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sp>
        <p:nvSpPr>
          <p:cNvPr id="5" name="TextBox 4">
            <a:extLst>
              <a:ext uri="{FF2B5EF4-FFF2-40B4-BE49-F238E27FC236}">
                <a16:creationId xmlns:a16="http://schemas.microsoft.com/office/drawing/2014/main" id="{2D440BF1-A513-48AF-A700-3DFC1E10E46D}"/>
              </a:ext>
            </a:extLst>
          </p:cNvPr>
          <p:cNvSpPr txBox="1"/>
          <p:nvPr/>
        </p:nvSpPr>
        <p:spPr>
          <a:xfrm>
            <a:off x="335360" y="1039579"/>
            <a:ext cx="27363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Five Cs</a:t>
            </a:r>
            <a:endParaRPr kumimoji="0" lang="en-GB" sz="2400" b="1" i="0" u="none" strike="noStrike" kern="1200" cap="none" spc="0" normalizeH="0" baseline="0" noProof="0" dirty="0">
              <a:ln>
                <a:noFill/>
              </a:ln>
              <a:solidFill>
                <a:srgbClr val="0070C0"/>
              </a:solidFill>
              <a:effectLst/>
              <a:uLnTx/>
              <a:uFillTx/>
              <a:latin typeface="Calibri"/>
              <a:ea typeface="+mn-ea"/>
              <a:cs typeface="+mn-cs"/>
            </a:endParaRPr>
          </a:p>
        </p:txBody>
      </p:sp>
      <p:pic>
        <p:nvPicPr>
          <p:cNvPr id="10" name="Picture 9" descr="A picture containing text&#10;&#10;Description automatically generated">
            <a:extLst>
              <a:ext uri="{FF2B5EF4-FFF2-40B4-BE49-F238E27FC236}">
                <a16:creationId xmlns:a16="http://schemas.microsoft.com/office/drawing/2014/main" id="{E51D69B6-6EED-46A3-AC3C-769CA278445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900000">
            <a:off x="7574500" y="4418566"/>
            <a:ext cx="4054054" cy="2296241"/>
          </a:xfrm>
          <a:prstGeom prst="rect">
            <a:avLst/>
          </a:prstGeom>
        </p:spPr>
      </p:pic>
    </p:spTree>
    <p:extLst>
      <p:ext uri="{BB962C8B-B14F-4D97-AF65-F5344CB8AC3E}">
        <p14:creationId xmlns:p14="http://schemas.microsoft.com/office/powerpoint/2010/main" val="364218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00A53A-2C86-46C5-B0EC-20C3FA779916}"/>
              </a:ext>
            </a:extLst>
          </p:cNvPr>
          <p:cNvGrpSpPr/>
          <p:nvPr/>
        </p:nvGrpSpPr>
        <p:grpSpPr>
          <a:xfrm>
            <a:off x="-17197" y="0"/>
            <a:ext cx="6797273" cy="6858000"/>
            <a:chOff x="-17197" y="0"/>
            <a:chExt cx="6797273" cy="6858000"/>
          </a:xfrm>
        </p:grpSpPr>
        <p:pic>
          <p:nvPicPr>
            <p:cNvPr id="5" name="Picture 4">
              <a:extLst>
                <a:ext uri="{FF2B5EF4-FFF2-40B4-BE49-F238E27FC236}">
                  <a16:creationId xmlns:a16="http://schemas.microsoft.com/office/drawing/2014/main" id="{B1FAB598-9654-4583-B9FD-F02760653DCB}"/>
                </a:ext>
              </a:extLst>
            </p:cNvPr>
            <p:cNvPicPr>
              <a:picLocks noChangeAspect="1"/>
            </p:cNvPicPr>
            <p:nvPr/>
          </p:nvPicPr>
          <p:blipFill rotWithShape="1">
            <a:blip r:embed="rId3">
              <a:extLst>
                <a:ext uri="{28A0092B-C50C-407E-A947-70E740481C1C}">
                  <a14:useLocalDpi xmlns:a14="http://schemas.microsoft.com/office/drawing/2010/main" val="0"/>
                </a:ext>
              </a:extLst>
            </a:blip>
            <a:srcRect r="40412"/>
            <a:stretch/>
          </p:blipFill>
          <p:spPr>
            <a:xfrm>
              <a:off x="-17197" y="0"/>
              <a:ext cx="6689261" cy="6858000"/>
            </a:xfrm>
            <a:prstGeom prst="rect">
              <a:avLst/>
            </a:prstGeom>
          </p:spPr>
        </p:pic>
        <p:sp>
          <p:nvSpPr>
            <p:cNvPr id="10" name="Rectangle 9">
              <a:extLst>
                <a:ext uri="{FF2B5EF4-FFF2-40B4-BE49-F238E27FC236}">
                  <a16:creationId xmlns:a16="http://schemas.microsoft.com/office/drawing/2014/main" id="{643C7A80-58C5-4030-B814-58C01C5E24A3}"/>
                </a:ext>
              </a:extLst>
            </p:cNvPr>
            <p:cNvSpPr/>
            <p:nvPr/>
          </p:nvSpPr>
          <p:spPr>
            <a:xfrm>
              <a:off x="501909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42A62889-2955-428F-B4B0-A89E761A672F}"/>
              </a:ext>
            </a:extLst>
          </p:cNvPr>
          <p:cNvSpPr txBox="1"/>
          <p:nvPr/>
        </p:nvSpPr>
        <p:spPr>
          <a:xfrm>
            <a:off x="4439816" y="3933056"/>
            <a:ext cx="74856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Helvetica" panose="020B0604020202020204" pitchFamily="34" charset="0"/>
              </a:rPr>
              <a:t>Quality Review: What Would You Do?</a:t>
            </a:r>
          </a:p>
        </p:txBody>
      </p:sp>
      <p:grpSp>
        <p:nvGrpSpPr>
          <p:cNvPr id="2" name="Group 1">
            <a:extLst>
              <a:ext uri="{FF2B5EF4-FFF2-40B4-BE49-F238E27FC236}">
                <a16:creationId xmlns:a16="http://schemas.microsoft.com/office/drawing/2014/main" id="{95D3D2E4-8341-0D82-C4E0-F689D8C9A03A}"/>
              </a:ext>
            </a:extLst>
          </p:cNvPr>
          <p:cNvGrpSpPr/>
          <p:nvPr/>
        </p:nvGrpSpPr>
        <p:grpSpPr>
          <a:xfrm>
            <a:off x="724194" y="548680"/>
            <a:ext cx="10743612" cy="1516826"/>
            <a:chOff x="839415" y="543841"/>
            <a:chExt cx="10743612" cy="1516826"/>
          </a:xfrm>
        </p:grpSpPr>
        <p:sp>
          <p:nvSpPr>
            <p:cNvPr id="3" name="Rectangle: Rounded Corners 2">
              <a:extLst>
                <a:ext uri="{FF2B5EF4-FFF2-40B4-BE49-F238E27FC236}">
                  <a16:creationId xmlns:a16="http://schemas.microsoft.com/office/drawing/2014/main" id="{4E1FF88D-C13D-7CFC-7309-B2914C461567}"/>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4" name="Rectangle: Rounded Corners 3">
              <a:extLst>
                <a:ext uri="{FF2B5EF4-FFF2-40B4-BE49-F238E27FC236}">
                  <a16:creationId xmlns:a16="http://schemas.microsoft.com/office/drawing/2014/main" id="{F82D0598-B0EC-893C-6126-655068FA6EAE}"/>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40F92C13-42C9-EDA7-9967-346EBFF6868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30540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D0DB28-6EE4-278A-30BC-53A3C740D021}"/>
              </a:ext>
            </a:extLst>
          </p:cNvPr>
          <p:cNvSpPr/>
          <p:nvPr/>
        </p:nvSpPr>
        <p:spPr>
          <a:xfrm>
            <a:off x="0" y="0"/>
            <a:ext cx="12192000" cy="6858000"/>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Diagram&#10;&#10;Description automatically generated">
            <a:extLst>
              <a:ext uri="{FF2B5EF4-FFF2-40B4-BE49-F238E27FC236}">
                <a16:creationId xmlns:a16="http://schemas.microsoft.com/office/drawing/2014/main" id="{962A043F-50B1-8516-B73A-E9593352AD67}"/>
              </a:ext>
            </a:extLst>
          </p:cNvPr>
          <p:cNvPicPr>
            <a:picLocks noChangeAspect="1"/>
          </p:cNvPicPr>
          <p:nvPr/>
        </p:nvPicPr>
        <p:blipFill rotWithShape="1">
          <a:blip r:embed="rId3">
            <a:extLst>
              <a:ext uri="{28A0092B-C50C-407E-A947-70E740481C1C}">
                <a14:useLocalDpi xmlns:a14="http://schemas.microsoft.com/office/drawing/2010/main" val="0"/>
              </a:ext>
            </a:extLst>
          </a:blip>
          <a:srcRect l="29919" r="3169"/>
          <a:stretch/>
        </p:blipFill>
        <p:spPr>
          <a:xfrm>
            <a:off x="0" y="8263"/>
            <a:ext cx="12192000" cy="6858000"/>
          </a:xfrm>
          <a:prstGeom prst="rect">
            <a:avLst/>
          </a:prstGeom>
        </p:spPr>
      </p:pic>
      <p:sp>
        <p:nvSpPr>
          <p:cNvPr id="3" name="TextBox 2">
            <a:extLst>
              <a:ext uri="{FF2B5EF4-FFF2-40B4-BE49-F238E27FC236}">
                <a16:creationId xmlns:a16="http://schemas.microsoft.com/office/drawing/2014/main" id="{A46A247C-21B8-CE7A-3922-026255D8320F}"/>
              </a:ext>
            </a:extLst>
          </p:cNvPr>
          <p:cNvSpPr txBox="1"/>
          <p:nvPr/>
        </p:nvSpPr>
        <p:spPr>
          <a:xfrm>
            <a:off x="4981496" y="1523635"/>
            <a:ext cx="2760984" cy="1874809"/>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3569A"/>
                </a:solidFill>
                <a:effectLst/>
                <a:uLnTx/>
                <a:uFillTx/>
                <a:latin typeface="Candara" panose="020E0502030303020204" pitchFamily="34" charset="0"/>
                <a:ea typeface="+mn-ea"/>
                <a:cs typeface="Calibri Light" panose="020F0302020204030204" pitchFamily="34" charset="0"/>
              </a:rPr>
              <a:t>Phone, Tablet or PC</a:t>
            </a:r>
            <a:endParaRPr kumimoji="0" lang="en-GB" sz="7200" b="1" i="0" u="none" strike="noStrike" kern="1200" cap="none" spc="0" normalizeH="0" baseline="0" noProof="0" dirty="0">
              <a:ln>
                <a:noFill/>
              </a:ln>
              <a:solidFill>
                <a:srgbClr val="03569A"/>
              </a:solidFill>
              <a:effectLst/>
              <a:uLnTx/>
              <a:uFillTx/>
              <a:latin typeface="Candara" panose="020E0502030303020204" pitchFamily="34" charset="0"/>
              <a:ea typeface="+mn-ea"/>
              <a:cs typeface="Calibri Light" panose="020F0302020204030204" pitchFamily="34" charset="0"/>
            </a:endParaRPr>
          </a:p>
        </p:txBody>
      </p:sp>
      <p:sp>
        <p:nvSpPr>
          <p:cNvPr id="4" name="TextBox 3">
            <a:extLst>
              <a:ext uri="{FF2B5EF4-FFF2-40B4-BE49-F238E27FC236}">
                <a16:creationId xmlns:a16="http://schemas.microsoft.com/office/drawing/2014/main" id="{585FFDD0-1F18-AC10-C361-40B3201A8D83}"/>
              </a:ext>
            </a:extLst>
          </p:cNvPr>
          <p:cNvSpPr txBox="1"/>
          <p:nvPr/>
        </p:nvSpPr>
        <p:spPr>
          <a:xfrm>
            <a:off x="9048328" y="2770580"/>
            <a:ext cx="1872208" cy="12557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3569A"/>
                </a:solidFill>
                <a:effectLst/>
                <a:uLnTx/>
                <a:uFillTx/>
                <a:latin typeface="Candara" panose="020E0502030303020204" pitchFamily="34" charset="0"/>
                <a:ea typeface="+mn-ea"/>
                <a:cs typeface="Calibri Light" panose="020F0302020204030204" pitchFamily="34" charset="0"/>
              </a:rPr>
              <a:t>A Few Minutes to Log In</a:t>
            </a:r>
            <a:endParaRPr kumimoji="0" lang="en-GB" sz="4000" b="1" i="0" u="none" strike="noStrike" kern="1200" cap="none" spc="0" normalizeH="0" baseline="0" noProof="0" dirty="0">
              <a:ln>
                <a:noFill/>
              </a:ln>
              <a:solidFill>
                <a:srgbClr val="03569A"/>
              </a:solidFill>
              <a:effectLst/>
              <a:uLnTx/>
              <a:uFillTx/>
              <a:latin typeface="Candara" panose="020E0502030303020204" pitchFamily="34" charset="0"/>
              <a:ea typeface="+mn-ea"/>
              <a:cs typeface="Calibri Light" panose="020F0302020204030204" pitchFamily="34" charset="0"/>
            </a:endParaRPr>
          </a:p>
        </p:txBody>
      </p:sp>
      <p:sp>
        <p:nvSpPr>
          <p:cNvPr id="5" name="TextBox 4">
            <a:extLst>
              <a:ext uri="{FF2B5EF4-FFF2-40B4-BE49-F238E27FC236}">
                <a16:creationId xmlns:a16="http://schemas.microsoft.com/office/drawing/2014/main" id="{D3E38B75-59B4-7DAB-EA25-7930A35023B0}"/>
              </a:ext>
            </a:extLst>
          </p:cNvPr>
          <p:cNvSpPr txBox="1"/>
          <p:nvPr/>
        </p:nvSpPr>
        <p:spPr>
          <a:xfrm>
            <a:off x="8184232" y="5734700"/>
            <a:ext cx="1944216" cy="7571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3569A"/>
                </a:solidFill>
                <a:effectLst/>
                <a:uLnTx/>
                <a:uFillTx/>
                <a:latin typeface="Candara" panose="020E0502030303020204" pitchFamily="34" charset="0"/>
                <a:ea typeface="+mn-ea"/>
                <a:cs typeface="Calibri Light" panose="020F0302020204030204" pitchFamily="34" charset="0"/>
              </a:rPr>
              <a:t>ONE Vote</a:t>
            </a:r>
            <a:br>
              <a:rPr kumimoji="0" lang="en-GB" sz="2400" b="1" i="0" u="none" strike="noStrike" kern="1200" cap="none" spc="0" normalizeH="0" baseline="0" noProof="0" dirty="0">
                <a:ln>
                  <a:noFill/>
                </a:ln>
                <a:solidFill>
                  <a:srgbClr val="03569A"/>
                </a:solidFill>
                <a:effectLst/>
                <a:uLnTx/>
                <a:uFillTx/>
                <a:latin typeface="Candara" panose="020E0502030303020204" pitchFamily="34" charset="0"/>
                <a:ea typeface="+mn-ea"/>
                <a:cs typeface="Calibri Light" panose="020F0302020204030204" pitchFamily="34" charset="0"/>
              </a:rPr>
            </a:br>
            <a:r>
              <a:rPr kumimoji="0" lang="en-GB" sz="2400" b="1" i="0" u="none" strike="noStrike" kern="1200" cap="none" spc="0" normalizeH="0" baseline="0" noProof="0" dirty="0">
                <a:ln>
                  <a:noFill/>
                </a:ln>
                <a:solidFill>
                  <a:srgbClr val="03569A"/>
                </a:solidFill>
                <a:effectLst/>
                <a:uLnTx/>
                <a:uFillTx/>
                <a:latin typeface="Candara" panose="020E0502030303020204" pitchFamily="34" charset="0"/>
                <a:ea typeface="+mn-ea"/>
                <a:cs typeface="Calibri Light" panose="020F0302020204030204" pitchFamily="34" charset="0"/>
              </a:rPr>
              <a:t>per Question</a:t>
            </a:r>
            <a:endParaRPr kumimoji="0" lang="en-GB" sz="3600" b="1" i="0" u="none" strike="noStrike" kern="1200" cap="none" spc="0" normalizeH="0" baseline="0" noProof="0" dirty="0">
              <a:ln>
                <a:noFill/>
              </a:ln>
              <a:solidFill>
                <a:srgbClr val="03569A"/>
              </a:solidFill>
              <a:effectLst/>
              <a:uLnTx/>
              <a:uFillTx/>
              <a:latin typeface="Candara" panose="020E0502030303020204" pitchFamily="34" charset="0"/>
              <a:ea typeface="+mn-ea"/>
              <a:cs typeface="Calibri Light" panose="020F0302020204030204" pitchFamily="34" charset="0"/>
            </a:endParaRPr>
          </a:p>
        </p:txBody>
      </p:sp>
    </p:spTree>
    <p:extLst>
      <p:ext uri="{BB962C8B-B14F-4D97-AF65-F5344CB8AC3E}">
        <p14:creationId xmlns:p14="http://schemas.microsoft.com/office/powerpoint/2010/main" val="26506924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a:t>
            </a:r>
            <a:r>
              <a:rPr lang="en-GB" sz="3600" b="1" dirty="0">
                <a:solidFill>
                  <a:prstClr val="white"/>
                </a:solidFill>
                <a:latin typeface="Calibri"/>
              </a:rPr>
              <a:t>WP1</a:t>
            </a:r>
            <a:r>
              <a:rPr kumimoji="0" lang="en-GB" sz="3600" b="1" i="0" u="none" strike="noStrike" kern="1200" cap="none" spc="0" normalizeH="0" baseline="0" noProof="0" dirty="0">
                <a:ln>
                  <a:noFill/>
                </a:ln>
                <a:solidFill>
                  <a:prstClr val="white"/>
                </a:solidFill>
                <a:effectLst/>
                <a:uLnTx/>
                <a:uFillTx/>
                <a:latin typeface="Calibri"/>
                <a:ea typeface="+mn-ea"/>
                <a:cs typeface="+mn-cs"/>
              </a:rPr>
              <a:t>: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00480225"/>
              </p:ext>
            </p:extLst>
          </p:nvPr>
        </p:nvGraphicFramePr>
        <p:xfrm>
          <a:off x="223860" y="2996952"/>
          <a:ext cx="11737304" cy="3535680"/>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project involved partners from four EU and associated third countries, with the beneficiary taking the lead in coordination, cooperation and communication actions.</a:t>
                      </a:r>
                      <a:b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Management actions were threefold and centred on use of a digital platform for day-to-day partner exchanges, as well as hosting virtual meetings (20) and face-to-face meetings (4).</a:t>
                      </a:r>
                      <a:b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Erasmus+ online platforms were used during planning, preparation and delivery of the project and involved mainly the lead beneficiary partner.</a:t>
                      </a:r>
                      <a:b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Potential risks were identified at the project outset, alongside relevant mitigation strategies.</a:t>
                      </a:r>
                    </a:p>
                    <a:p>
                      <a:pPr algn="l">
                        <a:lnSpc>
                          <a:spcPct val="100000"/>
                        </a:lnSpc>
                        <a:spcAft>
                          <a:spcPts val="0"/>
                        </a:spcAft>
                      </a:pPr>
                      <a:endParaRPr lang="en-GB"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Partners report 100% satisfaction with WP1 and project management delivery.</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F783004E-3F01-A177-FBD5-EB947353EF3D}"/>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377D1B30-3FE2-CB8C-41AE-EC056F3AAD2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20E16ADC-3FDD-9F3F-AE82-7CFBF088155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33B25E85-B087-2475-3E64-85B5A4FA0C8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5351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WP1: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581449295"/>
              </p:ext>
            </p:extLst>
          </p:nvPr>
        </p:nvGraphicFramePr>
        <p:xfrm>
          <a:off x="223860" y="2996952"/>
          <a:ext cx="11737304" cy="3528392"/>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3528392">
                <a:tc>
                  <a:txBody>
                    <a:bodyPr/>
                    <a:lstStyle/>
                    <a:p>
                      <a:pPr algn="l">
                        <a:lnSpc>
                          <a:spcPct val="115000"/>
                        </a:lnSpc>
                        <a:spcBef>
                          <a:spcPts val="100"/>
                        </a:spcBef>
                        <a:spcAft>
                          <a:spcPts val="100"/>
                        </a:spcAft>
                      </a:pPr>
                      <a:r>
                        <a:rPr lang="en-GB" sz="2800" dirty="0">
                          <a:solidFill>
                            <a:srgbClr val="0070C0"/>
                          </a:solidFill>
                          <a:effectLst/>
                          <a:latin typeface="Calibri" panose="020F0502020204030204" pitchFamily="34" charset="0"/>
                          <a:ea typeface="Calibri" panose="020F0502020204030204" pitchFamily="34" charset="0"/>
                          <a:cs typeface="Tahoma" panose="020B0604030504040204" pitchFamily="34" charset="0"/>
                          <a:sym typeface="Wingdings" panose="05000000000000000000" pitchFamily="2" charset="2"/>
                        </a:rPr>
                        <a:t>Partner engagement was sufficient.</a:t>
                      </a:r>
                      <a:br>
                        <a:rPr lang="en-GB" sz="2800" dirty="0">
                          <a:solidFill>
                            <a:srgbClr val="0070C0"/>
                          </a:solidFill>
                          <a:effectLst/>
                          <a:latin typeface="Calibri" panose="020F0502020204030204" pitchFamily="34" charset="0"/>
                          <a:cs typeface="Calibri" panose="020F0502020204030204" pitchFamily="34" charset="0"/>
                        </a:rPr>
                      </a:br>
                      <a:endParaRPr lang="en-GB" sz="14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Management actions were </a:t>
                      </a:r>
                      <a:r>
                        <a:rPr lang="en-GB" sz="2800" dirty="0">
                          <a:solidFill>
                            <a:srgbClr val="0070C0"/>
                          </a:solidFill>
                          <a:effectLst/>
                          <a:latin typeface="Calibri" panose="020F0502020204030204" pitchFamily="34" charset="0"/>
                          <a:cs typeface="Calibri" panose="020F0502020204030204" pitchFamily="34" charset="0"/>
                        </a:rPr>
                        <a:t>adequate.</a:t>
                      </a:r>
                    </a:p>
                    <a:p>
                      <a:pPr algn="l">
                        <a:lnSpc>
                          <a:spcPct val="115000"/>
                        </a:lnSpc>
                        <a:spcBef>
                          <a:spcPts val="100"/>
                        </a:spcBef>
                        <a:spcAft>
                          <a:spcPts val="100"/>
                        </a:spcAft>
                      </a:pPr>
                      <a:endParaRPr lang="en-GB" sz="1400" dirty="0">
                        <a:solidFill>
                          <a:srgbClr val="0070C0"/>
                        </a:solidFill>
                        <a:effectLst/>
                        <a:latin typeface="Calibri" panose="020F0502020204030204" pitchFamily="34" charset="0"/>
                        <a:cs typeface="Calibri" panose="020F0502020204030204" pitchFamily="34" charset="0"/>
                      </a:endParaRPr>
                    </a:p>
                    <a:p>
                      <a:pPr algn="l">
                        <a:lnSpc>
                          <a:spcPct val="100000"/>
                        </a:lnSpc>
                        <a:spcAft>
                          <a:spcPts val="0"/>
                        </a:spcAft>
                      </a:pP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Erasmus+ online platforms were effectively used.</a:t>
                      </a:r>
                      <a:b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Risk management was appropriate.</a:t>
                      </a:r>
                    </a:p>
                    <a:p>
                      <a:pPr algn="l">
                        <a:lnSpc>
                          <a:spcPct val="100000"/>
                        </a:lnSpc>
                        <a:spcAft>
                          <a:spcPts val="0"/>
                        </a:spcAft>
                      </a:pPr>
                      <a:endPar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Reported satisfaction levels (100%) are substantiated.</a:t>
                      </a:r>
                    </a:p>
                  </a:txBody>
                  <a:tcPr marL="68580" marR="6858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186F6092-2D14-F1A0-6667-D76F3D065CDF}"/>
              </a:ext>
            </a:extLst>
          </p:cNvPr>
          <p:cNvGrpSpPr/>
          <p:nvPr/>
        </p:nvGrpSpPr>
        <p:grpSpPr>
          <a:xfrm>
            <a:off x="724194" y="1116462"/>
            <a:ext cx="10743612" cy="1516826"/>
            <a:chOff x="839415" y="543841"/>
            <a:chExt cx="10743612" cy="1516826"/>
          </a:xfrm>
        </p:grpSpPr>
        <p:sp>
          <p:nvSpPr>
            <p:cNvPr id="5" name="Rectangle: Rounded Corners 4">
              <a:extLst>
                <a:ext uri="{FF2B5EF4-FFF2-40B4-BE49-F238E27FC236}">
                  <a16:creationId xmlns:a16="http://schemas.microsoft.com/office/drawing/2014/main" id="{9CA05781-A12C-0308-EBF5-AD8CB5975245}"/>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A33B9617-3F03-FF4B-ADE3-1A6E7FA797B4}"/>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40C145A3-D678-30FB-2D52-80A6B5AF790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378186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WP1: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650138527"/>
              </p:ext>
            </p:extLst>
          </p:nvPr>
        </p:nvGraphicFramePr>
        <p:xfrm>
          <a:off x="245350" y="2996952"/>
          <a:ext cx="11701300" cy="3744416"/>
        </p:xfrm>
        <a:graphic>
          <a:graphicData uri="http://schemas.openxmlformats.org/drawingml/2006/table">
            <a:tbl>
              <a:tblPr>
                <a:tableStyleId>{5C22544A-7EE6-4342-B048-85BDC9FD1C3A}</a:tableStyleId>
              </a:tblPr>
              <a:tblGrid>
                <a:gridCol w="11701300">
                  <a:extLst>
                    <a:ext uri="{9D8B030D-6E8A-4147-A177-3AD203B41FA5}">
                      <a16:colId xmlns:a16="http://schemas.microsoft.com/office/drawing/2014/main" val="20000"/>
                    </a:ext>
                  </a:extLst>
                </a:gridCol>
              </a:tblGrid>
              <a:tr h="3744416">
                <a:tc>
                  <a:txBody>
                    <a:bodyPr/>
                    <a:lstStyle/>
                    <a:p>
                      <a:pPr algn="l">
                        <a:lnSpc>
                          <a:spcPct val="100000"/>
                        </a:lnSpc>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Partner engagement was active across the lifetime of the project, with exceptional absences which were fully justified.</a:t>
                      </a:r>
                    </a:p>
                    <a:p>
                      <a:pPr algn="l">
                        <a:lnSpc>
                          <a:spcPct val="100000"/>
                        </a:lnSpc>
                        <a:spcAft>
                          <a:spcPts val="0"/>
                        </a:spcAf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Management and coordination efforts are clearly detailed and pertinent, relying on a digital communication platform and regular (virtual and face-to-face) partner meetings for reviews of progress, planning and co-development. Sufficient evidence is provided of the different tools and activities.</a:t>
                      </a:r>
                    </a:p>
                    <a:p>
                      <a:pPr algn="l">
                        <a:lnSpc>
                          <a:spcPct val="100000"/>
                        </a:lnSpc>
                        <a:spcAft>
                          <a:spcPts val="0"/>
                        </a:spcAf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Erasmus+ online digital platforms were used effectively at key stages in the project lifetime, including EPALE and the EPRP.</a:t>
                      </a:r>
                    </a:p>
                    <a:p>
                      <a:pPr algn="l">
                        <a:lnSpc>
                          <a:spcPct val="100000"/>
                        </a:lnSpc>
                        <a:spcAft>
                          <a:spcPts val="0"/>
                        </a:spcAf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Early-stage risk analysis informed regular discussions among partners on schedules, progression and emerging risks, with valid strategies employed for preventing, managing and mitigating risks.</a:t>
                      </a:r>
                    </a:p>
                    <a:p>
                      <a:pPr algn="l">
                        <a:lnSpc>
                          <a:spcPct val="100000"/>
                        </a:lnSpc>
                        <a:spcAft>
                          <a:spcPts val="0"/>
                        </a:spcAf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 overall satisfaction level of 100% is reported and is substantiated by a clear and credible overview of management-related events and activities, across the two-year project lifetime, adequately detailing the role of lead and support actors.</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76DC777F-6398-11C5-93C5-AC32B54ACE76}"/>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8B64C61E-B91B-5BF5-90FF-C20B3F4AC7A0}"/>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FDFEB388-B3CF-10AD-71D2-8CBE8814F3B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57F81678-30DB-59E5-060C-13AD5F37B8D0}"/>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411021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rgbClr val="007FB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WP1: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793659387"/>
              </p:ext>
            </p:extLst>
          </p:nvPr>
        </p:nvGraphicFramePr>
        <p:xfrm>
          <a:off x="166664" y="2996952"/>
          <a:ext cx="12025336" cy="3596640"/>
        </p:xfrm>
        <a:graphic>
          <a:graphicData uri="http://schemas.openxmlformats.org/drawingml/2006/table">
            <a:tbl>
              <a:tblPr>
                <a:tableStyleId>{5C22544A-7EE6-4342-B048-85BDC9FD1C3A}</a:tableStyleId>
              </a:tblPr>
              <a:tblGrid>
                <a:gridCol w="12025336">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Partners are reported to have been actively engaged but this is not credible as they are involved in so many European projects and partnerships that they probably only came to the partner meetings.</a:t>
                      </a:r>
                    </a:p>
                    <a:p>
                      <a:pPr algn="l">
                        <a:lnSpc>
                          <a:spcPct val="100000"/>
                        </a:lnSpc>
                        <a:spcAft>
                          <a:spcPts val="0"/>
                        </a:spcAft>
                      </a:pPr>
                      <a:endPar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Management actions are meetings and little else. A digital platform is not a management tool but a place to chat!!</a:t>
                      </a:r>
                    </a:p>
                    <a:p>
                      <a:pPr algn="l">
                        <a:lnSpc>
                          <a:spcPct val="100000"/>
                        </a:lnSpc>
                        <a:spcAft>
                          <a:spcPts val="0"/>
                        </a:spcAft>
                      </a:pPr>
                      <a:endPar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Erasmus+ digital platforms were apparently used but I looked on EPALE and I cannot find anything. The link that they provided is to a two-line comment in a post by somebody else. This is just lazy!</a:t>
                      </a:r>
                    </a:p>
                    <a:p>
                      <a:pPr algn="l">
                        <a:lnSpc>
                          <a:spcPct val="100000"/>
                        </a:lnSpc>
                        <a:spcAft>
                          <a:spcPts val="0"/>
                        </a:spcAft>
                      </a:pPr>
                      <a:endPar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biggest risk was to give money to this partnership. We should definitely ask for a full refund, as management efforts are very poor. Not what I would deliver.</a:t>
                      </a:r>
                    </a:p>
                    <a:p>
                      <a:pPr algn="l">
                        <a:lnSpc>
                          <a:spcPct val="100000"/>
                        </a:lnSpc>
                        <a:spcAft>
                          <a:spcPts val="0"/>
                        </a:spcAft>
                      </a:pPr>
                      <a:endPar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It is unbelievable that they report 100% satisfaction. Are they satisfied with themselves? I would probably award just 10%, or even 0% if it is possible.</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E92DE7B-488A-F883-F8C3-24B6092B1FC2}"/>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0B18BC5-5BE4-D34A-E115-12BF896450E3}"/>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ACCEPT</a:t>
              </a:r>
            </a:p>
          </p:txBody>
        </p:sp>
        <p:sp>
          <p:nvSpPr>
            <p:cNvPr id="7" name="Rectangle: Rounded Corners 6">
              <a:extLst>
                <a:ext uri="{FF2B5EF4-FFF2-40B4-BE49-F238E27FC236}">
                  <a16:creationId xmlns:a16="http://schemas.microsoft.com/office/drawing/2014/main" id="{B171D7F5-7877-C4C8-7077-C20BE0AF4E2C}"/>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REJECT</a:t>
              </a:r>
            </a:p>
          </p:txBody>
        </p:sp>
        <p:sp>
          <p:nvSpPr>
            <p:cNvPr id="8" name="Rectangle: Rounded Corners 7">
              <a:extLst>
                <a:ext uri="{FF2B5EF4-FFF2-40B4-BE49-F238E27FC236}">
                  <a16:creationId xmlns:a16="http://schemas.microsoft.com/office/drawing/2014/main" id="{5FB8C4CB-B875-5649-4433-8E007D586FD1}"/>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UNSURE</a:t>
              </a:r>
            </a:p>
          </p:txBody>
        </p:sp>
      </p:grpSp>
    </p:spTree>
    <p:extLst>
      <p:ext uri="{BB962C8B-B14F-4D97-AF65-F5344CB8AC3E}">
        <p14:creationId xmlns:p14="http://schemas.microsoft.com/office/powerpoint/2010/main" val="1189782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1510</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Candara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Guest</cp:lastModifiedBy>
  <cp:revision>718</cp:revision>
  <cp:lastPrinted>2024-06-07T18:00:14Z</cp:lastPrinted>
  <dcterms:created xsi:type="dcterms:W3CDTF">2014-03-21T10:03:33Z</dcterms:created>
  <dcterms:modified xsi:type="dcterms:W3CDTF">2024-08-02T13:06:24Z</dcterms:modified>
</cp:coreProperties>
</file>