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1957" r:id="rId2"/>
    <p:sldId id="1958" r:id="rId3"/>
    <p:sldId id="1959"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2B2B"/>
    <a:srgbClr val="53C1E6"/>
    <a:srgbClr val="005F98"/>
    <a:srgbClr val="4BACC6"/>
    <a:srgbClr val="40B7AD"/>
    <a:srgbClr val="D7760B"/>
    <a:srgbClr val="AA3312"/>
    <a:srgbClr val="EB8D0F"/>
    <a:srgbClr val="F2A438"/>
    <a:srgbClr val="D44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62545" autoAdjust="0"/>
  </p:normalViewPr>
  <p:slideViewPr>
    <p:cSldViewPr>
      <p:cViewPr varScale="1">
        <p:scale>
          <a:sx n="59" d="100"/>
          <a:sy n="59" d="100"/>
        </p:scale>
        <p:origin x="84" y="28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4032" y="300"/>
      </p:cViewPr>
      <p:guideLst>
        <p:guide orient="horz" pos="2957"/>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C48A2-A398-48BB-B542-C18CB42D6A5D}" type="doc">
      <dgm:prSet loTypeId="urn:microsoft.com/office/officeart/2005/8/layout/process1" loCatId="process" qsTypeId="urn:microsoft.com/office/officeart/2005/8/quickstyle/simple1" qsCatId="simple" csTypeId="urn:microsoft.com/office/officeart/2005/8/colors/accent1_1" csCatId="accent1" phldr="1"/>
      <dgm:spPr/>
    </dgm:pt>
    <dgm:pt modelId="{1314EC31-E23D-45F1-8AB1-73CB6F9F1F39}">
      <dgm:prSet phldrT="[Text]" custT="1"/>
      <dgm:spPr>
        <a:ln>
          <a:solidFill>
            <a:schemeClr val="accent5">
              <a:lumMod val="50000"/>
            </a:schemeClr>
          </a:solidFill>
        </a:ln>
      </dgm:spPr>
      <dgm:t>
        <a:bodyPr/>
        <a:lstStyle/>
        <a:p>
          <a:pPr algn="l"/>
          <a:r>
            <a:rPr lang="en-GB" sz="2600" dirty="0">
              <a:solidFill>
                <a:schemeClr val="accent5">
                  <a:lumMod val="50000"/>
                </a:schemeClr>
              </a:solidFill>
            </a:rPr>
            <a:t>Review original scores based on new knowledge and understanding.</a:t>
          </a:r>
        </a:p>
      </dgm:t>
    </dgm:pt>
    <dgm:pt modelId="{DE659BC4-D116-4027-8345-C39F1633ED8B}" type="parTrans" cxnId="{550C31F8-6996-4B2B-9B1F-48D30A475387}">
      <dgm:prSet/>
      <dgm:spPr/>
      <dgm:t>
        <a:bodyPr/>
        <a:lstStyle/>
        <a:p>
          <a:endParaRPr lang="en-GB" sz="2800">
            <a:solidFill>
              <a:schemeClr val="accent5">
                <a:lumMod val="50000"/>
              </a:schemeClr>
            </a:solidFill>
          </a:endParaRPr>
        </a:p>
      </dgm:t>
    </dgm:pt>
    <dgm:pt modelId="{FEB6C3AA-59ED-448E-8346-E7B4DB1427DB}" type="sibTrans" cxnId="{550C31F8-6996-4B2B-9B1F-48D30A475387}">
      <dgm:prSet custT="1"/>
      <dgm:spPr>
        <a:solidFill>
          <a:schemeClr val="accent5">
            <a:lumMod val="40000"/>
            <a:lumOff val="60000"/>
          </a:schemeClr>
        </a:solidFill>
      </dgm:spPr>
      <dgm:t>
        <a:bodyPr/>
        <a:lstStyle/>
        <a:p>
          <a:endParaRPr lang="en-GB" sz="2800">
            <a:solidFill>
              <a:schemeClr val="accent5">
                <a:lumMod val="50000"/>
              </a:schemeClr>
            </a:solidFill>
          </a:endParaRPr>
        </a:p>
      </dgm:t>
    </dgm:pt>
    <dgm:pt modelId="{15FC1142-E05F-4182-98C1-50EC1BB6E7B6}">
      <dgm:prSet custT="1"/>
      <dgm:spPr>
        <a:ln>
          <a:solidFill>
            <a:schemeClr val="accent5">
              <a:lumMod val="50000"/>
            </a:schemeClr>
          </a:solidFill>
        </a:ln>
      </dgm:spPr>
      <dgm:t>
        <a:bodyPr/>
        <a:lstStyle/>
        <a:p>
          <a:pPr algn="l"/>
          <a:r>
            <a:rPr lang="en-GB" sz="2600" dirty="0">
              <a:solidFill>
                <a:schemeClr val="accent5">
                  <a:lumMod val="50000"/>
                </a:schemeClr>
              </a:solidFill>
            </a:rPr>
            <a:t>Decide which Scenario you would like to revisit</a:t>
          </a:r>
          <a:endParaRPr lang="en-GB" sz="2600" cap="small" baseline="0" dirty="0">
            <a:solidFill>
              <a:schemeClr val="accent5">
                <a:lumMod val="50000"/>
              </a:schemeClr>
            </a:solidFill>
          </a:endParaRPr>
        </a:p>
      </dgm:t>
    </dgm:pt>
    <dgm:pt modelId="{4A9913CA-D727-4E4C-9ED0-1AEFCC6E2BD8}" type="parTrans" cxnId="{2D1F033B-11CD-49B2-93EF-246CB6D4F521}">
      <dgm:prSet/>
      <dgm:spPr/>
      <dgm:t>
        <a:bodyPr/>
        <a:lstStyle/>
        <a:p>
          <a:endParaRPr lang="en-GB" sz="2800">
            <a:solidFill>
              <a:schemeClr val="accent5">
                <a:lumMod val="50000"/>
              </a:schemeClr>
            </a:solidFill>
          </a:endParaRPr>
        </a:p>
      </dgm:t>
    </dgm:pt>
    <dgm:pt modelId="{EE5DCC7C-E74E-4A80-A4F6-E0BF5B9C8E60}" type="sibTrans" cxnId="{2D1F033B-11CD-49B2-93EF-246CB6D4F521}">
      <dgm:prSet custT="1"/>
      <dgm:spPr>
        <a:solidFill>
          <a:schemeClr val="accent5">
            <a:lumMod val="40000"/>
            <a:lumOff val="60000"/>
          </a:schemeClr>
        </a:solidFill>
      </dgm:spPr>
      <dgm:t>
        <a:bodyPr/>
        <a:lstStyle/>
        <a:p>
          <a:endParaRPr lang="en-GB" sz="2800" dirty="0">
            <a:solidFill>
              <a:schemeClr val="accent5">
                <a:lumMod val="50000"/>
              </a:schemeClr>
            </a:solidFill>
          </a:endParaRPr>
        </a:p>
      </dgm:t>
    </dgm:pt>
    <dgm:pt modelId="{EAFB6270-5E53-41C0-976B-D3DE3AA3ED46}">
      <dgm:prSet custT="1"/>
      <dgm:spPr>
        <a:ln>
          <a:solidFill>
            <a:schemeClr val="accent5">
              <a:lumMod val="50000"/>
            </a:schemeClr>
          </a:solidFill>
        </a:ln>
      </dgm:spPr>
      <dgm:t>
        <a:bodyPr/>
        <a:lstStyle/>
        <a:p>
          <a:pPr algn="l"/>
          <a:r>
            <a:rPr lang="en-GB" sz="2600" dirty="0">
              <a:solidFill>
                <a:schemeClr val="accent5">
                  <a:lumMod val="50000"/>
                </a:schemeClr>
              </a:solidFill>
            </a:rPr>
            <a:t>Score Barometer is still useful in helping to choose revised scores.</a:t>
          </a:r>
          <a:endParaRPr lang="en-GB" sz="2600" cap="small" baseline="0" dirty="0">
            <a:solidFill>
              <a:schemeClr val="accent5">
                <a:lumMod val="50000"/>
              </a:schemeClr>
            </a:solidFill>
          </a:endParaRPr>
        </a:p>
      </dgm:t>
    </dgm:pt>
    <dgm:pt modelId="{F87ADA12-87AC-4304-803A-E04708F055D2}" type="sibTrans" cxnId="{5C64F064-A5DA-4537-AD74-745D9B0BEC5D}">
      <dgm:prSet/>
      <dgm:spPr/>
      <dgm:t>
        <a:bodyPr/>
        <a:lstStyle/>
        <a:p>
          <a:endParaRPr lang="en-GB" sz="2800">
            <a:solidFill>
              <a:schemeClr val="accent5">
                <a:lumMod val="50000"/>
              </a:schemeClr>
            </a:solidFill>
          </a:endParaRPr>
        </a:p>
      </dgm:t>
    </dgm:pt>
    <dgm:pt modelId="{079DA536-6D3E-4DB6-99E2-5EB8FDA1A6CD}" type="parTrans" cxnId="{5C64F064-A5DA-4537-AD74-745D9B0BEC5D}">
      <dgm:prSet/>
      <dgm:spPr/>
      <dgm:t>
        <a:bodyPr/>
        <a:lstStyle/>
        <a:p>
          <a:endParaRPr lang="en-GB" sz="2800">
            <a:solidFill>
              <a:schemeClr val="accent5">
                <a:lumMod val="50000"/>
              </a:schemeClr>
            </a:solidFill>
          </a:endParaRPr>
        </a:p>
      </dgm:t>
    </dgm:pt>
    <dgm:pt modelId="{1B85AD03-875B-489A-986F-019782455C51}" type="pres">
      <dgm:prSet presAssocID="{6FBC48A2-A398-48BB-B542-C18CB42D6A5D}" presName="Name0" presStyleCnt="0">
        <dgm:presLayoutVars>
          <dgm:dir/>
          <dgm:resizeHandles val="exact"/>
        </dgm:presLayoutVars>
      </dgm:prSet>
      <dgm:spPr/>
    </dgm:pt>
    <dgm:pt modelId="{C0BB4A03-DD32-4B9D-B5BD-A7D49DA1446E}" type="pres">
      <dgm:prSet presAssocID="{15FC1142-E05F-4182-98C1-50EC1BB6E7B6}" presName="node" presStyleLbl="node1" presStyleIdx="0" presStyleCnt="3" custScaleX="130066">
        <dgm:presLayoutVars>
          <dgm:bulletEnabled val="1"/>
        </dgm:presLayoutVars>
      </dgm:prSet>
      <dgm:spPr/>
    </dgm:pt>
    <dgm:pt modelId="{392296EC-0A78-4B34-8F5A-49D479AC818E}" type="pres">
      <dgm:prSet presAssocID="{EE5DCC7C-E74E-4A80-A4F6-E0BF5B9C8E60}" presName="sibTrans" presStyleLbl="sibTrans2D1" presStyleIdx="0" presStyleCnt="2"/>
      <dgm:spPr>
        <a:prstGeom prst="rightArrow">
          <a:avLst/>
        </a:prstGeom>
      </dgm:spPr>
    </dgm:pt>
    <dgm:pt modelId="{A34AE9B5-50DE-4A4A-9341-86FC7EF1DFA9}" type="pres">
      <dgm:prSet presAssocID="{EE5DCC7C-E74E-4A80-A4F6-E0BF5B9C8E60}" presName="connectorText" presStyleLbl="sibTrans2D1" presStyleIdx="0" presStyleCnt="2"/>
      <dgm:spPr>
        <a:prstGeom prst="mathPlus">
          <a:avLst/>
        </a:prstGeom>
      </dgm:spPr>
    </dgm:pt>
    <dgm:pt modelId="{01E7D19E-2082-4D49-9489-7008D955CEEB}" type="pres">
      <dgm:prSet presAssocID="{1314EC31-E23D-45F1-8AB1-73CB6F9F1F39}" presName="node" presStyleLbl="node1" presStyleIdx="1" presStyleCnt="3" custScaleX="130066">
        <dgm:presLayoutVars>
          <dgm:bulletEnabled val="1"/>
        </dgm:presLayoutVars>
      </dgm:prSet>
      <dgm:spPr/>
    </dgm:pt>
    <dgm:pt modelId="{4EB4F67B-5FDE-40D7-8087-151A241300B6}" type="pres">
      <dgm:prSet presAssocID="{FEB6C3AA-59ED-448E-8346-E7B4DB1427DB}" presName="sibTrans" presStyleLbl="sibTrans2D1" presStyleIdx="1" presStyleCnt="2"/>
      <dgm:spPr>
        <a:prstGeom prst="rightArrow">
          <a:avLst/>
        </a:prstGeom>
      </dgm:spPr>
    </dgm:pt>
    <dgm:pt modelId="{CD0ABB49-2E25-4AEF-AB44-DFA6996A2EB2}" type="pres">
      <dgm:prSet presAssocID="{FEB6C3AA-59ED-448E-8346-E7B4DB1427DB}" presName="connectorText" presStyleLbl="sibTrans2D1" presStyleIdx="1" presStyleCnt="2"/>
      <dgm:spPr/>
    </dgm:pt>
    <dgm:pt modelId="{D1415BA8-27DF-431B-8F64-BB16701F514D}" type="pres">
      <dgm:prSet presAssocID="{EAFB6270-5E53-41C0-976B-D3DE3AA3ED46}" presName="node" presStyleLbl="node1" presStyleIdx="2" presStyleCnt="3" custScaleX="157493">
        <dgm:presLayoutVars>
          <dgm:bulletEnabled val="1"/>
        </dgm:presLayoutVars>
      </dgm:prSet>
      <dgm:spPr/>
    </dgm:pt>
  </dgm:ptLst>
  <dgm:cxnLst>
    <dgm:cxn modelId="{EB6D3E20-5D8B-4392-AAD3-FDFD193E2C14}" type="presOf" srcId="{FEB6C3AA-59ED-448E-8346-E7B4DB1427DB}" destId="{4EB4F67B-5FDE-40D7-8087-151A241300B6}" srcOrd="0" destOrd="0" presId="urn:microsoft.com/office/officeart/2005/8/layout/process1"/>
    <dgm:cxn modelId="{2D1F033B-11CD-49B2-93EF-246CB6D4F521}" srcId="{6FBC48A2-A398-48BB-B542-C18CB42D6A5D}" destId="{15FC1142-E05F-4182-98C1-50EC1BB6E7B6}" srcOrd="0" destOrd="0" parTransId="{4A9913CA-D727-4E4C-9ED0-1AEFCC6E2BD8}" sibTransId="{EE5DCC7C-E74E-4A80-A4F6-E0BF5B9C8E60}"/>
    <dgm:cxn modelId="{8AF6E55C-66DD-4B5E-8D14-CF86E7331029}" type="presOf" srcId="{6FBC48A2-A398-48BB-B542-C18CB42D6A5D}" destId="{1B85AD03-875B-489A-986F-019782455C51}" srcOrd="0" destOrd="0" presId="urn:microsoft.com/office/officeart/2005/8/layout/process1"/>
    <dgm:cxn modelId="{5C64F064-A5DA-4537-AD74-745D9B0BEC5D}" srcId="{6FBC48A2-A398-48BB-B542-C18CB42D6A5D}" destId="{EAFB6270-5E53-41C0-976B-D3DE3AA3ED46}" srcOrd="2" destOrd="0" parTransId="{079DA536-6D3E-4DB6-99E2-5EB8FDA1A6CD}" sibTransId="{F87ADA12-87AC-4304-803A-E04708F055D2}"/>
    <dgm:cxn modelId="{48E61457-1599-4A9D-B1E2-D440312F6DBC}" type="presOf" srcId="{EAFB6270-5E53-41C0-976B-D3DE3AA3ED46}" destId="{D1415BA8-27DF-431B-8F64-BB16701F514D}" srcOrd="0" destOrd="0" presId="urn:microsoft.com/office/officeart/2005/8/layout/process1"/>
    <dgm:cxn modelId="{E1A12089-6285-42AF-949E-38CE7AABAEB5}" type="presOf" srcId="{FEB6C3AA-59ED-448E-8346-E7B4DB1427DB}" destId="{CD0ABB49-2E25-4AEF-AB44-DFA6996A2EB2}" srcOrd="1" destOrd="0" presId="urn:microsoft.com/office/officeart/2005/8/layout/process1"/>
    <dgm:cxn modelId="{9C71578D-7494-4911-9C7C-E3F8ABBED498}" type="presOf" srcId="{EE5DCC7C-E74E-4A80-A4F6-E0BF5B9C8E60}" destId="{392296EC-0A78-4B34-8F5A-49D479AC818E}" srcOrd="0" destOrd="0" presId="urn:microsoft.com/office/officeart/2005/8/layout/process1"/>
    <dgm:cxn modelId="{3A26FE94-DE18-4649-A48A-AD6465283D8D}" type="presOf" srcId="{15FC1142-E05F-4182-98C1-50EC1BB6E7B6}" destId="{C0BB4A03-DD32-4B9D-B5BD-A7D49DA1446E}" srcOrd="0" destOrd="0" presId="urn:microsoft.com/office/officeart/2005/8/layout/process1"/>
    <dgm:cxn modelId="{653425A8-F202-4748-83B1-CB51624A9CC7}" type="presOf" srcId="{EE5DCC7C-E74E-4A80-A4F6-E0BF5B9C8E60}" destId="{A34AE9B5-50DE-4A4A-9341-86FC7EF1DFA9}" srcOrd="1" destOrd="0" presId="urn:microsoft.com/office/officeart/2005/8/layout/process1"/>
    <dgm:cxn modelId="{6BFB87EC-48E0-4B80-B454-4C5A09D0CDBA}" type="presOf" srcId="{1314EC31-E23D-45F1-8AB1-73CB6F9F1F39}" destId="{01E7D19E-2082-4D49-9489-7008D955CEEB}" srcOrd="0" destOrd="0" presId="urn:microsoft.com/office/officeart/2005/8/layout/process1"/>
    <dgm:cxn modelId="{550C31F8-6996-4B2B-9B1F-48D30A475387}" srcId="{6FBC48A2-A398-48BB-B542-C18CB42D6A5D}" destId="{1314EC31-E23D-45F1-8AB1-73CB6F9F1F39}" srcOrd="1" destOrd="0" parTransId="{DE659BC4-D116-4027-8345-C39F1633ED8B}" sibTransId="{FEB6C3AA-59ED-448E-8346-E7B4DB1427DB}"/>
    <dgm:cxn modelId="{589E91FC-B194-4D42-BB09-6F41B021F411}" type="presParOf" srcId="{1B85AD03-875B-489A-986F-019782455C51}" destId="{C0BB4A03-DD32-4B9D-B5BD-A7D49DA1446E}" srcOrd="0" destOrd="0" presId="urn:microsoft.com/office/officeart/2005/8/layout/process1"/>
    <dgm:cxn modelId="{3156D0F0-C1FE-41AA-8494-EFE3178584F5}" type="presParOf" srcId="{1B85AD03-875B-489A-986F-019782455C51}" destId="{392296EC-0A78-4B34-8F5A-49D479AC818E}" srcOrd="1" destOrd="0" presId="urn:microsoft.com/office/officeart/2005/8/layout/process1"/>
    <dgm:cxn modelId="{C2B7CA10-8F32-4DA8-991F-3E929978B83F}" type="presParOf" srcId="{392296EC-0A78-4B34-8F5A-49D479AC818E}" destId="{A34AE9B5-50DE-4A4A-9341-86FC7EF1DFA9}" srcOrd="0" destOrd="0" presId="urn:microsoft.com/office/officeart/2005/8/layout/process1"/>
    <dgm:cxn modelId="{F02B2C0E-5A05-4435-8146-80572FDC13CC}" type="presParOf" srcId="{1B85AD03-875B-489A-986F-019782455C51}" destId="{01E7D19E-2082-4D49-9489-7008D955CEEB}" srcOrd="2" destOrd="0" presId="urn:microsoft.com/office/officeart/2005/8/layout/process1"/>
    <dgm:cxn modelId="{9AF63EBB-8B67-4985-BF1C-5B588D93AF63}" type="presParOf" srcId="{1B85AD03-875B-489A-986F-019782455C51}" destId="{4EB4F67B-5FDE-40D7-8087-151A241300B6}" srcOrd="3" destOrd="0" presId="urn:microsoft.com/office/officeart/2005/8/layout/process1"/>
    <dgm:cxn modelId="{4DC67FCD-A0E2-4611-BA3A-E4668EF74B5C}" type="presParOf" srcId="{4EB4F67B-5FDE-40D7-8087-151A241300B6}" destId="{CD0ABB49-2E25-4AEF-AB44-DFA6996A2EB2}" srcOrd="0" destOrd="0" presId="urn:microsoft.com/office/officeart/2005/8/layout/process1"/>
    <dgm:cxn modelId="{3632903B-B8E1-4DB9-9D73-131C410BCC87}" type="presParOf" srcId="{1B85AD03-875B-489A-986F-019782455C51}" destId="{D1415BA8-27DF-431B-8F64-BB16701F514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B4A03-DD32-4B9D-B5BD-A7D49DA1446E}">
      <dsp:nvSpPr>
        <dsp:cNvPr id="0" name=""/>
        <dsp:cNvSpPr/>
      </dsp:nvSpPr>
      <dsp:spPr>
        <a:xfrm>
          <a:off x="6193" y="77376"/>
          <a:ext cx="2914015" cy="1765176"/>
        </a:xfrm>
        <a:prstGeom prst="roundRect">
          <a:avLst>
            <a:gd name="adj" fmla="val 10000"/>
          </a:avLst>
        </a:prstGeom>
        <a:solidFill>
          <a:schemeClr val="lt1">
            <a:hueOff val="0"/>
            <a:satOff val="0"/>
            <a:lumOff val="0"/>
            <a:alphaOff val="0"/>
          </a:schemeClr>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5">
                  <a:lumMod val="50000"/>
                </a:schemeClr>
              </a:solidFill>
            </a:rPr>
            <a:t>Decide which Scenario you would like to revisit</a:t>
          </a:r>
          <a:endParaRPr lang="en-GB" sz="2600" kern="1200" cap="small" baseline="0" dirty="0">
            <a:solidFill>
              <a:schemeClr val="accent5">
                <a:lumMod val="50000"/>
              </a:schemeClr>
            </a:solidFill>
          </a:endParaRPr>
        </a:p>
      </dsp:txBody>
      <dsp:txXfrm>
        <a:off x="57893" y="129076"/>
        <a:ext cx="2810615" cy="1661776"/>
      </dsp:txXfrm>
    </dsp:sp>
    <dsp:sp modelId="{392296EC-0A78-4B34-8F5A-49D479AC818E}">
      <dsp:nvSpPr>
        <dsp:cNvPr id="0" name=""/>
        <dsp:cNvSpPr/>
      </dsp:nvSpPr>
      <dsp:spPr>
        <a:xfrm>
          <a:off x="3144249" y="682153"/>
          <a:ext cx="474967" cy="555622"/>
        </a:xfrm>
        <a:prstGeom prst="rightArrow">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dirty="0">
            <a:solidFill>
              <a:schemeClr val="accent5">
                <a:lumMod val="50000"/>
              </a:schemeClr>
            </a:solidFill>
          </a:endParaRPr>
        </a:p>
      </dsp:txBody>
      <dsp:txXfrm>
        <a:off x="3207206" y="904108"/>
        <a:ext cx="349053" cy="111712"/>
      </dsp:txXfrm>
    </dsp:sp>
    <dsp:sp modelId="{01E7D19E-2082-4D49-9489-7008D955CEEB}">
      <dsp:nvSpPr>
        <dsp:cNvPr id="0" name=""/>
        <dsp:cNvSpPr/>
      </dsp:nvSpPr>
      <dsp:spPr>
        <a:xfrm>
          <a:off x="3816373" y="77376"/>
          <a:ext cx="2914015" cy="1765176"/>
        </a:xfrm>
        <a:prstGeom prst="roundRect">
          <a:avLst>
            <a:gd name="adj" fmla="val 10000"/>
          </a:avLst>
        </a:prstGeom>
        <a:solidFill>
          <a:schemeClr val="lt1">
            <a:hueOff val="0"/>
            <a:satOff val="0"/>
            <a:lumOff val="0"/>
            <a:alphaOff val="0"/>
          </a:schemeClr>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5">
                  <a:lumMod val="50000"/>
                </a:schemeClr>
              </a:solidFill>
            </a:rPr>
            <a:t>Review original scores based on new knowledge and understanding.</a:t>
          </a:r>
        </a:p>
      </dsp:txBody>
      <dsp:txXfrm>
        <a:off x="3868073" y="129076"/>
        <a:ext cx="2810615" cy="1661776"/>
      </dsp:txXfrm>
    </dsp:sp>
    <dsp:sp modelId="{4EB4F67B-5FDE-40D7-8087-151A241300B6}">
      <dsp:nvSpPr>
        <dsp:cNvPr id="0" name=""/>
        <dsp:cNvSpPr/>
      </dsp:nvSpPr>
      <dsp:spPr>
        <a:xfrm>
          <a:off x="6954429" y="682153"/>
          <a:ext cx="474967" cy="555622"/>
        </a:xfrm>
        <a:prstGeom prst="rightArrow">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solidFill>
              <a:schemeClr val="accent5">
                <a:lumMod val="50000"/>
              </a:schemeClr>
            </a:solidFill>
          </a:endParaRPr>
        </a:p>
      </dsp:txBody>
      <dsp:txXfrm>
        <a:off x="6954429" y="793277"/>
        <a:ext cx="332477" cy="333374"/>
      </dsp:txXfrm>
    </dsp:sp>
    <dsp:sp modelId="{D1415BA8-27DF-431B-8F64-BB16701F514D}">
      <dsp:nvSpPr>
        <dsp:cNvPr id="0" name=""/>
        <dsp:cNvSpPr/>
      </dsp:nvSpPr>
      <dsp:spPr>
        <a:xfrm>
          <a:off x="7626553" y="77376"/>
          <a:ext cx="3528493" cy="1765176"/>
        </a:xfrm>
        <a:prstGeom prst="roundRect">
          <a:avLst>
            <a:gd name="adj" fmla="val 10000"/>
          </a:avLst>
        </a:prstGeom>
        <a:solidFill>
          <a:schemeClr val="lt1">
            <a:hueOff val="0"/>
            <a:satOff val="0"/>
            <a:lumOff val="0"/>
            <a:alphaOff val="0"/>
          </a:schemeClr>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5">
                  <a:lumMod val="50000"/>
                </a:schemeClr>
              </a:solidFill>
            </a:rPr>
            <a:t>Score Barometer is still useful in helping to choose revised scores.</a:t>
          </a:r>
          <a:endParaRPr lang="en-GB" sz="2600" kern="1200" cap="small" baseline="0" dirty="0">
            <a:solidFill>
              <a:schemeClr val="accent5">
                <a:lumMod val="50000"/>
              </a:schemeClr>
            </a:solidFill>
          </a:endParaRPr>
        </a:p>
      </dsp:txBody>
      <dsp:txXfrm>
        <a:off x="7678253" y="129076"/>
        <a:ext cx="3425093" cy="16617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758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6608" tIns="48304" rIns="96608" bIns="48304" rtlCol="0" anchor="ctr"/>
          <a:lstStyle/>
          <a:p>
            <a:endParaRPr lang="en-GB"/>
          </a:p>
        </p:txBody>
      </p:sp>
      <p:sp>
        <p:nvSpPr>
          <p:cNvPr id="5" name="Notes Placeholder 4"/>
          <p:cNvSpPr>
            <a:spLocks noGrp="1"/>
          </p:cNvSpPr>
          <p:nvPr>
            <p:ph type="body" sz="quarter" idx="3"/>
          </p:nvPr>
        </p:nvSpPr>
        <p:spPr>
          <a:xfrm>
            <a:off x="710248" y="4518204"/>
            <a:ext cx="5681980" cy="3696713"/>
          </a:xfrm>
          <a:prstGeom prst="rect">
            <a:avLst/>
          </a:prstGeom>
        </p:spPr>
        <p:txBody>
          <a:bodyPr vert="horz" lIns="96608" tIns="48304" rIns="96608" bIns="48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81926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p:txBody>
      </p:sp>
    </p:spTree>
    <p:extLst>
      <p:ext uri="{BB962C8B-B14F-4D97-AF65-F5344CB8AC3E}">
        <p14:creationId xmlns:p14="http://schemas.microsoft.com/office/powerpoint/2010/main" val="1300974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defTabSz="937900"/>
            <a:r>
              <a:rPr lang="en-US" dirty="0"/>
              <a:t>GUIDELINES FOR ERASMUS+ NAs</a:t>
            </a:r>
          </a:p>
          <a:p>
            <a:pPr defTabSz="937900"/>
            <a:br>
              <a:rPr lang="en-US" dirty="0"/>
            </a:br>
            <a:r>
              <a:rPr lang="en-US" dirty="0"/>
              <a:t>Where time allows, it can be useful to add a session where assessors can go back to working in groups and revisit the scores that they gave under SCENARIO 1 and SCENARIO 2, applying all that they have learned about scoring and budgetary consequences. </a:t>
            </a:r>
            <a:endParaRPr lang="en-GB" b="0" dirty="0"/>
          </a:p>
        </p:txBody>
      </p:sp>
    </p:spTree>
    <p:extLst>
      <p:ext uri="{BB962C8B-B14F-4D97-AF65-F5344CB8AC3E}">
        <p14:creationId xmlns:p14="http://schemas.microsoft.com/office/powerpoint/2010/main" val="281683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7900"/>
            <a:r>
              <a:rPr lang="en-US" dirty="0"/>
              <a:t>GUIDELINES FOR ERASMUS+ NAs</a:t>
            </a:r>
          </a:p>
          <a:p>
            <a:pPr defTabSz="937900"/>
            <a:br>
              <a:rPr lang="en-US" dirty="0"/>
            </a:br>
            <a:r>
              <a:rPr lang="en-US" dirty="0"/>
              <a:t>In a short plenary session, it can be useful to ask each group to confirm whether new scores were applied or if the original scores remain, asking for an explanation in each case.</a:t>
            </a:r>
          </a:p>
          <a:p>
            <a:pPr defTabSz="937900"/>
            <a:endParaRPr lang="en-US" dirty="0"/>
          </a:p>
        </p:txBody>
      </p:sp>
      <p:sp>
        <p:nvSpPr>
          <p:cNvPr id="6" name="Header Placeholder 3">
            <a:extLst>
              <a:ext uri="{FF2B5EF4-FFF2-40B4-BE49-F238E27FC236}">
                <a16:creationId xmlns:a16="http://schemas.microsoft.com/office/drawing/2014/main" id="{188DCF1A-C294-4B8C-B0F4-5B8F9CC23172}"/>
              </a:ext>
            </a:extLst>
          </p:cNvPr>
          <p:cNvSpPr txBox="1">
            <a:spLocks/>
          </p:cNvSpPr>
          <p:nvPr/>
        </p:nvSpPr>
        <p:spPr>
          <a:xfrm>
            <a:off x="2" y="8824686"/>
            <a:ext cx="6857998" cy="319314"/>
          </a:xfrm>
          <a:prstGeom prst="rect">
            <a:avLst/>
          </a:prstGeom>
        </p:spPr>
        <p:txBody>
          <a:bodyPr vert="horz" lIns="91440" tIns="45720" rIns="91440" bIns="45720" rtlCol="0"/>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Orientra (2018)</a:t>
            </a:r>
          </a:p>
        </p:txBody>
      </p:sp>
    </p:spTree>
    <p:extLst>
      <p:ext uri="{BB962C8B-B14F-4D97-AF65-F5344CB8AC3E}">
        <p14:creationId xmlns:p14="http://schemas.microsoft.com/office/powerpoint/2010/main" val="4184180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4704"/>
            <a:ext cx="12192000" cy="4627998"/>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6600" b="1" i="0" u="none" strike="noStrike" kern="1200" cap="small"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t>ERASMUS+ KA</a:t>
            </a:r>
            <a:r>
              <a:rPr kumimoji="0" lang="en-GB" sz="7700" b="1" i="0" u="none" strike="noStrike" kern="1200" cap="small"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t>220</a:t>
            </a:r>
            <a:endParaRPr kumimoji="0" lang="en-GB" sz="7700" b="1" i="0" u="none" strike="noStrike" kern="1200" cap="none"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endParaRPr>
          </a:p>
          <a:p>
            <a:pPr marL="0" marR="0" lvl="0" indent="0" algn="ctr" defTabSz="914400" rtl="0" eaLnBrk="1" fontAlgn="auto" latinLnBrk="0" hangingPunct="1">
              <a:lnSpc>
                <a:spcPct val="80000"/>
              </a:lnSpc>
              <a:spcBef>
                <a:spcPts val="0"/>
              </a:spcBef>
              <a:spcAft>
                <a:spcPts val="0"/>
              </a:spcAft>
              <a:buClrTx/>
              <a:buSzTx/>
              <a:buFontTx/>
              <a:buNone/>
              <a:tabLst/>
              <a:defRPr/>
            </a:pPr>
            <a:br>
              <a:rPr kumimoji="0" lang="en-GB" sz="3600" b="1" i="0" u="none" strike="noStrike" kern="1200" cap="none"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br>
            <a:r>
              <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Recognising Achievement: Return to Case Examples</a:t>
            </a:r>
            <a:br>
              <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br>
            <a:br>
              <a:rPr kumimoji="0" lang="en-GB" sz="28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br>
            <a:r>
              <a:rPr kumimoji="0" lang="en-GB" sz="7200" b="1" i="0" u="none" strike="noStrike" kern="1200" cap="small" spc="0" normalizeH="0" baseline="0" noProof="0" dirty="0">
                <a:ln>
                  <a:noFill/>
                </a:ln>
                <a:solidFill>
                  <a:schemeClr val="accent2">
                    <a:lumMod val="75000"/>
                  </a:schemeClr>
                </a:solidFill>
                <a:effectLst/>
                <a:uLnTx/>
                <a:uFillTx/>
                <a:latin typeface="Candara" panose="020E0502030303020204" pitchFamily="34" charset="0"/>
                <a:ea typeface="+mn-ea"/>
                <a:cs typeface="Helvetica" pitchFamily="34" charset="0"/>
              </a:rPr>
              <a:t>revisit scores</a:t>
            </a:r>
            <a:endParaRPr kumimoji="0" lang="en-GB" sz="9600" b="1" i="0" u="none" strike="noStrike" kern="1200" cap="none" spc="0" normalizeH="0" baseline="30000" noProof="0" dirty="0">
              <a:ln>
                <a:noFill/>
              </a:ln>
              <a:solidFill>
                <a:schemeClr val="accent2">
                  <a:lumMod val="75000"/>
                </a:schemeClr>
              </a:solidFill>
              <a:effectLst/>
              <a:uLnTx/>
              <a:uFillTx/>
              <a:latin typeface="Candara" panose="020E0502030303020204" pitchFamily="34" charset="0"/>
              <a:ea typeface="+mn-ea"/>
              <a:cs typeface="Helvetica" pitchFamily="34" charset="0"/>
            </a:endParaRPr>
          </a:p>
        </p:txBody>
      </p:sp>
      <p:pic>
        <p:nvPicPr>
          <p:cNvPr id="2" name="Picture 1">
            <a:extLst>
              <a:ext uri="{FF2B5EF4-FFF2-40B4-BE49-F238E27FC236}">
                <a16:creationId xmlns:a16="http://schemas.microsoft.com/office/drawing/2014/main" id="{46528BD8-FD36-7E5B-43FA-B1C7A847D5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B30D3712-FAFA-B658-4625-4E9DA9C6D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37863896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3209809"/>
              </p:ext>
            </p:extLst>
          </p:nvPr>
        </p:nvGraphicFramePr>
        <p:xfrm>
          <a:off x="335360" y="1844824"/>
          <a:ext cx="11161240" cy="19199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11881" y="81780"/>
            <a:ext cx="11568238" cy="158504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200" b="1" i="0" u="none" strike="noStrike" kern="1200" cap="none" spc="0" normalizeH="0" baseline="0" noProof="0" dirty="0">
                <a:ln>
                  <a:noFill/>
                </a:ln>
                <a:solidFill>
                  <a:schemeClr val="accent5">
                    <a:lumMod val="50000"/>
                  </a:schemeClr>
                </a:solidFill>
                <a:effectLst/>
                <a:uLnTx/>
                <a:uFillTx/>
                <a:latin typeface="Calibri" panose="020F0502020204030204" pitchFamily="34" charset="0"/>
                <a:ea typeface="+mn-ea"/>
                <a:cs typeface="Calibri" panose="020F0502020204030204" pitchFamily="34" charset="0"/>
              </a:rPr>
              <a:t>FIELD-BASED GROUPWORK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500" b="1" i="0" u="none" strike="noStrike" kern="1200" cap="none" spc="0" normalizeH="0" baseline="0" noProof="0" dirty="0">
                <a:ln>
                  <a:noFill/>
                </a:ln>
                <a:solidFill>
                  <a:schemeClr val="accent5">
                    <a:lumMod val="50000"/>
                  </a:schemeClr>
                </a:solidFill>
                <a:effectLst/>
                <a:uLnTx/>
                <a:uFillTx/>
                <a:latin typeface="Calibri" panose="020F0502020204030204" pitchFamily="34" charset="0"/>
                <a:ea typeface="+mn-ea"/>
                <a:cs typeface="Calibri" panose="020F0502020204030204" pitchFamily="34" charset="0"/>
              </a:rPr>
              <a:t>Revisit Scenario 1 </a:t>
            </a:r>
            <a:r>
              <a:rPr kumimoji="0" lang="en-GB" sz="2500" b="1" i="0" u="sng" strike="noStrike" kern="1200" cap="none" spc="0" normalizeH="0" baseline="0" noProof="0" dirty="0">
                <a:ln>
                  <a:noFill/>
                </a:ln>
                <a:solidFill>
                  <a:schemeClr val="accent5">
                    <a:lumMod val="50000"/>
                  </a:schemeClr>
                </a:solidFill>
                <a:effectLst/>
                <a:uLnTx/>
                <a:uFillTx/>
                <a:latin typeface="Calibri" panose="020F0502020204030204" pitchFamily="34" charset="0"/>
                <a:ea typeface="+mn-ea"/>
                <a:cs typeface="Calibri" panose="020F0502020204030204" pitchFamily="34" charset="0"/>
              </a:rPr>
              <a:t>or</a:t>
            </a:r>
            <a:r>
              <a:rPr kumimoji="0" lang="en-GB" sz="2500" b="1" i="0" u="none" strike="noStrike" kern="1200" cap="none" spc="0" normalizeH="0" baseline="0" noProof="0" dirty="0">
                <a:ln>
                  <a:noFill/>
                </a:ln>
                <a:solidFill>
                  <a:schemeClr val="accent5">
                    <a:lumMod val="50000"/>
                  </a:schemeClr>
                </a:solidFill>
                <a:effectLst/>
                <a:uLnTx/>
                <a:uFillTx/>
                <a:latin typeface="Calibri" panose="020F0502020204030204" pitchFamily="34" charset="0"/>
                <a:ea typeface="+mn-ea"/>
                <a:cs typeface="Calibri" panose="020F0502020204030204" pitchFamily="34" charset="0"/>
              </a:rPr>
              <a:t> Scenario 2: decide whether to change or retain your scores?</a:t>
            </a:r>
          </a:p>
        </p:txBody>
      </p:sp>
      <p:grpSp>
        <p:nvGrpSpPr>
          <p:cNvPr id="3" name="Group 2">
            <a:extLst>
              <a:ext uri="{FF2B5EF4-FFF2-40B4-BE49-F238E27FC236}">
                <a16:creationId xmlns:a16="http://schemas.microsoft.com/office/drawing/2014/main" id="{0F33249E-6924-EE4A-7036-04DD38FAD4D6}"/>
              </a:ext>
            </a:extLst>
          </p:cNvPr>
          <p:cNvGrpSpPr/>
          <p:nvPr/>
        </p:nvGrpSpPr>
        <p:grpSpPr>
          <a:xfrm>
            <a:off x="479376" y="4365104"/>
            <a:ext cx="1008112" cy="1307225"/>
            <a:chOff x="7524328" y="160338"/>
            <a:chExt cx="1052211" cy="1485475"/>
          </a:xfrm>
        </p:grpSpPr>
        <p:pic>
          <p:nvPicPr>
            <p:cNvPr id="8" name="Picture 7">
              <a:extLst>
                <a:ext uri="{FF2B5EF4-FFF2-40B4-BE49-F238E27FC236}">
                  <a16:creationId xmlns:a16="http://schemas.microsoft.com/office/drawing/2014/main" id="{C84213AC-73F3-5584-C8B8-7BF38206F7F9}"/>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9" name="TextBox 8">
              <a:extLst>
                <a:ext uri="{FF2B5EF4-FFF2-40B4-BE49-F238E27FC236}">
                  <a16:creationId xmlns:a16="http://schemas.microsoft.com/office/drawing/2014/main" id="{6C5856C3-8E22-89F9-BF38-C4A142DE76DF}"/>
                </a:ext>
              </a:extLst>
            </p:cNvPr>
            <p:cNvSpPr txBox="1"/>
            <p:nvPr/>
          </p:nvSpPr>
          <p:spPr>
            <a:xfrm>
              <a:off x="7647410" y="625166"/>
              <a:ext cx="806042" cy="80441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4000" b="1" dirty="0">
                  <a:solidFill>
                    <a:prstClr val="white"/>
                  </a:solidFill>
                  <a:latin typeface="Calibri"/>
                </a:rPr>
                <a:t>3</a:t>
              </a:r>
              <a:r>
                <a:rPr kumimoji="0" lang="en-GB" sz="4000" b="1" i="0" u="none" strike="noStrike" kern="1200" cap="none" spc="0" normalizeH="0" baseline="0" noProof="0" dirty="0">
                  <a:ln>
                    <a:noFill/>
                  </a:ln>
                  <a:solidFill>
                    <a:prstClr val="white"/>
                  </a:solidFill>
                  <a:effectLst/>
                  <a:uLnTx/>
                  <a:uFillTx/>
                  <a:latin typeface="Calibri"/>
                  <a:ea typeface="+mn-ea"/>
                  <a:cs typeface="+mn-cs"/>
                </a:rPr>
                <a:t>0</a:t>
              </a:r>
            </a:p>
          </p:txBody>
        </p:sp>
      </p:grpSp>
      <p:sp>
        <p:nvSpPr>
          <p:cNvPr id="7" name="TextBox 6">
            <a:extLst>
              <a:ext uri="{FF2B5EF4-FFF2-40B4-BE49-F238E27FC236}">
                <a16:creationId xmlns:a16="http://schemas.microsoft.com/office/drawing/2014/main" id="{85389A76-5268-9FA6-A678-22143EAF7E8C}"/>
              </a:ext>
            </a:extLst>
          </p:cNvPr>
          <p:cNvSpPr txBox="1"/>
          <p:nvPr/>
        </p:nvSpPr>
        <p:spPr>
          <a:xfrm>
            <a:off x="1703512" y="4695550"/>
            <a:ext cx="7490756" cy="1200329"/>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600" b="1" i="0" u="none" strike="noStrike" kern="1200" cap="none" spc="0" normalizeH="0" baseline="0" noProof="0" dirty="0">
                <a:ln>
                  <a:noFill/>
                </a:ln>
                <a:solidFill>
                  <a:schemeClr val="accent5">
                    <a:lumMod val="50000"/>
                  </a:schemeClr>
                </a:solidFill>
                <a:effectLst/>
                <a:uLnTx/>
                <a:uFillTx/>
                <a:latin typeface="Calibri" panose="020F0502020204030204" pitchFamily="34" charset="0"/>
                <a:ea typeface="+mn-ea"/>
                <a:cs typeface="Calibri" panose="020F0502020204030204" pitchFamily="34" charset="0"/>
              </a:rPr>
              <a:t>Return to Plenary at 16:30</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3600" b="1" i="0" u="none" strike="noStrike" kern="1200" cap="none" spc="0" normalizeH="0" baseline="0" noProof="0" dirty="0">
                <a:ln>
                  <a:noFill/>
                </a:ln>
                <a:solidFill>
                  <a:schemeClr val="accent5">
                    <a:lumMod val="50000"/>
                  </a:schemeClr>
                </a:solidFill>
                <a:effectLst/>
                <a:uLnTx/>
                <a:uFillTx/>
                <a:latin typeface="Calibri" panose="020F0502020204030204" pitchFamily="34" charset="0"/>
                <a:ea typeface="+mn-ea"/>
                <a:cs typeface="Calibri" panose="020F0502020204030204" pitchFamily="34" charset="0"/>
              </a:rPr>
              <a:t>Nominate Rapporteur (scores et al)</a:t>
            </a:r>
            <a:endParaRPr kumimoji="0" lang="en-GB" sz="3600" b="0" i="0" u="none" strike="noStrike" kern="1200" cap="none" spc="0" normalizeH="0" baseline="0" noProof="0" dirty="0">
              <a:ln>
                <a:noFill/>
              </a:ln>
              <a:solidFill>
                <a:schemeClr val="accent5">
                  <a:lumMod val="50000"/>
                </a:schemeClr>
              </a:solidFill>
              <a:effectLst/>
              <a:uLnTx/>
              <a:uFillTx/>
              <a:latin typeface="Calibri"/>
              <a:ea typeface="+mn-ea"/>
              <a:cs typeface="+mn-cs"/>
            </a:endParaRPr>
          </a:p>
        </p:txBody>
      </p:sp>
      <p:pic>
        <p:nvPicPr>
          <p:cNvPr id="15" name="Picture 14">
            <a:extLst>
              <a:ext uri="{FF2B5EF4-FFF2-40B4-BE49-F238E27FC236}">
                <a16:creationId xmlns:a16="http://schemas.microsoft.com/office/drawing/2014/main" id="{FE4D6FBB-70C5-C6A6-18D7-431F8DCC62F6}"/>
              </a:ext>
            </a:extLst>
          </p:cNvPr>
          <p:cNvPicPr>
            <a:picLocks noChangeAspect="1"/>
          </p:cNvPicPr>
          <p:nvPr/>
        </p:nvPicPr>
        <p:blipFill>
          <a:blip r:embed="rId9">
            <a:duotone>
              <a:schemeClr val="accent5">
                <a:shade val="45000"/>
                <a:satMod val="135000"/>
              </a:schemeClr>
              <a:prstClr val="white"/>
            </a:duotone>
            <a:extLst>
              <a:ext uri="{BEBA8EAE-BF5A-486C-A8C5-ECC9F3942E4B}">
                <a14:imgProps xmlns:a14="http://schemas.microsoft.com/office/drawing/2010/main">
                  <a14:imgLayer r:embed="rId10">
                    <a14:imgEffect>
                      <a14:artisticPaintBrush/>
                    </a14:imgEffect>
                    <a14:imgEffect>
                      <a14:colorTemperature colorTemp="5900"/>
                    </a14:imgEffect>
                  </a14:imgLayer>
                </a14:imgProps>
              </a:ext>
              <a:ext uri="{28A0092B-C50C-407E-A947-70E740481C1C}">
                <a14:useLocalDpi xmlns:a14="http://schemas.microsoft.com/office/drawing/2010/main" val="0"/>
              </a:ext>
            </a:extLst>
          </a:blip>
          <a:srcRect l="3321" r="3321"/>
          <a:stretch/>
        </p:blipFill>
        <p:spPr>
          <a:xfrm>
            <a:off x="9194268" y="3989662"/>
            <a:ext cx="2503448" cy="2276872"/>
          </a:xfrm>
          <a:prstGeom prst="rect">
            <a:avLst/>
          </a:prstGeom>
        </p:spPr>
      </p:pic>
    </p:spTree>
    <p:extLst>
      <p:ext uri="{BB962C8B-B14F-4D97-AF65-F5344CB8AC3E}">
        <p14:creationId xmlns:p14="http://schemas.microsoft.com/office/powerpoint/2010/main" val="180486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616F11-A003-4C2F-915C-D620361EC879}"/>
              </a:ext>
            </a:extLst>
          </p:cNvPr>
          <p:cNvPicPr>
            <a:picLocks noChangeAspect="1"/>
          </p:cNvPicPr>
          <p:nvPr/>
        </p:nvPicPr>
        <p:blipFill rotWithShape="1">
          <a:blip r:embed="rId3">
            <a:extLst>
              <a:ext uri="{28A0092B-C50C-407E-A947-70E740481C1C}">
                <a14:useLocalDpi xmlns:a14="http://schemas.microsoft.com/office/drawing/2010/main" val="0"/>
              </a:ext>
            </a:extLst>
          </a:blip>
          <a:srcRect l="7458"/>
          <a:stretch/>
        </p:blipFill>
        <p:spPr>
          <a:xfrm flipH="1">
            <a:off x="5807964" y="0"/>
            <a:ext cx="6384036" cy="6857999"/>
          </a:xfrm>
          <a:prstGeom prst="rect">
            <a:avLst/>
          </a:prstGeom>
        </p:spPr>
      </p:pic>
      <p:sp>
        <p:nvSpPr>
          <p:cNvPr id="2" name="TextBox 1">
            <a:extLst>
              <a:ext uri="{FF2B5EF4-FFF2-40B4-BE49-F238E27FC236}">
                <a16:creationId xmlns:a16="http://schemas.microsoft.com/office/drawing/2014/main" id="{3386585D-B840-980D-DA9D-39522A56C3DD}"/>
              </a:ext>
            </a:extLst>
          </p:cNvPr>
          <p:cNvSpPr txBox="1"/>
          <p:nvPr/>
        </p:nvSpPr>
        <p:spPr>
          <a:xfrm>
            <a:off x="335360" y="484346"/>
            <a:ext cx="6840760" cy="4719754"/>
          </a:xfrm>
          <a:prstGeom prst="rect">
            <a:avLst/>
          </a:prstGeom>
          <a:noFill/>
        </p:spPr>
        <p:txBody>
          <a:bodyPr wrap="square" rtlCol="0">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6300" b="1" i="0" u="none" strike="noStrike" kern="1200" cap="none" spc="0" normalizeH="0" baseline="0" noProof="0" dirty="0">
                <a:ln>
                  <a:noFill/>
                </a:ln>
                <a:solidFill>
                  <a:srgbClr val="007096"/>
                </a:solidFill>
                <a:effectLst/>
                <a:uLnTx/>
                <a:uFillTx/>
                <a:latin typeface="Candara" panose="020E0502030303020204" pitchFamily="34" charset="0"/>
                <a:ea typeface="+mn-ea"/>
                <a:cs typeface="Helvetica" pitchFamily="34" charset="0"/>
              </a:rPr>
              <a:t>Plenary Discussion</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3200" b="1" i="0" u="none" strike="noStrike" kern="1200" cap="none" spc="0" normalizeH="0" baseline="0" noProof="0" dirty="0">
                <a:ln>
                  <a:noFill/>
                </a:ln>
                <a:solidFill>
                  <a:srgbClr val="0070C0"/>
                </a:solidFill>
                <a:effectLst/>
                <a:uLnTx/>
                <a:uFillTx/>
                <a:latin typeface="Candara" panose="020E0502030303020204" pitchFamily="34" charset="0"/>
                <a:ea typeface="+mn-ea"/>
                <a:cs typeface="Helvetica" pitchFamily="34" charset="0"/>
              </a:rPr>
            </a:br>
            <a:r>
              <a:rPr kumimoji="0" lang="en-GB" sz="2800" b="0" i="0" u="none" strike="noStrike" kern="1200" cap="none" spc="0" normalizeH="0" baseline="0" noProof="0" dirty="0">
                <a:ln>
                  <a:noFill/>
                </a:ln>
                <a:solidFill>
                  <a:srgbClr val="4BACC6">
                    <a:lumMod val="50000"/>
                  </a:srgbClr>
                </a:solidFill>
                <a:effectLst/>
                <a:uLnTx/>
                <a:uFillTx/>
                <a:latin typeface="Calibri"/>
                <a:ea typeface="+mn-ea"/>
                <a:cs typeface="+mn-cs"/>
              </a:rPr>
              <a:t>1. Task Completed? New Scores Applied?</a:t>
            </a:r>
            <a:br>
              <a:rPr kumimoji="0" lang="en-GB" sz="2800" b="0" i="0" u="none" strike="noStrike" kern="1200" cap="none" spc="0" normalizeH="0" baseline="0" noProof="0" dirty="0">
                <a:ln>
                  <a:noFill/>
                </a:ln>
                <a:solidFill>
                  <a:srgbClr val="4BACC6">
                    <a:lumMod val="50000"/>
                  </a:srgbClr>
                </a:solidFill>
                <a:effectLst/>
                <a:uLnTx/>
                <a:uFillTx/>
                <a:latin typeface="Calibri"/>
                <a:ea typeface="+mn-ea"/>
                <a:cs typeface="+mn-cs"/>
              </a:rPr>
            </a:br>
            <a:endParaRPr kumimoji="0" lang="en-GB" b="0" i="0" u="none" strike="noStrike" kern="1200" cap="none" spc="0" normalizeH="0" baseline="0" noProof="0" dirty="0">
              <a:ln>
                <a:noFill/>
              </a:ln>
              <a:solidFill>
                <a:srgbClr val="4BACC6">
                  <a:lumMod val="50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4BACC6">
                    <a:lumMod val="50000"/>
                  </a:srgbClr>
                </a:solidFill>
                <a:effectLst/>
                <a:uLnTx/>
                <a:uFillTx/>
                <a:latin typeface="Calibri"/>
                <a:ea typeface="+mn-ea"/>
                <a:cs typeface="+mn-cs"/>
              </a:rPr>
              <a:t>2. Did you change significantly? If so, why?</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2800" b="0" i="0" u="none" strike="noStrike" kern="1200" cap="none" spc="0" normalizeH="0" baseline="0" noProof="0" dirty="0">
                <a:ln>
                  <a:noFill/>
                </a:ln>
                <a:solidFill>
                  <a:srgbClr val="4BACC6">
                    <a:lumMod val="50000"/>
                  </a:srgbClr>
                </a:solidFill>
                <a:effectLst/>
                <a:uLnTx/>
                <a:uFillTx/>
                <a:latin typeface="Calibri"/>
                <a:ea typeface="+mn-ea"/>
                <a:cs typeface="+mn-cs"/>
              </a:rPr>
            </a:br>
            <a:endParaRPr kumimoji="0" lang="en-GB" sz="2800" b="0" i="0" u="none" strike="noStrike" kern="1200" cap="none" spc="0" normalizeH="0" baseline="0" noProof="0" dirty="0">
              <a:ln>
                <a:noFill/>
              </a:ln>
              <a:solidFill>
                <a:srgbClr val="4BACC6">
                  <a:lumMod val="50000"/>
                </a:srgb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79646">
                    <a:lumMod val="75000"/>
                  </a:srgbClr>
                </a:solidFill>
                <a:effectLst/>
                <a:uLnTx/>
                <a:uFillTx/>
                <a:latin typeface="Candara" panose="020E0502030303020204" pitchFamily="34" charset="0"/>
                <a:ea typeface="+mn-ea"/>
                <a:cs typeface="Helvetica" pitchFamily="34" charset="0"/>
              </a:rPr>
              <a:t>TIME IS LIMITED:</a:t>
            </a:r>
            <a:br>
              <a:rPr kumimoji="0" lang="en-US" sz="3600" b="1" i="0" u="none" strike="noStrike" kern="1200" cap="none" spc="0" normalizeH="0" baseline="0" noProof="0" dirty="0">
                <a:ln>
                  <a:noFill/>
                </a:ln>
                <a:solidFill>
                  <a:srgbClr val="F79646">
                    <a:lumMod val="75000"/>
                  </a:srgbClr>
                </a:solidFill>
                <a:effectLst/>
                <a:uLnTx/>
                <a:uFillTx/>
                <a:latin typeface="Candara" panose="020E0502030303020204" pitchFamily="34" charset="0"/>
                <a:ea typeface="+mn-ea"/>
                <a:cs typeface="Helvetica" pitchFamily="34" charset="0"/>
              </a:rPr>
            </a:br>
            <a:r>
              <a:rPr kumimoji="0" lang="en-US" sz="3600" b="1" i="0" u="none" strike="noStrike" kern="1200" cap="none" spc="0" normalizeH="0" baseline="0" noProof="0" dirty="0">
                <a:ln>
                  <a:noFill/>
                </a:ln>
                <a:solidFill>
                  <a:srgbClr val="F79646">
                    <a:lumMod val="75000"/>
                  </a:srgbClr>
                </a:solidFill>
                <a:effectLst/>
                <a:uLnTx/>
                <a:uFillTx/>
                <a:latin typeface="Candara" panose="020E0502030303020204" pitchFamily="34" charset="0"/>
                <a:ea typeface="+mn-ea"/>
                <a:cs typeface="Helvetica" pitchFamily="34" charset="0"/>
              </a:rPr>
              <a:t>MAKE YOUR POINT</a:t>
            </a:r>
            <a:endParaRPr kumimoji="0" lang="en-GB" sz="11500" b="1" i="0" u="none" strike="noStrike" kern="1200" cap="none" spc="0" normalizeH="0" baseline="0" noProof="0" dirty="0">
              <a:ln>
                <a:noFill/>
              </a:ln>
              <a:solidFill>
                <a:srgbClr val="F79646">
                  <a:lumMod val="75000"/>
                </a:srgbClr>
              </a:solidFill>
              <a:effectLst/>
              <a:uLnTx/>
              <a:uFillTx/>
              <a:latin typeface="Candara" panose="020E0502030303020204" pitchFamily="34" charset="0"/>
              <a:ea typeface="+mn-ea"/>
              <a:cs typeface="Helvetica" pitchFamily="34" charset="0"/>
            </a:endParaRPr>
          </a:p>
        </p:txBody>
      </p:sp>
      <p:grpSp>
        <p:nvGrpSpPr>
          <p:cNvPr id="4" name="Group 3">
            <a:extLst>
              <a:ext uri="{FF2B5EF4-FFF2-40B4-BE49-F238E27FC236}">
                <a16:creationId xmlns:a16="http://schemas.microsoft.com/office/drawing/2014/main" id="{CCF50037-EA79-DFF8-3A7F-8D9DDF4E263E}"/>
              </a:ext>
            </a:extLst>
          </p:cNvPr>
          <p:cNvGrpSpPr/>
          <p:nvPr/>
        </p:nvGrpSpPr>
        <p:grpSpPr>
          <a:xfrm>
            <a:off x="4655840" y="3573016"/>
            <a:ext cx="1008112" cy="1732490"/>
            <a:chOff x="7524328" y="160338"/>
            <a:chExt cx="1052211" cy="1968728"/>
          </a:xfrm>
        </p:grpSpPr>
        <p:pic>
          <p:nvPicPr>
            <p:cNvPr id="5" name="Picture 4">
              <a:extLst>
                <a:ext uri="{FF2B5EF4-FFF2-40B4-BE49-F238E27FC236}">
                  <a16:creationId xmlns:a16="http://schemas.microsoft.com/office/drawing/2014/main" id="{25A41014-E0C3-4E60-1619-67F2B602415E}"/>
                </a:ext>
              </a:extLst>
            </p:cNvPr>
            <p:cNvPicPr>
              <a:picLocks noChangeAspect="1"/>
            </p:cNvPicPr>
            <p:nvPr/>
          </p:nvPicPr>
          <p:blipFill>
            <a:blip r:embed="rId4" cstate="print">
              <a:duotone>
                <a:schemeClr val="accent5">
                  <a:shade val="45000"/>
                  <a:satMod val="135000"/>
                </a:schemeClr>
                <a:prstClr val="white"/>
              </a:duotone>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6" name="TextBox 5">
              <a:extLst>
                <a:ext uri="{FF2B5EF4-FFF2-40B4-BE49-F238E27FC236}">
                  <a16:creationId xmlns:a16="http://schemas.microsoft.com/office/drawing/2014/main" id="{C2AD3BA2-C1BC-2C97-A563-D462D4385C17}"/>
                </a:ext>
              </a:extLst>
            </p:cNvPr>
            <p:cNvSpPr txBox="1"/>
            <p:nvPr/>
          </p:nvSpPr>
          <p:spPr>
            <a:xfrm>
              <a:off x="7647410" y="625166"/>
              <a:ext cx="806042" cy="15039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white"/>
                  </a:solidFill>
                  <a:effectLst/>
                  <a:uLnTx/>
                  <a:uFillTx/>
                  <a:latin typeface="Calibri"/>
                  <a:ea typeface="+mn-ea"/>
                  <a:cs typeface="+mn-cs"/>
                </a:rPr>
                <a:t>155</a:t>
              </a:r>
            </a:p>
          </p:txBody>
        </p:sp>
      </p:grpSp>
    </p:spTree>
    <p:extLst>
      <p:ext uri="{BB962C8B-B14F-4D97-AF65-F5344CB8AC3E}">
        <p14:creationId xmlns:p14="http://schemas.microsoft.com/office/powerpoint/2010/main" val="3372168134"/>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Words>
  <Application>Microsoft Office PowerPoint</Application>
  <PresentationFormat>Widescreen</PresentationFormat>
  <Paragraphs>24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Candara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Paul-Home</dc:creator>
  <cp:lastModifiedBy>Paul Guest</cp:lastModifiedBy>
  <cp:revision>715</cp:revision>
  <cp:lastPrinted>2024-06-07T18:00:14Z</cp:lastPrinted>
  <dcterms:created xsi:type="dcterms:W3CDTF">2014-03-21T10:03:33Z</dcterms:created>
  <dcterms:modified xsi:type="dcterms:W3CDTF">2024-08-02T12:31:01Z</dcterms:modified>
</cp:coreProperties>
</file>