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930" r:id="rId2"/>
    <p:sldId id="1935" r:id="rId3"/>
    <p:sldId id="1803" r:id="rId4"/>
    <p:sldId id="1932" r:id="rId5"/>
    <p:sldId id="1934" r:id="rId6"/>
    <p:sldId id="1933" r:id="rId7"/>
    <p:sldId id="1812" r:id="rId8"/>
    <p:sldId id="1938" r:id="rId9"/>
    <p:sldId id="1940" r:id="rId10"/>
    <p:sldId id="1939" r:id="rId11"/>
    <p:sldId id="1804" r:id="rId12"/>
    <p:sldId id="1941" r:id="rId13"/>
    <p:sldId id="1942" r:id="rId14"/>
    <p:sldId id="1943" r:id="rId15"/>
    <p:sldId id="1944" r:id="rId16"/>
    <p:sldId id="1945" r:id="rId17"/>
    <p:sldId id="1946" r:id="rId18"/>
    <p:sldId id="1949" r:id="rId19"/>
    <p:sldId id="1947" r:id="rId20"/>
    <p:sldId id="1948" r:id="rId21"/>
    <p:sldId id="1950" r:id="rId22"/>
    <p:sldId id="1951" r:id="rId23"/>
    <p:sldId id="1953" r:id="rId24"/>
    <p:sldId id="1952" r:id="rId25"/>
    <p:sldId id="1954" r:id="rId26"/>
    <p:sldId id="1955" r:id="rId27"/>
    <p:sldId id="1956" r:id="rId28"/>
    <p:sldId id="1776"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B2B"/>
    <a:srgbClr val="53C1E6"/>
    <a:srgbClr val="005F98"/>
    <a:srgbClr val="4BACC6"/>
    <a:srgbClr val="40B7AD"/>
    <a:srgbClr val="D7760B"/>
    <a:srgbClr val="AA3312"/>
    <a:srgbClr val="EB8D0F"/>
    <a:srgbClr val="F2A438"/>
    <a:srgbClr val="D44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62545" autoAdjust="0"/>
  </p:normalViewPr>
  <p:slideViewPr>
    <p:cSldViewPr>
      <p:cViewPr varScale="1">
        <p:scale>
          <a:sx n="69" d="100"/>
          <a:sy n="69" d="100"/>
        </p:scale>
        <p:origin x="2088" y="6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4032" y="300"/>
      </p:cViewPr>
      <p:guideLst>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08" tIns="48304" rIns="96608" bIns="48304" rtlCol="0" anchor="ctr"/>
          <a:lstStyle/>
          <a:p>
            <a:endParaRPr lang="en-GB"/>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6608" tIns="48304" rIns="96608" bIns="48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Section Title Page: it can be useful to have a space to breathe between the different sections (and sub-sections) of the training.</a:t>
            </a:r>
            <a:endParaRPr lang="en-GB" dirty="0"/>
          </a:p>
        </p:txBody>
      </p:sp>
    </p:spTree>
    <p:extLst>
      <p:ext uri="{BB962C8B-B14F-4D97-AF65-F5344CB8AC3E}">
        <p14:creationId xmlns:p14="http://schemas.microsoft.com/office/powerpoint/2010/main" val="2168939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Quick overview of what is written in the (different) Erasmus+ Lump Sum Handbooks relating to KA220 final report assessment, and the consequences of scoring above or below 70 points.</a:t>
            </a:r>
            <a:br>
              <a:rPr lang="en-US" dirty="0"/>
            </a:br>
            <a:br>
              <a:rPr lang="en-US" dirty="0"/>
            </a:br>
            <a:r>
              <a:rPr lang="en-US" dirty="0"/>
              <a:t>It is also mentioned here that </a:t>
            </a:r>
            <a:r>
              <a:rPr lang="en-GB" sz="1800" dirty="0">
                <a:solidFill>
                  <a:srgbClr val="0F243E"/>
                </a:solidFill>
                <a:effectLst/>
                <a:latin typeface="Calibri" panose="020F0502020204030204" pitchFamily="34" charset="0"/>
                <a:ea typeface="Calibri" panose="020F0502020204030204" pitchFamily="34" charset="0"/>
              </a:rPr>
              <a:t>where a WHOLE project activity has not been delivered, with no valid explanation as to why this happened or what other activities took place instead, experts should recommend to the NA that all associated costs are deducted in full. Of course, this can only happen where an activity has been costed separately in the work programme. Where an activity is not costed separately, any reduction in the range and extent of activities should be reflected in individual work package scores.</a:t>
            </a:r>
            <a:endParaRPr lang="en-GB" b="0" baseline="0" dirty="0"/>
          </a:p>
        </p:txBody>
      </p:sp>
    </p:spTree>
    <p:extLst>
      <p:ext uri="{BB962C8B-B14F-4D97-AF65-F5344CB8AC3E}">
        <p14:creationId xmlns:p14="http://schemas.microsoft.com/office/powerpoint/2010/main" val="213353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t>GUIDELINES FOR ERASMUS+ NAs</a:t>
            </a:r>
          </a:p>
          <a:p>
            <a:pPr algn="l"/>
            <a:endParaRPr lang="en-US" sz="1800" dirty="0"/>
          </a:p>
          <a:p>
            <a:pPr algn="l"/>
            <a:r>
              <a:rPr lang="en-GB" sz="1800" dirty="0">
                <a:solidFill>
                  <a:srgbClr val="0F243E"/>
                </a:solidFill>
                <a:effectLst/>
                <a:latin typeface="Calibri" panose="020F0502020204030204" pitchFamily="34" charset="0"/>
                <a:ea typeface="Calibri" panose="020F0502020204030204" pitchFamily="34" charset="0"/>
              </a:rPr>
              <a:t>Moving beyond the scoring barometer (which was a useful tool for content-based and achievement-based discussions), it is important to clearly define the five scoring bands for NOT DELIVERED (0-9 points), WEAK (10-39 points), INADEQUATE (40-54 points), BELOW EXPECTATION (55-69 points) and GOOD OR EXCELLENT (70-100 points), building on the information presented in the (various) Lump Sum Handbooks.</a:t>
            </a:r>
            <a:br>
              <a:rPr lang="en-GB" sz="1800" dirty="0">
                <a:solidFill>
                  <a:srgbClr val="0F243E"/>
                </a:solidFill>
                <a:effectLst/>
                <a:latin typeface="Calibri" panose="020F0502020204030204" pitchFamily="34" charset="0"/>
                <a:ea typeface="Calibri" panose="020F0502020204030204" pitchFamily="34" charset="0"/>
              </a:rPr>
            </a:br>
            <a:br>
              <a:rPr lang="en-GB" sz="1800" dirty="0">
                <a:solidFill>
                  <a:srgbClr val="0F243E"/>
                </a:solidFill>
                <a:effectLst/>
                <a:latin typeface="Calibri" panose="020F0502020204030204" pitchFamily="34" charset="0"/>
                <a:ea typeface="Calibri" panose="020F0502020204030204" pitchFamily="34" charset="0"/>
              </a:rPr>
            </a:br>
            <a:r>
              <a:rPr lang="en-GB" sz="1800" dirty="0">
                <a:solidFill>
                  <a:srgbClr val="0F243E"/>
                </a:solidFill>
                <a:effectLst/>
                <a:latin typeface="Calibri" panose="020F0502020204030204" pitchFamily="34" charset="0"/>
                <a:ea typeface="Calibri" panose="020F0502020204030204" pitchFamily="34" charset="0"/>
              </a:rPr>
              <a:t>As well as introducing the five scoring bands, it is important to underline the consequences of scoring below 70 and to promote the idea that “70 is the new baseline” for projects that have delivered all that was planned. In all cases, it should be underlined that a score below 70 should be used EXCEPTIONALLY and only in cases where activities are not delivered in full, or to the anticipated quality or extent, and where there is no convincing rationale for change or deviation. </a:t>
            </a:r>
            <a:endParaRPr lang="en-GB" b="0" baseline="0" dirty="0"/>
          </a:p>
        </p:txBody>
      </p:sp>
    </p:spTree>
    <p:extLst>
      <p:ext uri="{BB962C8B-B14F-4D97-AF65-F5344CB8AC3E}">
        <p14:creationId xmlns:p14="http://schemas.microsoft.com/office/powerpoint/2010/main" val="55599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GB" dirty="0"/>
              <a:t>GUIDELINES FOR ERASMUS+ NAs</a:t>
            </a:r>
          </a:p>
          <a:p>
            <a:pPr algn="l"/>
            <a:endParaRPr lang="en-US" dirty="0"/>
          </a:p>
          <a:p>
            <a:pPr algn="l"/>
            <a:r>
              <a:rPr lang="en-US" dirty="0"/>
              <a:t>In this slide, we introduce the three categories of reduction (RED1 / RED2 / RED3) before reflecting on a series of 7 budgetary scenarios that might emerge during final report assessment.</a:t>
            </a:r>
          </a:p>
          <a:p>
            <a:pPr algn="l"/>
            <a:endParaRPr lang="en-US" dirty="0"/>
          </a:p>
          <a:p>
            <a:pPr algn="l"/>
            <a:r>
              <a:rPr lang="en-US" dirty="0"/>
              <a:t>RED1: full reduction of activity costs is recommended by the assessor - under comments to the NA - reflecting a scenario where a WHOLE ACTIVITY, that is separately listed and costed within a single WP, has not been delivered.</a:t>
            </a:r>
          </a:p>
          <a:p>
            <a:pPr algn="l"/>
            <a:endParaRPr lang="en-US" dirty="0"/>
          </a:p>
          <a:p>
            <a:pPr algn="l"/>
            <a:r>
              <a:rPr lang="en-US" dirty="0"/>
              <a:t>RED2: % reduction will be applied on the basis of the score that is given to a single work package.</a:t>
            </a:r>
          </a:p>
          <a:p>
            <a:pPr algn="l"/>
            <a:endParaRPr lang="en-US" dirty="0"/>
          </a:p>
          <a:p>
            <a:pPr algn="l"/>
            <a:r>
              <a:rPr lang="en-US" dirty="0"/>
              <a:t>RED3: % reduction will be applied on the basis of the overall score that is calculated by the online assessment tool.</a:t>
            </a:r>
          </a:p>
          <a:p>
            <a:pPr algn="l"/>
            <a:endParaRPr lang="en-US" dirty="0"/>
          </a:p>
          <a:p>
            <a:pPr algn="l"/>
            <a:r>
              <a:rPr lang="en-US" dirty="0"/>
              <a:t>In all cases, and to avoid double punishment, if a RED3 % reduction is applied at overall project level, RED2 % reductions are not additionally applied at WP level. However, there can be overlap between RED1 (activity reductions are always applied first) and either RED2 or RED3 (% reductions are always applied second).</a:t>
            </a:r>
          </a:p>
          <a:p>
            <a:endParaRPr lang="en-GB" b="0" baseline="0" dirty="0"/>
          </a:p>
        </p:txBody>
      </p:sp>
    </p:spTree>
    <p:extLst>
      <p:ext uri="{BB962C8B-B14F-4D97-AF65-F5344CB8AC3E}">
        <p14:creationId xmlns:p14="http://schemas.microsoft.com/office/powerpoint/2010/main" val="305685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Scenario 1 and ask participants to comment on which reductions would apply in this case.</a:t>
            </a:r>
            <a:endParaRPr lang="en-GB" b="0" baseline="0" dirty="0"/>
          </a:p>
        </p:txBody>
      </p:sp>
    </p:spTree>
    <p:extLst>
      <p:ext uri="{BB962C8B-B14F-4D97-AF65-F5344CB8AC3E}">
        <p14:creationId xmlns:p14="http://schemas.microsoft.com/office/powerpoint/2010/main" val="119712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the results for Scenario 1, where it is confirmed that NO REDUCTIONS will apply. All scores are over 70 and no WHOLE ACTIVITY is highlighted as not being delivered.</a:t>
            </a:r>
            <a:endParaRPr lang="en-GB" b="0" baseline="0" dirty="0"/>
          </a:p>
          <a:p>
            <a:endParaRPr lang="en-GB" b="0" baseline="0" dirty="0"/>
          </a:p>
        </p:txBody>
      </p:sp>
    </p:spTree>
    <p:extLst>
      <p:ext uri="{BB962C8B-B14F-4D97-AF65-F5344CB8AC3E}">
        <p14:creationId xmlns:p14="http://schemas.microsoft.com/office/powerpoint/2010/main" val="220072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Scenario 2 and ask participants to comment on which reductions would apply in this case.</a:t>
            </a:r>
            <a:endParaRPr lang="en-GB" b="0" baseline="0" dirty="0"/>
          </a:p>
          <a:p>
            <a:endParaRPr lang="en-GB" b="0" baseline="0" dirty="0"/>
          </a:p>
        </p:txBody>
      </p:sp>
    </p:spTree>
    <p:extLst>
      <p:ext uri="{BB962C8B-B14F-4D97-AF65-F5344CB8AC3E}">
        <p14:creationId xmlns:p14="http://schemas.microsoft.com/office/powerpoint/2010/main" val="94052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the results for Scenario 2, where it is confirmed that RED2 reductions will apply: an overall score of 68 means that a 10% reduction is applied to the original lump sum (reduction of €25,000 which represents 10% of €250,000).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Note: whilst WP2, WP3 and WP4 are all scored below 70, </a:t>
            </a:r>
            <a:r>
              <a:rPr lang="en-US" dirty="0"/>
              <a:t>RED3 reductions are not applied at WP level, due to RED2 reductions having already being applied at project level.</a:t>
            </a:r>
            <a:endParaRPr lang="en-GB" b="0" baseline="0" dirty="0"/>
          </a:p>
        </p:txBody>
      </p:sp>
    </p:spTree>
    <p:extLst>
      <p:ext uri="{BB962C8B-B14F-4D97-AF65-F5344CB8AC3E}">
        <p14:creationId xmlns:p14="http://schemas.microsoft.com/office/powerpoint/2010/main" val="295541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Scenario 3 and ask participants to comment on which reductions would apply in this case.</a:t>
            </a:r>
            <a:endParaRPr lang="en-GB" b="0" baseline="0" dirty="0"/>
          </a:p>
          <a:p>
            <a:endParaRPr lang="en-GB" b="0" baseline="0" dirty="0"/>
          </a:p>
        </p:txBody>
      </p:sp>
    </p:spTree>
    <p:extLst>
      <p:ext uri="{BB962C8B-B14F-4D97-AF65-F5344CB8AC3E}">
        <p14:creationId xmlns:p14="http://schemas.microsoft.com/office/powerpoint/2010/main" val="343055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the results for Scenario 3, where it is confirmed that RED3 reductions will apply: a score of 60 in WP2 means that a 10% reduction is applied to the overall value of this work package (reduction of €7,800 which represents 10% of €78,000).</a:t>
            </a:r>
            <a:endParaRPr lang="en-GB" b="0" baseline="0" dirty="0"/>
          </a:p>
        </p:txBody>
      </p:sp>
    </p:spTree>
    <p:extLst>
      <p:ext uri="{BB962C8B-B14F-4D97-AF65-F5344CB8AC3E}">
        <p14:creationId xmlns:p14="http://schemas.microsoft.com/office/powerpoint/2010/main" val="1458312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Scenario 4 and ask participants to comment on which reductions would apply in this case. It is important to highlight at this point that the entry highlighted in red reflects the fact that this WHOLE ACTIVITY was not delivered.</a:t>
            </a:r>
            <a:endParaRPr lang="en-GB" b="0" baseline="0" dirty="0"/>
          </a:p>
        </p:txBody>
      </p:sp>
    </p:spTree>
    <p:extLst>
      <p:ext uri="{BB962C8B-B14F-4D97-AF65-F5344CB8AC3E}">
        <p14:creationId xmlns:p14="http://schemas.microsoft.com/office/powerpoint/2010/main" val="370119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7900"/>
            <a:r>
              <a:rPr lang="en-US" dirty="0"/>
              <a:t>GUIDELINES FOR ERASMUS+ NAs</a:t>
            </a:r>
          </a:p>
          <a:p>
            <a:pPr defTabSz="937900"/>
            <a:br>
              <a:rPr lang="en-US" dirty="0"/>
            </a:br>
            <a:r>
              <a:rPr lang="en-US" dirty="0"/>
              <a:t>This scoring barometer shows the difference between Work Packages that are rated EXCELLENT or GOOD (Green: 70-100 points), BELOW EXPECTATION or INADEQUATE (Orange: 40-69 points) and WEAK (Red: below 40 points). It is important that groups of assessors have access to this barometer, either in digital or printed form, to support their discussions.</a:t>
            </a:r>
            <a:endParaRPr lang="en-GB" dirty="0"/>
          </a:p>
        </p:txBody>
      </p:sp>
    </p:spTree>
    <p:extLst>
      <p:ext uri="{BB962C8B-B14F-4D97-AF65-F5344CB8AC3E}">
        <p14:creationId xmlns:p14="http://schemas.microsoft.com/office/powerpoint/2010/main" val="293593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the results for Scenario 4, where it is confirmed that RED1 reductions will apply, reflecting the fact that this WHOLE ACTIVITY was not delivered (reduction of €7,500). No additional percentage-based reductions are applied in this case.</a:t>
            </a:r>
            <a:endParaRPr lang="en-GB" b="0" baseline="0" dirty="0"/>
          </a:p>
        </p:txBody>
      </p:sp>
    </p:spTree>
    <p:extLst>
      <p:ext uri="{BB962C8B-B14F-4D97-AF65-F5344CB8AC3E}">
        <p14:creationId xmlns:p14="http://schemas.microsoft.com/office/powerpoint/2010/main" val="4212195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Scenario 5 and ask participants to comment on which reductions would apply in this case.</a:t>
            </a:r>
            <a:r>
              <a:rPr lang="en-GB" b="0" baseline="0" dirty="0"/>
              <a:t> </a:t>
            </a:r>
            <a:r>
              <a:rPr lang="en-US" dirty="0"/>
              <a:t>It is important to highlight at this point that the entry highlighted in red reflects the fact that this WHOLE ACTIVITY was not delivered.</a:t>
            </a:r>
            <a:endParaRPr lang="en-GB" b="0" baseline="0" dirty="0"/>
          </a:p>
        </p:txBody>
      </p:sp>
    </p:spTree>
    <p:extLst>
      <p:ext uri="{BB962C8B-B14F-4D97-AF65-F5344CB8AC3E}">
        <p14:creationId xmlns:p14="http://schemas.microsoft.com/office/powerpoint/2010/main" val="315448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the results for Scenario 5, where it is confirmed that MULTIPLE REDUCTIONS will apply. </a:t>
            </a:r>
          </a:p>
          <a:p>
            <a:pPr algn="l"/>
            <a:endParaRPr lang="en-US" dirty="0"/>
          </a:p>
          <a:p>
            <a:pPr algn="l"/>
            <a:r>
              <a:rPr lang="en-US" dirty="0"/>
              <a:t>Firstly, RED1 reductions are applied, reflecting the fact that a WHOLE ACTIVITY was not delivered (reduction of €7,500).</a:t>
            </a:r>
          </a:p>
          <a:p>
            <a:pPr algn="l"/>
            <a:endParaRPr lang="en-US" dirty="0"/>
          </a:p>
          <a:p>
            <a:pPr algn="l"/>
            <a:r>
              <a:rPr lang="en-US" dirty="0"/>
              <a:t>Secondly, RED3 reductions are applied: a score of 60 in WP2 requires a 10% reduction to the overall value of this work package</a:t>
            </a:r>
            <a:r>
              <a:rPr lang="en-GB" b="0" baseline="0" dirty="0"/>
              <a:t> (additional reduction of €7,800 which represents 10% of the original WP value of €78,000).</a:t>
            </a:r>
          </a:p>
        </p:txBody>
      </p:sp>
    </p:spTree>
    <p:extLst>
      <p:ext uri="{BB962C8B-B14F-4D97-AF65-F5344CB8AC3E}">
        <p14:creationId xmlns:p14="http://schemas.microsoft.com/office/powerpoint/2010/main" val="80999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Scenario 6 and ask participants to comment on which reductions would apply in this case.</a:t>
            </a:r>
            <a:r>
              <a:rPr lang="en-GB" b="0" baseline="0" dirty="0"/>
              <a:t> </a:t>
            </a:r>
            <a:r>
              <a:rPr lang="en-US" dirty="0"/>
              <a:t>It is important to highlight at this point that the entry highlighted in red reflects the fact that this WHOLE ACTIVITY was not delivered.</a:t>
            </a:r>
            <a:endParaRPr lang="en-GB" b="0" baseline="0" dirty="0"/>
          </a:p>
        </p:txBody>
      </p:sp>
    </p:spTree>
    <p:extLst>
      <p:ext uri="{BB962C8B-B14F-4D97-AF65-F5344CB8AC3E}">
        <p14:creationId xmlns:p14="http://schemas.microsoft.com/office/powerpoint/2010/main" val="1554560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the results for Scenario 6, where it is confirmed that MULTIPLE REDUCTIONS will apply. </a:t>
            </a:r>
          </a:p>
          <a:p>
            <a:pPr algn="l"/>
            <a:endParaRPr lang="en-US" dirty="0"/>
          </a:p>
          <a:p>
            <a:pPr algn="l"/>
            <a:r>
              <a:rPr lang="en-US" dirty="0"/>
              <a:t>Firstly, RED1 reductions are applied, reflecting the fact that a WHOLE ACTIVITY was not delivered (reduction of €7,500).</a:t>
            </a:r>
          </a:p>
          <a:p>
            <a:pPr algn="l"/>
            <a:endParaRPr lang="en-US" dirty="0"/>
          </a:p>
          <a:p>
            <a:pPr algn="l"/>
            <a:r>
              <a:rPr lang="en-US" dirty="0"/>
              <a:t>Secondly, RED2 reductions are applied: an overall score of 68 means that a 10% reduction is applied to the original lump sum </a:t>
            </a:r>
            <a:r>
              <a:rPr lang="en-GB" b="0" baseline="0" dirty="0"/>
              <a:t>(additional reduction of €24,250 which represents 10% of the remaining value of €242,500 once RED1 reductions have been applied).</a:t>
            </a:r>
            <a:br>
              <a:rPr lang="en-GB" b="0" baseline="0" dirty="0"/>
            </a:br>
            <a:br>
              <a:rPr lang="en-GB" b="0" baseline="0" dirty="0"/>
            </a:br>
            <a:r>
              <a:rPr lang="en-GB" b="0" baseline="0" dirty="0"/>
              <a:t>Note: whilst WP2, WP3 and WP4 are all scored below 70, </a:t>
            </a:r>
            <a:r>
              <a:rPr lang="en-US" dirty="0"/>
              <a:t>RED3 reductions are not applied (at WP level) due to RED2 reductions having already being applied (at project level).</a:t>
            </a:r>
          </a:p>
        </p:txBody>
      </p:sp>
    </p:spTree>
    <p:extLst>
      <p:ext uri="{BB962C8B-B14F-4D97-AF65-F5344CB8AC3E}">
        <p14:creationId xmlns:p14="http://schemas.microsoft.com/office/powerpoint/2010/main" val="3240161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In this slide, we present Scenario 7 and ask participants to comment on which reductions would apply in this case.</a:t>
            </a:r>
            <a:endParaRPr lang="en-GB" b="0" baseline="0" dirty="0"/>
          </a:p>
          <a:p>
            <a:endParaRPr lang="en-GB" b="0" baseline="0" dirty="0"/>
          </a:p>
        </p:txBody>
      </p:sp>
    </p:spTree>
    <p:extLst>
      <p:ext uri="{BB962C8B-B14F-4D97-AF65-F5344CB8AC3E}">
        <p14:creationId xmlns:p14="http://schemas.microsoft.com/office/powerpoint/2010/main" val="4026660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GUIDELINES FOR ERASMUS+ 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we present the results for Scenario 7, where it is confirmed that RED2 reductions will apply: an overall score of 68 means that a 10% reduction is applied to the original lump sum (reduction of €25,000 which represents 10% of €250,000).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Note: whilst WP2 and WP3 are scored below 70, </a:t>
            </a:r>
            <a:r>
              <a:rPr lang="en-US" dirty="0"/>
              <a:t>RED3 reductions are not applied at WP level, due to RED2 reductions having already being applied at project level.</a:t>
            </a:r>
            <a:endParaRPr lang="en-GB" b="0" baseline="0" dirty="0"/>
          </a:p>
        </p:txBody>
      </p:sp>
    </p:spTree>
    <p:extLst>
      <p:ext uri="{BB962C8B-B14F-4D97-AF65-F5344CB8AC3E}">
        <p14:creationId xmlns:p14="http://schemas.microsoft.com/office/powerpoint/2010/main" val="1132706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GB" dirty="0"/>
              <a:t>GUIDELINES FOR ERASMUS+ NAs</a:t>
            </a:r>
          </a:p>
          <a:p>
            <a:pPr algn="l"/>
            <a:endParaRPr lang="en-US" dirty="0"/>
          </a:p>
          <a:p>
            <a:pPr algn="l"/>
            <a:r>
              <a:rPr lang="en-US" dirty="0"/>
              <a:t>Final slide in this session, which provides an opportunity to highlight the importance of quality assessment at the final report stage, confirming this as an essential factor which helps to determine the value of the final lump sum.</a:t>
            </a:r>
          </a:p>
          <a:p>
            <a:pPr algn="l"/>
            <a:endParaRPr lang="en-US" dirty="0"/>
          </a:p>
          <a:p>
            <a:pPr algn="l"/>
            <a:r>
              <a:rPr lang="en-US" dirty="0"/>
              <a:t>This also provides an opportunity to highlight to assessors </a:t>
            </a:r>
            <a:r>
              <a:rPr lang="en-GB" dirty="0"/>
              <a:t>that the non-delivery of a whole activity might not be significant and might there not be important or significant when applying the WP score. </a:t>
            </a:r>
            <a:r>
              <a:rPr lang="en-GB" sz="1800" dirty="0">
                <a:solidFill>
                  <a:srgbClr val="0F243E"/>
                </a:solidFill>
                <a:effectLst/>
                <a:latin typeface="Calibri" panose="020F0502020204030204" pitchFamily="34" charset="0"/>
                <a:ea typeface="Calibri" panose="020F0502020204030204" pitchFamily="34" charset="0"/>
              </a:rPr>
              <a:t>In such cases, work package scoring should consider the overall extent and quality of work package delivery, and the significance of any changes, whilst taking into account the explanations provided by the beneficiary in their final report</a:t>
            </a:r>
            <a:endParaRPr lang="en-US" dirty="0"/>
          </a:p>
          <a:p>
            <a:pPr algn="l"/>
            <a:endParaRPr lang="en-US" dirty="0"/>
          </a:p>
          <a:p>
            <a:pPr algn="l"/>
            <a:r>
              <a:rPr lang="en-US" dirty="0"/>
              <a:t>Finally, it is important to underline the need to balance effective financial management (as per the mandate of the European Commission and the network of NAs) whilst ensuring that the Erasmus+ programme is open, transparent and not presenting financial risks that might become a deterrent for smaller organisations to participate in these types of projects.</a:t>
            </a:r>
          </a:p>
        </p:txBody>
      </p:sp>
    </p:spTree>
    <p:extLst>
      <p:ext uri="{BB962C8B-B14F-4D97-AF65-F5344CB8AC3E}">
        <p14:creationId xmlns:p14="http://schemas.microsoft.com/office/powerpoint/2010/main" val="696036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l"/>
            <a:r>
              <a:rPr lang="en-US" sz="1800" dirty="0">
                <a:latin typeface="+mn-lt"/>
              </a:rPr>
              <a:t>GUIDELINES FOR ERASMUS+ NAs</a:t>
            </a:r>
          </a:p>
          <a:p>
            <a:pPr algn="l"/>
            <a:endParaRPr lang="en-US" sz="1800" dirty="0">
              <a:latin typeface="+mn-lt"/>
            </a:endParaRPr>
          </a:p>
          <a:p>
            <a:pPr algn="l"/>
            <a:r>
              <a:rPr lang="en-US" sz="1800" dirty="0">
                <a:latin typeface="+mn-lt"/>
              </a:rPr>
              <a:t>This final slide can be useful to remind assessors of the availability of dedicated briefing sheets for individuals delivering final report assessments for KA220 projects (2022 onwards).</a:t>
            </a:r>
            <a:endParaRPr lang="en-GB" sz="1800" b="0" baseline="0" dirty="0">
              <a:latin typeface="+mn-lt"/>
            </a:endParaRPr>
          </a:p>
        </p:txBody>
      </p:sp>
    </p:spTree>
    <p:extLst>
      <p:ext uri="{BB962C8B-B14F-4D97-AF65-F5344CB8AC3E}">
        <p14:creationId xmlns:p14="http://schemas.microsoft.com/office/powerpoint/2010/main" val="100079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l"/>
            <a:r>
              <a:rPr lang="en-GB" dirty="0"/>
              <a:t>GUIDELINES FOR ERASMUS+ NAs</a:t>
            </a:r>
          </a:p>
          <a:p>
            <a:pPr algn="l"/>
            <a:endParaRPr lang="en-US" dirty="0"/>
          </a:p>
          <a:p>
            <a:pPr algn="l"/>
            <a:r>
              <a:rPr lang="en-US" dirty="0"/>
              <a:t>A short but fun scoring exercise is held at the start of discussions on scoring, to highlight differences between individual assessors and scoring practices. This short scoring exercise is optional, but all remaining slides and financial scenarios are important to include in all KA220 assessor training events.</a:t>
            </a:r>
            <a:br>
              <a:rPr lang="en-US" dirty="0"/>
            </a:br>
            <a:br>
              <a:rPr lang="en-US" dirty="0"/>
            </a:br>
            <a:r>
              <a:rPr lang="en-US" dirty="0"/>
              <a:t>For the short scoring exercise, six volunteers are required.</a:t>
            </a:r>
          </a:p>
        </p:txBody>
      </p:sp>
    </p:spTree>
    <p:extLst>
      <p:ext uri="{BB962C8B-B14F-4D97-AF65-F5344CB8AC3E}">
        <p14:creationId xmlns:p14="http://schemas.microsoft.com/office/powerpoint/2010/main" val="176662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l"/>
            <a:r>
              <a:rPr lang="en-GB" dirty="0"/>
              <a:t>GUIDELINES FOR ERASMUS+ NAs</a:t>
            </a:r>
          </a:p>
          <a:p>
            <a:pPr algn="l"/>
            <a:endParaRPr lang="en-US" dirty="0"/>
          </a:p>
          <a:p>
            <a:pPr algn="l"/>
            <a:r>
              <a:rPr lang="en-GB" dirty="0"/>
              <a:t>For the short scoring exercise, when you have your six volunteers, it is important to outline the task, which begins by confirming that:</a:t>
            </a:r>
            <a:br>
              <a:rPr lang="en-GB" dirty="0"/>
            </a:br>
            <a:br>
              <a:rPr lang="en-GB" dirty="0"/>
            </a:br>
            <a:r>
              <a:rPr lang="en-GB" dirty="0"/>
              <a:t>[a] there are 3 ARTISTS who have a single ‘artistic task’ to complete in just 3 minutes.</a:t>
            </a:r>
          </a:p>
          <a:p>
            <a:pPr algn="l"/>
            <a:r>
              <a:rPr lang="en-GB" dirty="0"/>
              <a:t>[b] there are 3 JUDGES who have a single scoring task to complete, scoring what they see out of 100 points in total.</a:t>
            </a:r>
          </a:p>
          <a:p>
            <a:pPr algn="l"/>
            <a:endParaRPr lang="en-GB" dirty="0"/>
          </a:p>
          <a:p>
            <a:pPr algn="l"/>
            <a:r>
              <a:rPr lang="en-GB" dirty="0"/>
              <a:t>In preparation for this exercise, you will need 3 flipcharts and sets of coloured flipchart markers (including green in all cases) so that the artists have a place to do their work.</a:t>
            </a:r>
          </a:p>
          <a:p>
            <a:endParaRPr lang="en-GB" dirty="0"/>
          </a:p>
        </p:txBody>
      </p:sp>
    </p:spTree>
    <p:extLst>
      <p:ext uri="{BB962C8B-B14F-4D97-AF65-F5344CB8AC3E}">
        <p14:creationId xmlns:p14="http://schemas.microsoft.com/office/powerpoint/2010/main" val="259642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l"/>
            <a:r>
              <a:rPr lang="en-GB" dirty="0"/>
              <a:t>GUIDELINES FOR ERASMUS+ NAs</a:t>
            </a:r>
          </a:p>
          <a:p>
            <a:pPr algn="l"/>
            <a:endParaRPr lang="en-US" dirty="0"/>
          </a:p>
          <a:p>
            <a:pPr algn="l"/>
            <a:r>
              <a:rPr lang="en-GB" dirty="0"/>
              <a:t>For the short scoring exercise, you should provide additional guidance for the 3 ARTISTS, according to the on-screen instructions. In all cases, technical ability, use of colour, creativity and emotional value are terms that are purposely vague and open to different interpretations by the 3 JUDGES.</a:t>
            </a:r>
          </a:p>
          <a:p>
            <a:endParaRPr lang="en-GB" dirty="0"/>
          </a:p>
        </p:txBody>
      </p:sp>
    </p:spTree>
    <p:extLst>
      <p:ext uri="{BB962C8B-B14F-4D97-AF65-F5344CB8AC3E}">
        <p14:creationId xmlns:p14="http://schemas.microsoft.com/office/powerpoint/2010/main" val="409577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l"/>
            <a:r>
              <a:rPr lang="en-GB" dirty="0"/>
              <a:t>GUIDELINES FOR ERASMUS+ NAs</a:t>
            </a:r>
          </a:p>
          <a:p>
            <a:pPr algn="l"/>
            <a:endParaRPr lang="en-US" dirty="0"/>
          </a:p>
          <a:p>
            <a:pPr algn="l"/>
            <a:r>
              <a:rPr lang="en-GB" dirty="0"/>
              <a:t>For the short scoring exercise, you should provide additional guidance for the 3 JUDGES, according to the on-screen instructions. In all cases, technical ability, use of colour, creativity and emotional value are terms that are purposely vague and open to different interpretations by these JUDGES. To keep things exciting, you could also add a fixed time for the judges to do their work (for example, 3 minutes). In all cases, judges should be encouraged to visit and inspect the work of the artists.</a:t>
            </a:r>
          </a:p>
        </p:txBody>
      </p:sp>
    </p:spTree>
    <p:extLst>
      <p:ext uri="{BB962C8B-B14F-4D97-AF65-F5344CB8AC3E}">
        <p14:creationId xmlns:p14="http://schemas.microsoft.com/office/powerpoint/2010/main" val="85591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This slide serves as a useful reminder that assessors are not a single concept but humans with different professional lives and experiences that can influence their assessment perspectives. It also underlines the importance of having clear guidance on what we need to assess, and what exactly this comprises or should cover.</a:t>
            </a:r>
            <a:endParaRPr lang="en-GB" dirty="0"/>
          </a:p>
        </p:txBody>
      </p:sp>
      <p:sp>
        <p:nvSpPr>
          <p:cNvPr id="5" name="Header Placeholder 3">
            <a:extLst>
              <a:ext uri="{FF2B5EF4-FFF2-40B4-BE49-F238E27FC236}">
                <a16:creationId xmlns:a16="http://schemas.microsoft.com/office/drawing/2014/main" id="{403E1C96-A4BC-4CB8-95DD-E63D51D44EDE}"/>
              </a:ext>
            </a:extLst>
          </p:cNvPr>
          <p:cNvSpPr txBox="1">
            <a:spLocks/>
          </p:cNvSpPr>
          <p:nvPr/>
        </p:nvSpPr>
        <p:spPr>
          <a:xfrm>
            <a:off x="2" y="8824686"/>
            <a:ext cx="6857998" cy="319314"/>
          </a:xfrm>
          <a:prstGeom prst="rect">
            <a:avLst/>
          </a:prstGeom>
        </p:spPr>
        <p:txBody>
          <a:bodyPr vert="horz" lIns="91440" tIns="45720" rIns="91440" bIns="45720" rtlCol="0"/>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Orientra (2018)</a:t>
            </a:r>
          </a:p>
        </p:txBody>
      </p:sp>
    </p:spTree>
    <p:extLst>
      <p:ext uri="{BB962C8B-B14F-4D97-AF65-F5344CB8AC3E}">
        <p14:creationId xmlns:p14="http://schemas.microsoft.com/office/powerpoint/2010/main" val="320976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Quick overview of what is written in the (different) Erasmus+ Lump Sum Handbooks relating to KA220 final report assessment and scoring.</a:t>
            </a:r>
            <a:endParaRPr lang="en-GB" b="0" baseline="0" dirty="0">
              <a:latin typeface="+mn-lt"/>
            </a:endParaRPr>
          </a:p>
        </p:txBody>
      </p:sp>
    </p:spTree>
    <p:extLst>
      <p:ext uri="{BB962C8B-B14F-4D97-AF65-F5344CB8AC3E}">
        <p14:creationId xmlns:p14="http://schemas.microsoft.com/office/powerpoint/2010/main" val="230447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An example of the how WEIGHTED AVERAGES are used in calculating the overall score: this is </a:t>
            </a:r>
            <a:r>
              <a:rPr lang="en-GB" sz="1800" dirty="0">
                <a:solidFill>
                  <a:srgbClr val="0F243E"/>
                </a:solidFill>
                <a:effectLst/>
                <a:latin typeface="Calibri" panose="020F0502020204030204" pitchFamily="34" charset="0"/>
                <a:ea typeface="Calibri" panose="020F0502020204030204" pitchFamily="34" charset="0"/>
              </a:rPr>
              <a:t>calculated as the score for each work package multiplied by the budget share (%) for that work package and then divided by the total budget share (%) of non-management related work packages… which is then rounded, in this instance, to 67.</a:t>
            </a:r>
          </a:p>
        </p:txBody>
      </p:sp>
    </p:spTree>
    <p:extLst>
      <p:ext uri="{BB962C8B-B14F-4D97-AF65-F5344CB8AC3E}">
        <p14:creationId xmlns:p14="http://schemas.microsoft.com/office/powerpoint/2010/main" val="14033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4704"/>
            <a:ext cx="12192000" cy="3795847"/>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ERASMUS+ KA</a:t>
            </a:r>
            <a:r>
              <a:rPr lang="en-GB" sz="7700" b="1" cap="small" dirty="0">
                <a:solidFill>
                  <a:schemeClr val="accent1">
                    <a:lumMod val="75000"/>
                  </a:schemeClr>
                </a:solidFill>
                <a:latin typeface="Candara" panose="020E0502030303020204" pitchFamily="34" charset="0"/>
                <a:cs typeface="Helvetica" pitchFamily="34" charset="0"/>
              </a:rPr>
              <a:t>220</a:t>
            </a:r>
            <a:endParaRPr lang="en-GB" sz="7700" b="1" dirty="0">
              <a:solidFill>
                <a:schemeClr val="accent1">
                  <a:lumMod val="75000"/>
                </a:schemeClr>
              </a:solidFill>
              <a:latin typeface="Candara" panose="020E0502030303020204" pitchFamily="34" charset="0"/>
              <a:cs typeface="Helvetica" pitchFamily="34" charset="0"/>
            </a:endParaRPr>
          </a:p>
          <a:p>
            <a:pPr algn="ctr">
              <a:lnSpc>
                <a:spcPct val="80000"/>
              </a:lnSpc>
            </a:pPr>
            <a:br>
              <a:rPr lang="en-GB" sz="3600" b="1" dirty="0">
                <a:solidFill>
                  <a:schemeClr val="accent1">
                    <a:lumMod val="75000"/>
                  </a:schemeClr>
                </a:solidFill>
                <a:latin typeface="Candara" panose="020E0502030303020204" pitchFamily="34" charset="0"/>
                <a:cs typeface="Helvetica" pitchFamily="34" charset="0"/>
              </a:rPr>
            </a:br>
            <a:r>
              <a:rPr lang="en-GB" sz="8800" b="1" dirty="0">
                <a:solidFill>
                  <a:schemeClr val="accent1"/>
                </a:solidFill>
                <a:latin typeface="Candara" panose="020E0502030303020204" pitchFamily="34" charset="0"/>
                <a:cs typeface="Helvetica" pitchFamily="34" charset="0"/>
              </a:rPr>
              <a:t>Scoring Practices</a:t>
            </a:r>
            <a:br>
              <a:rPr lang="en-GB" sz="8800" b="1" dirty="0">
                <a:solidFill>
                  <a:schemeClr val="accent1"/>
                </a:solidFill>
                <a:latin typeface="Candara" panose="020E0502030303020204" pitchFamily="34" charset="0"/>
                <a:cs typeface="Helvetica" pitchFamily="34" charset="0"/>
              </a:rPr>
            </a:br>
            <a:r>
              <a:rPr lang="en-GB" sz="8800" b="1" dirty="0">
                <a:solidFill>
                  <a:schemeClr val="accent1"/>
                </a:solidFill>
                <a:latin typeface="Candara" panose="020E0502030303020204" pitchFamily="34" charset="0"/>
                <a:cs typeface="Helvetica" pitchFamily="34" charset="0"/>
              </a:rPr>
              <a:t>and Consequences</a:t>
            </a:r>
            <a:endParaRPr lang="en-GB" sz="13800" b="1" baseline="30000" dirty="0">
              <a:solidFill>
                <a:schemeClr val="accent1">
                  <a:lumMod val="75000"/>
                </a:schemeClr>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46528BD8-FD36-7E5B-43FA-B1C7A847D5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B30D3712-FAFA-B658-4625-4E9DA9C6D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8539243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50000"/>
                  </a:schemeClr>
                </a:solidFill>
                <a:effectLst/>
                <a:uLnTx/>
                <a:uFillTx/>
                <a:latin typeface="Candara" panose="020E0502030303020204" pitchFamily="34" charset="0"/>
                <a:cs typeface="Helvetica" panose="020B0604020202020204" pitchFamily="34" charset="0"/>
              </a:rPr>
              <a:t>Lump Sum Handbook: KA220 FR Assessment</a:t>
            </a:r>
          </a:p>
        </p:txBody>
      </p:sp>
      <p:sp>
        <p:nvSpPr>
          <p:cNvPr id="2" name="TextBox 1">
            <a:extLst>
              <a:ext uri="{FF2B5EF4-FFF2-40B4-BE49-F238E27FC236}">
                <a16:creationId xmlns:a16="http://schemas.microsoft.com/office/drawing/2014/main" id="{C9F347D7-A7D4-17D2-222F-3978FE50CE7C}"/>
              </a:ext>
            </a:extLst>
          </p:cNvPr>
          <p:cNvSpPr txBox="1"/>
          <p:nvPr/>
        </p:nvSpPr>
        <p:spPr>
          <a:xfrm>
            <a:off x="4152669" y="1196752"/>
            <a:ext cx="7848872" cy="5299912"/>
          </a:xfrm>
          <a:prstGeom prst="rect">
            <a:avLst/>
          </a:prstGeom>
          <a:noFill/>
        </p:spPr>
        <p:txBody>
          <a:bodyPr wrap="square" rtlCol="0">
            <a:spAutoFit/>
          </a:bodyPr>
          <a:lstStyle/>
          <a:p>
            <a:pPr>
              <a:lnSpc>
                <a:spcPct val="90000"/>
              </a:lnSpc>
            </a:pPr>
            <a:r>
              <a:rPr lang="en-US" sz="2400" dirty="0">
                <a:solidFill>
                  <a:schemeClr val="accent5">
                    <a:lumMod val="50000"/>
                  </a:schemeClr>
                </a:solidFill>
                <a:latin typeface="Candara" panose="020E0502030303020204" pitchFamily="34" charset="0"/>
              </a:rPr>
              <a:t>If overall project score is 70+ but score of one or more WPs is &lt;70 then a grant reduction shall be applied only to those WPs with a low score.</a:t>
            </a:r>
          </a:p>
          <a:p>
            <a:pPr>
              <a:lnSpc>
                <a:spcPct val="90000"/>
              </a:lnSpc>
            </a:pPr>
            <a:endParaRPr lang="en-US" sz="1600" dirty="0">
              <a:solidFill>
                <a:schemeClr val="accent5">
                  <a:lumMod val="50000"/>
                </a:schemeClr>
              </a:solidFill>
              <a:latin typeface="Candara" panose="020E0502030303020204" pitchFamily="34" charset="0"/>
            </a:endParaRPr>
          </a:p>
          <a:p>
            <a:pPr>
              <a:lnSpc>
                <a:spcPct val="90000"/>
              </a:lnSpc>
            </a:pPr>
            <a:r>
              <a:rPr lang="en-US" sz="2400" dirty="0">
                <a:solidFill>
                  <a:schemeClr val="accent5">
                    <a:lumMod val="50000"/>
                  </a:schemeClr>
                </a:solidFill>
                <a:latin typeface="Candara" panose="020E0502030303020204" pitchFamily="34" charset="0"/>
              </a:rPr>
              <a:t>Grant reductions cannot be cumulative:</a:t>
            </a:r>
          </a:p>
          <a:p>
            <a:pPr>
              <a:lnSpc>
                <a:spcPct val="90000"/>
              </a:lnSpc>
            </a:pPr>
            <a:endParaRPr lang="en-US" sz="1600" dirty="0">
              <a:solidFill>
                <a:schemeClr val="accent5">
                  <a:lumMod val="50000"/>
                </a:schemeClr>
              </a:solidFill>
              <a:latin typeface="Candara" panose="020E0502030303020204" pitchFamily="34" charset="0"/>
            </a:endParaRPr>
          </a:p>
          <a:p>
            <a:pPr marL="457200" indent="-457200">
              <a:lnSpc>
                <a:spcPct val="90000"/>
              </a:lnSpc>
              <a:buFontTx/>
              <a:buChar char="-"/>
            </a:pPr>
            <a:r>
              <a:rPr lang="en-US" sz="2400" dirty="0">
                <a:solidFill>
                  <a:schemeClr val="accent5">
                    <a:lumMod val="50000"/>
                  </a:schemeClr>
                </a:solidFill>
                <a:latin typeface="Candara" panose="020E0502030303020204" pitchFamily="34" charset="0"/>
              </a:rPr>
              <a:t>if project score is 70+ then reductions are only applied at level of individual WPs;</a:t>
            </a:r>
          </a:p>
          <a:p>
            <a:pPr marL="457200" indent="-457200">
              <a:lnSpc>
                <a:spcPct val="90000"/>
              </a:lnSpc>
              <a:buFontTx/>
              <a:buChar char="-"/>
            </a:pPr>
            <a:endParaRPr lang="en-US" sz="1600" dirty="0">
              <a:solidFill>
                <a:schemeClr val="accent5">
                  <a:lumMod val="50000"/>
                </a:schemeClr>
              </a:solidFill>
              <a:latin typeface="Candara" panose="020E0502030303020204" pitchFamily="34" charset="0"/>
            </a:endParaRPr>
          </a:p>
          <a:p>
            <a:pPr marL="457200" indent="-457200">
              <a:lnSpc>
                <a:spcPct val="90000"/>
              </a:lnSpc>
              <a:buFontTx/>
              <a:buChar char="-"/>
            </a:pPr>
            <a:r>
              <a:rPr lang="en-US" sz="2400" dirty="0">
                <a:solidFill>
                  <a:schemeClr val="accent5">
                    <a:lumMod val="50000"/>
                  </a:schemeClr>
                </a:solidFill>
                <a:latin typeface="Candara" panose="020E0502030303020204" pitchFamily="34" charset="0"/>
              </a:rPr>
              <a:t>if project score is &lt;70 then reductions are only applied at level of overall project budget.</a:t>
            </a:r>
          </a:p>
          <a:p>
            <a:pPr>
              <a:lnSpc>
                <a:spcPct val="90000"/>
              </a:lnSpc>
            </a:pPr>
            <a:endParaRPr lang="en-US" sz="1600" dirty="0">
              <a:solidFill>
                <a:schemeClr val="accent5">
                  <a:lumMod val="50000"/>
                </a:schemeClr>
              </a:solidFill>
              <a:latin typeface="Candara" panose="020E0502030303020204" pitchFamily="34" charset="0"/>
            </a:endParaRPr>
          </a:p>
          <a:p>
            <a:pPr>
              <a:lnSpc>
                <a:spcPct val="90000"/>
              </a:lnSpc>
            </a:pPr>
            <a:r>
              <a:rPr lang="en-US" sz="2400" dirty="0">
                <a:solidFill>
                  <a:schemeClr val="accent5">
                    <a:lumMod val="50000"/>
                  </a:schemeClr>
                </a:solidFill>
                <a:latin typeface="Candara" panose="020E0502030303020204" pitchFamily="34" charset="0"/>
              </a:rPr>
              <a:t>Exception is where a WHOLE activity is not delivered. In this case, deduct task first then apply reduction. This is not expected to be a regular occurrence and will form part of budget comments to NA: do not punish twice (i.e. budget reduction for non-delivered task plus reduced WP score)</a:t>
            </a:r>
            <a:endParaRPr lang="en-GB" sz="2400" dirty="0">
              <a:solidFill>
                <a:schemeClr val="accent5">
                  <a:lumMod val="50000"/>
                </a:schemeClr>
              </a:solidFill>
              <a:latin typeface="Candara" panose="020E0502030303020204" pitchFamily="34" charset="0"/>
            </a:endParaRP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20345"/>
            <a:ext cx="3817309" cy="3817309"/>
          </a:xfrm>
          <a:prstGeom prst="rect">
            <a:avLst/>
          </a:prstGeom>
        </p:spPr>
      </p:pic>
    </p:spTree>
    <p:extLst>
      <p:ext uri="{BB962C8B-B14F-4D97-AF65-F5344CB8AC3E}">
        <p14:creationId xmlns:p14="http://schemas.microsoft.com/office/powerpoint/2010/main" val="41124258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368" y="188641"/>
            <a:ext cx="11665296" cy="830997"/>
          </a:xfrm>
          <a:prstGeom prst="rect">
            <a:avLst/>
          </a:prstGeom>
          <a:noFill/>
        </p:spPr>
        <p:txBody>
          <a:bodyPr wrap="square" rtlCol="0">
            <a:spAutoFit/>
          </a:bodyPr>
          <a:lstStyle/>
          <a:p>
            <a:r>
              <a:rPr lang="en-GB" sz="4800" b="1" dirty="0">
                <a:solidFill>
                  <a:schemeClr val="accent1"/>
                </a:solidFill>
                <a:latin typeface="Calibri" panose="020F0502020204030204" pitchFamily="34" charset="0"/>
                <a:cs typeface="Calibri" panose="020F0502020204030204" pitchFamily="34" charset="0"/>
              </a:rPr>
              <a:t>KA220 Assessment Scores and Consequences</a:t>
            </a:r>
            <a:endParaRPr lang="en-GB" sz="3200" b="1" dirty="0">
              <a:solidFill>
                <a:schemeClr val="tx2">
                  <a:lumMod val="50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D2F4ECF-3F54-2838-14D5-3E25FD7ABD23}"/>
              </a:ext>
            </a:extLst>
          </p:cNvPr>
          <p:cNvSpPr txBox="1"/>
          <p:nvPr/>
        </p:nvSpPr>
        <p:spPr>
          <a:xfrm>
            <a:off x="441894" y="1019638"/>
            <a:ext cx="11630770" cy="1231106"/>
          </a:xfrm>
          <a:prstGeom prst="rect">
            <a:avLst/>
          </a:prstGeom>
          <a:noFill/>
        </p:spPr>
        <p:txBody>
          <a:bodyPr wrap="square" rtlCol="0">
            <a:spAutoFit/>
          </a:bodyPr>
          <a:lstStyle/>
          <a:p>
            <a:r>
              <a:rPr lang="en-GB" sz="2000" dirty="0">
                <a:solidFill>
                  <a:schemeClr val="tx2">
                    <a:lumMod val="50000"/>
                  </a:schemeClr>
                </a:solidFill>
              </a:rPr>
              <a:t>At the PROPOSAL stage and FINAL REPORT (FR) stage, assessments are scored out of 100.</a:t>
            </a:r>
          </a:p>
          <a:p>
            <a:endParaRPr lang="en-GB" sz="700" dirty="0">
              <a:solidFill>
                <a:schemeClr val="tx2">
                  <a:lumMod val="50000"/>
                </a:schemeClr>
              </a:solidFill>
            </a:endParaRPr>
          </a:p>
          <a:p>
            <a:r>
              <a:rPr lang="en-GB" sz="2000" dirty="0">
                <a:solidFill>
                  <a:schemeClr val="tx2">
                    <a:lumMod val="50000"/>
                  </a:schemeClr>
                </a:solidFill>
              </a:rPr>
              <a:t>During FR assessment, there are financial consequences for KA220 projects scoring </a:t>
            </a:r>
            <a:r>
              <a:rPr lang="en-GB" sz="2000" u="sng" dirty="0">
                <a:solidFill>
                  <a:schemeClr val="tx2">
                    <a:lumMod val="50000"/>
                  </a:schemeClr>
                </a:solidFill>
              </a:rPr>
              <a:t>less than 70 points</a:t>
            </a:r>
            <a:r>
              <a:rPr lang="en-GB" sz="2000" dirty="0">
                <a:solidFill>
                  <a:schemeClr val="tx2">
                    <a:lumMod val="50000"/>
                  </a:schemeClr>
                </a:solidFill>
              </a:rPr>
              <a:t> overall.</a:t>
            </a:r>
            <a:br>
              <a:rPr lang="en-GB" sz="2000" dirty="0">
                <a:solidFill>
                  <a:schemeClr val="tx2">
                    <a:lumMod val="50000"/>
                  </a:schemeClr>
                </a:solidFill>
              </a:rPr>
            </a:br>
            <a:br>
              <a:rPr lang="en-GB" sz="700" dirty="0">
                <a:solidFill>
                  <a:schemeClr val="tx2">
                    <a:lumMod val="50000"/>
                  </a:schemeClr>
                </a:solidFill>
              </a:rPr>
            </a:br>
            <a:r>
              <a:rPr lang="en-GB" sz="2000" dirty="0">
                <a:solidFill>
                  <a:schemeClr val="tx2">
                    <a:lumMod val="50000"/>
                  </a:schemeClr>
                </a:solidFill>
              </a:rPr>
              <a:t>Differences exist in low-score categories depending on which version of the Lump Sum Handbook you read.</a:t>
            </a:r>
          </a:p>
        </p:txBody>
      </p:sp>
      <p:graphicFrame>
        <p:nvGraphicFramePr>
          <p:cNvPr id="4" name="Table 3">
            <a:extLst>
              <a:ext uri="{FF2B5EF4-FFF2-40B4-BE49-F238E27FC236}">
                <a16:creationId xmlns:a16="http://schemas.microsoft.com/office/drawing/2014/main" id="{282713E4-1097-C943-0695-6DC95372C70A}"/>
              </a:ext>
            </a:extLst>
          </p:cNvPr>
          <p:cNvGraphicFramePr>
            <a:graphicFrameLocks noGrp="1"/>
          </p:cNvGraphicFramePr>
          <p:nvPr>
            <p:extLst>
              <p:ext uri="{D42A27DB-BD31-4B8C-83A1-F6EECF244321}">
                <p14:modId xmlns:p14="http://schemas.microsoft.com/office/powerpoint/2010/main" val="2120404372"/>
              </p:ext>
            </p:extLst>
          </p:nvPr>
        </p:nvGraphicFramePr>
        <p:xfrm>
          <a:off x="551385" y="2492896"/>
          <a:ext cx="11341259" cy="3744416"/>
        </p:xfrm>
        <a:graphic>
          <a:graphicData uri="http://schemas.openxmlformats.org/drawingml/2006/table">
            <a:tbl>
              <a:tblPr>
                <a:tableStyleId>{5C22544A-7EE6-4342-B048-85BDC9FD1C3A}</a:tableStyleId>
              </a:tblPr>
              <a:tblGrid>
                <a:gridCol w="2452165">
                  <a:extLst>
                    <a:ext uri="{9D8B030D-6E8A-4147-A177-3AD203B41FA5}">
                      <a16:colId xmlns:a16="http://schemas.microsoft.com/office/drawing/2014/main" val="20000"/>
                    </a:ext>
                  </a:extLst>
                </a:gridCol>
                <a:gridCol w="1532603">
                  <a:extLst>
                    <a:ext uri="{9D8B030D-6E8A-4147-A177-3AD203B41FA5}">
                      <a16:colId xmlns:a16="http://schemas.microsoft.com/office/drawing/2014/main" val="3204978974"/>
                    </a:ext>
                  </a:extLst>
                </a:gridCol>
                <a:gridCol w="1532603">
                  <a:extLst>
                    <a:ext uri="{9D8B030D-6E8A-4147-A177-3AD203B41FA5}">
                      <a16:colId xmlns:a16="http://schemas.microsoft.com/office/drawing/2014/main" val="3072059071"/>
                    </a:ext>
                  </a:extLst>
                </a:gridCol>
                <a:gridCol w="1532603">
                  <a:extLst>
                    <a:ext uri="{9D8B030D-6E8A-4147-A177-3AD203B41FA5}">
                      <a16:colId xmlns:a16="http://schemas.microsoft.com/office/drawing/2014/main" val="327139420"/>
                    </a:ext>
                  </a:extLst>
                </a:gridCol>
                <a:gridCol w="1685863">
                  <a:extLst>
                    <a:ext uri="{9D8B030D-6E8A-4147-A177-3AD203B41FA5}">
                      <a16:colId xmlns:a16="http://schemas.microsoft.com/office/drawing/2014/main" val="2411763336"/>
                    </a:ext>
                  </a:extLst>
                </a:gridCol>
                <a:gridCol w="2605422">
                  <a:extLst>
                    <a:ext uri="{9D8B030D-6E8A-4147-A177-3AD203B41FA5}">
                      <a16:colId xmlns:a16="http://schemas.microsoft.com/office/drawing/2014/main" val="20001"/>
                    </a:ext>
                  </a:extLst>
                </a:gridCol>
              </a:tblGrid>
              <a:tr h="518664">
                <a:tc rowSpan="2">
                  <a:txBody>
                    <a:bodyPr/>
                    <a:lstStyle/>
                    <a:p>
                      <a:r>
                        <a:rPr lang="en-GB" sz="2000" b="1" dirty="0">
                          <a:solidFill>
                            <a:srgbClr val="002060"/>
                          </a:solidFill>
                        </a:rPr>
                        <a:t>Scoring Categories</a:t>
                      </a:r>
                      <a:br>
                        <a:rPr lang="en-GB" sz="2000" b="1" dirty="0">
                          <a:solidFill>
                            <a:srgbClr val="002060"/>
                          </a:solidFill>
                        </a:rPr>
                      </a:br>
                      <a:r>
                        <a:rPr lang="en-GB" sz="2000" b="1" dirty="0">
                          <a:solidFill>
                            <a:srgbClr val="002060"/>
                          </a:solidFill>
                        </a:rPr>
                        <a:t>and Definitions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lnSpc>
                          <a:spcPct val="90000"/>
                        </a:lnSpc>
                      </a:pPr>
                      <a:r>
                        <a:rPr lang="en-GB" sz="1500" b="1" cap="small" dirty="0">
                          <a:solidFill>
                            <a:srgbClr val="002060"/>
                          </a:solidFill>
                        </a:rPr>
                        <a:t>not</a:t>
                      </a:r>
                      <a:br>
                        <a:rPr lang="en-GB" sz="1500" b="1" cap="small" dirty="0">
                          <a:solidFill>
                            <a:srgbClr val="002060"/>
                          </a:solidFill>
                        </a:rPr>
                      </a:br>
                      <a:r>
                        <a:rPr lang="en-GB" sz="1500" b="1" cap="small" dirty="0">
                          <a:solidFill>
                            <a:srgbClr val="002060"/>
                          </a:solidFill>
                        </a:rPr>
                        <a:t>delivered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lnSpc>
                          <a:spcPct val="90000"/>
                        </a:lnSpc>
                      </a:pPr>
                      <a:r>
                        <a:rPr lang="en-GB" sz="1500" b="1" cap="small" dirty="0">
                          <a:solidFill>
                            <a:srgbClr val="002060"/>
                          </a:solidFill>
                        </a:rPr>
                        <a:t>weak</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lnSpc>
                          <a:spcPct val="90000"/>
                        </a:lnSpc>
                      </a:pPr>
                      <a:r>
                        <a:rPr lang="en-GB" sz="1500" b="1" cap="small" dirty="0">
                          <a:solidFill>
                            <a:srgbClr val="002060"/>
                          </a:solidFill>
                        </a:rPr>
                        <a:t>inadequate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lnSpc>
                          <a:spcPct val="90000"/>
                        </a:lnSpc>
                      </a:pPr>
                      <a:r>
                        <a:rPr lang="en-GB" sz="1500" b="1" cap="small" dirty="0">
                          <a:solidFill>
                            <a:srgbClr val="002060"/>
                          </a:solidFill>
                        </a:rPr>
                        <a:t>below expectation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lnSpc>
                          <a:spcPct val="90000"/>
                        </a:lnSpc>
                      </a:pPr>
                      <a:r>
                        <a:rPr lang="en-GB" sz="1500" b="1" cap="small" dirty="0">
                          <a:solidFill>
                            <a:srgbClr val="002060"/>
                          </a:solidFill>
                        </a:rPr>
                        <a:t>good or excellent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1744958">
                <a:tc vMerge="1">
                  <a:txBody>
                    <a:bodyPr/>
                    <a:lstStyle/>
                    <a:p>
                      <a:endParaRPr lang="en-GB" dirty="0"/>
                    </a:p>
                  </a:txBody>
                  <a:tcPr/>
                </a:tc>
                <a:tc>
                  <a:txBody>
                    <a:bodyPr/>
                    <a:lstStyle/>
                    <a:p>
                      <a:pPr algn="ctr"/>
                      <a:r>
                        <a:rPr lang="en-GB" sz="1500" dirty="0">
                          <a:solidFill>
                            <a:srgbClr val="002060"/>
                          </a:solidFill>
                        </a:rPr>
                        <a:t>Planned activities and/or outputs not delivered.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r>
                        <a:rPr lang="en-GB" sz="1500" dirty="0">
                          <a:solidFill>
                            <a:srgbClr val="002060"/>
                          </a:solidFill>
                        </a:rPr>
                        <a:t>Few activities or outputs delivered and general lack of quality overall</a:t>
                      </a:r>
                      <a:r>
                        <a:rPr lang="en-GB" sz="1500" baseline="0" dirty="0">
                          <a:solidFill>
                            <a:srgbClr val="002060"/>
                          </a:solidFill>
                        </a:rPr>
                        <a:t>.</a:t>
                      </a:r>
                      <a:endParaRPr lang="en-GB" sz="1500" dirty="0">
                        <a:solidFill>
                          <a:srgbClr val="002060"/>
                        </a:solidFill>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r>
                        <a:rPr lang="en-GB" sz="1500" dirty="0">
                          <a:solidFill>
                            <a:srgbClr val="002060"/>
                          </a:solidFill>
                        </a:rPr>
                        <a:t>Activities partially delivered; lack of expected quality</a:t>
                      </a:r>
                      <a:r>
                        <a:rPr lang="en-GB" sz="1500" baseline="0" dirty="0">
                          <a:solidFill>
                            <a:srgbClr val="002060"/>
                          </a:solidFill>
                        </a:rPr>
                        <a:t>.</a:t>
                      </a:r>
                      <a:endParaRPr lang="en-GB" sz="1500" dirty="0">
                        <a:solidFill>
                          <a:srgbClr val="002060"/>
                        </a:solidFill>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r>
                        <a:rPr lang="en-GB" sz="1500" dirty="0">
                          <a:solidFill>
                            <a:srgbClr val="002060"/>
                          </a:solidFill>
                        </a:rPr>
                        <a:t>Activities not fully delivered or not consistent with initial planning; no convincing rationale for change</a:t>
                      </a:r>
                      <a:r>
                        <a:rPr lang="en-GB" sz="1500" baseline="0" dirty="0">
                          <a:solidFill>
                            <a:srgbClr val="002060"/>
                          </a:solidFill>
                        </a:rPr>
                        <a:t>.</a:t>
                      </a:r>
                      <a:endParaRPr lang="en-GB" sz="1500" dirty="0">
                        <a:solidFill>
                          <a:srgbClr val="002060"/>
                        </a:solidFill>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r>
                        <a:rPr lang="en-GB" sz="1500" dirty="0">
                          <a:solidFill>
                            <a:srgbClr val="002060"/>
                          </a:solidFill>
                        </a:rPr>
                        <a:t>Activities rated good to excellent</a:t>
                      </a:r>
                      <a:r>
                        <a:rPr lang="en-GB" sz="1500" baseline="0" dirty="0">
                          <a:solidFill>
                            <a:srgbClr val="002060"/>
                          </a:solidFill>
                        </a:rPr>
                        <a:t> with results worthy of wider promotion</a:t>
                      </a:r>
                      <a:endParaRPr lang="en-GB" sz="1500" dirty="0">
                        <a:solidFill>
                          <a:srgbClr val="002060"/>
                        </a:solidFill>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740397">
                <a:tc>
                  <a:txBody>
                    <a:bodyPr/>
                    <a:lstStyle/>
                    <a:p>
                      <a:r>
                        <a:rPr lang="en-GB" sz="2000" b="1" dirty="0">
                          <a:solidFill>
                            <a:srgbClr val="002060"/>
                          </a:solidFill>
                        </a:rPr>
                        <a:t>Scoring Range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1500" dirty="0">
                          <a:solidFill>
                            <a:srgbClr val="002060"/>
                          </a:solidFill>
                        </a:rPr>
                        <a:t>0-9 points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r>
                        <a:rPr lang="en-GB" sz="1500" dirty="0">
                          <a:solidFill>
                            <a:srgbClr val="002060"/>
                          </a:solidFill>
                        </a:rPr>
                        <a:t>10-39 points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r>
                        <a:rPr lang="en-GB" sz="1500" dirty="0">
                          <a:solidFill>
                            <a:srgbClr val="002060"/>
                          </a:solidFill>
                        </a:rPr>
                        <a:t>40-54 points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r>
                        <a:rPr lang="en-GB" sz="1500" dirty="0">
                          <a:solidFill>
                            <a:srgbClr val="002060"/>
                          </a:solidFill>
                        </a:rPr>
                        <a:t>55-69 points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r>
                        <a:rPr lang="en-GB" sz="1500" dirty="0">
                          <a:solidFill>
                            <a:srgbClr val="002060"/>
                          </a:solidFill>
                        </a:rPr>
                        <a:t>70-100 points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740397">
                <a:tc>
                  <a:txBody>
                    <a:bodyPr/>
                    <a:lstStyle/>
                    <a:p>
                      <a:r>
                        <a:rPr lang="en-GB" sz="2000" b="1" dirty="0">
                          <a:solidFill>
                            <a:srgbClr val="002060"/>
                          </a:solidFill>
                        </a:rPr>
                        <a:t>Consequence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1500" dirty="0">
                          <a:solidFill>
                            <a:srgbClr val="002060"/>
                          </a:solidFill>
                        </a:rPr>
                        <a:t>0% Grant Paid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r>
                        <a:rPr lang="en-GB" sz="1500" dirty="0">
                          <a:solidFill>
                            <a:srgbClr val="002060"/>
                          </a:solidFill>
                        </a:rPr>
                        <a:t>30% Grant Paid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rgbClr val="E8D0D0"/>
                    </a:solidFill>
                  </a:tcPr>
                </a:tc>
                <a:tc>
                  <a:txBody>
                    <a:bodyPr/>
                    <a:lstStyle/>
                    <a:p>
                      <a:pPr algn="ctr"/>
                      <a:r>
                        <a:rPr lang="en-GB" sz="1500" dirty="0">
                          <a:solidFill>
                            <a:srgbClr val="002060"/>
                          </a:solidFill>
                        </a:rPr>
                        <a:t>60% Grant Paid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r>
                        <a:rPr lang="en-GB" sz="1500" dirty="0">
                          <a:solidFill>
                            <a:srgbClr val="002060"/>
                          </a:solidFill>
                        </a:rPr>
                        <a:t>90% Grant Paid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6">
                        <a:lumMod val="40000"/>
                        <a:lumOff val="60000"/>
                      </a:schemeClr>
                    </a:solidFill>
                  </a:tcPr>
                </a:tc>
                <a:tc>
                  <a:txBody>
                    <a:bodyPr/>
                    <a:lstStyle/>
                    <a:p>
                      <a:pPr algn="ctr"/>
                      <a:r>
                        <a:rPr lang="en-GB" sz="1500" dirty="0">
                          <a:solidFill>
                            <a:srgbClr val="002060"/>
                          </a:solidFill>
                        </a:rPr>
                        <a:t>100% Grant Paid</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336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6C23E66F-5F41-C6F8-56C8-BBEEC56C961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9596" r="1" b="1"/>
          <a:stretch/>
        </p:blipFill>
        <p:spPr>
          <a:xfrm>
            <a:off x="23123" y="4509120"/>
            <a:ext cx="12168876" cy="2348880"/>
          </a:xfrm>
          <a:prstGeom prst="rect">
            <a:avLst/>
          </a:prstGeom>
        </p:spPr>
      </p:pic>
      <p:sp>
        <p:nvSpPr>
          <p:cNvPr id="6" name="TextBox 5">
            <a:extLst>
              <a:ext uri="{FF2B5EF4-FFF2-40B4-BE49-F238E27FC236}">
                <a16:creationId xmlns:a16="http://schemas.microsoft.com/office/drawing/2014/main" id="{D2106BEF-96C4-47E0-A678-AB1B2CC2BCBB}"/>
              </a:ext>
            </a:extLst>
          </p:cNvPr>
          <p:cNvSpPr txBox="1"/>
          <p:nvPr/>
        </p:nvSpPr>
        <p:spPr>
          <a:xfrm>
            <a:off x="-10267" y="188640"/>
            <a:ext cx="12191998" cy="156966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a:t>
            </a:r>
            <a:br>
              <a:rPr kumimoji="0" lang="en-GB" sz="48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br>
            <a:r>
              <a:rPr kumimoji="0" lang="en-GB" sz="4800" b="1" i="0" u="none" strike="noStrike" kern="1200" cap="none" spc="0" normalizeH="0" baseline="0" noProof="0" dirty="0">
                <a:ln>
                  <a:noFill/>
                </a:ln>
                <a:solidFill>
                  <a:schemeClr val="accent5">
                    <a:lumMod val="75000"/>
                  </a:schemeClr>
                </a:solidFill>
                <a:effectLst/>
                <a:uLnTx/>
                <a:uFillTx/>
                <a:latin typeface="Candara" panose="020E0502030303020204" pitchFamily="34" charset="0"/>
                <a:cs typeface="Helvetica" panose="020B0604020202020204" pitchFamily="34" charset="0"/>
              </a:rPr>
              <a:t>3 Options to Reduce and 7 Test Scenarios</a:t>
            </a:r>
          </a:p>
        </p:txBody>
      </p:sp>
      <p:sp>
        <p:nvSpPr>
          <p:cNvPr id="3" name="Oval 2">
            <a:extLst>
              <a:ext uri="{FF2B5EF4-FFF2-40B4-BE49-F238E27FC236}">
                <a16:creationId xmlns:a16="http://schemas.microsoft.com/office/drawing/2014/main" id="{16626CBE-832C-9214-B5CA-7CD6482AF2A5}"/>
              </a:ext>
            </a:extLst>
          </p:cNvPr>
          <p:cNvSpPr/>
          <p:nvPr/>
        </p:nvSpPr>
        <p:spPr>
          <a:xfrm>
            <a:off x="1559496" y="2060848"/>
            <a:ext cx="2592288" cy="259228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RED1</a:t>
            </a:r>
            <a:br>
              <a:rPr lang="en-US" sz="1600" dirty="0">
                <a:solidFill>
                  <a:schemeClr val="bg1"/>
                </a:solidFill>
              </a:rPr>
            </a:br>
            <a:r>
              <a:rPr lang="en-US" dirty="0">
                <a:solidFill>
                  <a:schemeClr val="bg1"/>
                </a:solidFill>
              </a:rPr>
              <a:t>Full Reduction of Activity Costs</a:t>
            </a:r>
            <a:endParaRPr lang="en-GB" sz="1600" dirty="0">
              <a:solidFill>
                <a:schemeClr val="bg1"/>
              </a:solidFill>
            </a:endParaRPr>
          </a:p>
        </p:txBody>
      </p:sp>
      <p:sp>
        <p:nvSpPr>
          <p:cNvPr id="4" name="Oval 3">
            <a:extLst>
              <a:ext uri="{FF2B5EF4-FFF2-40B4-BE49-F238E27FC236}">
                <a16:creationId xmlns:a16="http://schemas.microsoft.com/office/drawing/2014/main" id="{8B6B99A3-449A-2DAF-9BAC-6B68F919B962}"/>
              </a:ext>
            </a:extLst>
          </p:cNvPr>
          <p:cNvSpPr/>
          <p:nvPr/>
        </p:nvSpPr>
        <p:spPr>
          <a:xfrm>
            <a:off x="4799856" y="2060848"/>
            <a:ext cx="2592288" cy="259228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RED2</a:t>
            </a:r>
            <a:br>
              <a:rPr lang="en-US" sz="1600" dirty="0">
                <a:solidFill>
                  <a:schemeClr val="bg1"/>
                </a:solidFill>
              </a:rPr>
            </a:br>
            <a:r>
              <a:rPr lang="en-US" sz="1600" dirty="0">
                <a:solidFill>
                  <a:schemeClr val="bg1"/>
                </a:solidFill>
              </a:rPr>
              <a:t>% </a:t>
            </a:r>
            <a:r>
              <a:rPr lang="en-US" dirty="0">
                <a:solidFill>
                  <a:schemeClr val="bg1"/>
                </a:solidFill>
              </a:rPr>
              <a:t>Reduction to</a:t>
            </a:r>
            <a:br>
              <a:rPr lang="en-US" dirty="0">
                <a:solidFill>
                  <a:schemeClr val="bg1"/>
                </a:solidFill>
              </a:rPr>
            </a:br>
            <a:r>
              <a:rPr lang="en-US" dirty="0">
                <a:solidFill>
                  <a:schemeClr val="bg1"/>
                </a:solidFill>
              </a:rPr>
              <a:t>Overall Costs</a:t>
            </a:r>
            <a:endParaRPr lang="en-GB" sz="1600" dirty="0">
              <a:solidFill>
                <a:schemeClr val="bg1"/>
              </a:solidFill>
            </a:endParaRPr>
          </a:p>
        </p:txBody>
      </p:sp>
      <p:sp>
        <p:nvSpPr>
          <p:cNvPr id="7" name="Oval 6">
            <a:extLst>
              <a:ext uri="{FF2B5EF4-FFF2-40B4-BE49-F238E27FC236}">
                <a16:creationId xmlns:a16="http://schemas.microsoft.com/office/drawing/2014/main" id="{1ED798AD-B966-8306-1E25-6F1B3946DDBC}"/>
              </a:ext>
            </a:extLst>
          </p:cNvPr>
          <p:cNvSpPr/>
          <p:nvPr/>
        </p:nvSpPr>
        <p:spPr>
          <a:xfrm>
            <a:off x="8040216" y="2060848"/>
            <a:ext cx="2592288" cy="259228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RED3</a:t>
            </a:r>
            <a:br>
              <a:rPr lang="en-US" sz="1600" dirty="0">
                <a:solidFill>
                  <a:schemeClr val="bg1"/>
                </a:solidFill>
              </a:rPr>
            </a:br>
            <a:r>
              <a:rPr lang="en-US" dirty="0">
                <a:solidFill>
                  <a:schemeClr val="bg1"/>
                </a:solidFill>
              </a:rPr>
              <a:t>% Reduction</a:t>
            </a:r>
            <a:br>
              <a:rPr lang="en-US" dirty="0">
                <a:solidFill>
                  <a:schemeClr val="bg1"/>
                </a:solidFill>
              </a:rPr>
            </a:br>
            <a:r>
              <a:rPr lang="en-US" dirty="0">
                <a:solidFill>
                  <a:schemeClr val="bg1"/>
                </a:solidFill>
              </a:rPr>
              <a:t>of WP Costs</a:t>
            </a:r>
            <a:endParaRPr lang="en-GB" sz="1600" dirty="0">
              <a:solidFill>
                <a:schemeClr val="bg1"/>
              </a:solidFill>
            </a:endParaRPr>
          </a:p>
        </p:txBody>
      </p:sp>
    </p:spTree>
    <p:extLst>
      <p:ext uri="{BB962C8B-B14F-4D97-AF65-F5344CB8AC3E}">
        <p14:creationId xmlns:p14="http://schemas.microsoft.com/office/powerpoint/2010/main" val="39895724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1</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972395292"/>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chemeClr val="accent1">
                              <a:lumMod val="50000"/>
                            </a:schemeClr>
                          </a:solidFill>
                          <a:effectLst/>
                        </a:rPr>
                        <a:t>83</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80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90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User Testing and Validation 2: Rollout and Learner Engagement</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Digital Platform Development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85</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80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9A1AE24F-6DC5-9852-7269-59A51AB524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42410456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1</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3876016910"/>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rgbClr val="00B050"/>
                          </a:solidFill>
                          <a:effectLst/>
                        </a:rPr>
                        <a:t>83</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00B050"/>
                          </a:solidFill>
                          <a:effectLst/>
                        </a:rPr>
                        <a:t>80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90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User Testing and Validation 2: Rollout and Learner Engagement</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Digital Platform Development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00B050"/>
                          </a:solidFill>
                          <a:effectLst/>
                        </a:rPr>
                        <a:t>85</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80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marL="0" algn="ctr" defTabSz="914400" rtl="0" eaLnBrk="1" fontAlgn="ctr" latinLnBrk="0" hangingPunct="1"/>
                      <a:r>
                        <a:rPr lang="en-GB" sz="1200" u="none" strike="noStrike" kern="1200" dirty="0">
                          <a:solidFill>
                            <a:schemeClr val="bg1"/>
                          </a:solidFill>
                          <a:effectLst/>
                          <a:latin typeface="+mj-lt"/>
                          <a:ea typeface="+mn-ea"/>
                          <a:cs typeface="+mn-cs"/>
                        </a:rPr>
                        <a:t>LUMP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marL="0" algn="ctr" defTabSz="914400" rtl="0" eaLnBrk="1" fontAlgn="ctr" latinLnBrk="0" hangingPunct="1"/>
                      <a:r>
                        <a:rPr lang="en-GB" sz="1200" u="none" strike="noStrike" kern="1200" dirty="0">
                          <a:solidFill>
                            <a:schemeClr val="bg1"/>
                          </a:solidFill>
                          <a:effectLst/>
                          <a:latin typeface="+mj-lt"/>
                          <a:ea typeface="+mn-ea"/>
                          <a:cs typeface="+mn-cs"/>
                        </a:rPr>
                        <a:t>250,000</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marL="0" algn="ctr" defTabSz="914400" rtl="0" eaLnBrk="1" fontAlgn="ctr" latinLnBrk="0" hangingPunct="1"/>
                      <a:r>
                        <a:rPr lang="en-GB" sz="1200" u="none" strike="noStrike" kern="1200" dirty="0">
                          <a:solidFill>
                            <a:schemeClr val="bg1"/>
                          </a:solidFill>
                          <a:effectLst/>
                          <a:latin typeface="+mj-lt"/>
                          <a:ea typeface="+mn-ea"/>
                          <a:cs typeface="+mn-cs"/>
                        </a:rPr>
                        <a:t>100.00%</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marL="0" algn="ctr" defTabSz="914400" rtl="0" eaLnBrk="1" fontAlgn="ctr" latinLnBrk="0" hangingPunct="1"/>
                      <a:r>
                        <a:rPr lang="en-GB" sz="1400" u="none" strike="noStrike" kern="1200" dirty="0">
                          <a:solidFill>
                            <a:srgbClr val="FFFF00"/>
                          </a:solidFill>
                          <a:effectLst/>
                          <a:latin typeface="+mj-lt"/>
                          <a:ea typeface="+mn-ea"/>
                          <a:cs typeface="+mn-cs"/>
                        </a:rPr>
                        <a:t>NO REDUCTIONS APPLIED</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US" sz="1400" b="0" i="0" u="none" strike="noStrike" dirty="0">
                          <a:solidFill>
                            <a:schemeClr val="bg1"/>
                          </a:solidFill>
                          <a:effectLst/>
                          <a:latin typeface="+mj-lt"/>
                        </a:rPr>
                        <a:t>F</a:t>
                      </a:r>
                      <a:r>
                        <a:rPr lang="en-GB" sz="1400" b="0" i="0" u="none" strike="noStrike" dirty="0">
                          <a:solidFill>
                            <a:schemeClr val="bg1"/>
                          </a:solidFill>
                          <a:effectLst/>
                          <a:latin typeface="+mj-lt"/>
                        </a:rPr>
                        <a:t>INAL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400" b="0" u="none" strike="noStrike" dirty="0">
                          <a:solidFill>
                            <a:schemeClr val="bg1"/>
                          </a:solidFill>
                          <a:effectLst/>
                          <a:latin typeface="+mj-lt"/>
                        </a:rPr>
                        <a:t>250,000</a:t>
                      </a: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4528E0F3-4706-4E68-79D4-0862593F11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32502982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2</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2607906892"/>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chemeClr val="accent1">
                              <a:lumMod val="50000"/>
                            </a:schemeClr>
                          </a:solidFill>
                          <a:effectLst/>
                        </a:rPr>
                        <a:t>68</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67</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68</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User Testing and Validation 2: Rollout and Learner Engagement</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Digital Platform Development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69</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70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BB80AFBB-0EC4-9217-CF9F-0EE8756131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16351155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2</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886893152"/>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rgbClr val="C00000"/>
                          </a:solidFill>
                          <a:effectLst/>
                        </a:rPr>
                        <a:t>68</a:t>
                      </a:r>
                      <a:endParaRPr lang="en-GB" sz="28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6">
                              <a:lumMod val="75000"/>
                            </a:schemeClr>
                          </a:solidFill>
                          <a:effectLst/>
                        </a:rPr>
                        <a:t>67</a:t>
                      </a:r>
                      <a:endParaRPr lang="en-GB" sz="2800" b="0" i="0" u="none" strike="noStrike" dirty="0">
                        <a:solidFill>
                          <a:schemeClr val="accent6">
                            <a:lumMod val="75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6">
                              <a:lumMod val="75000"/>
                            </a:schemeClr>
                          </a:solidFill>
                          <a:effectLst/>
                        </a:rPr>
                        <a:t>68</a:t>
                      </a:r>
                      <a:endParaRPr lang="en-GB" sz="2800" b="0" i="0" u="none" strike="noStrike" dirty="0">
                        <a:solidFill>
                          <a:schemeClr val="accent6">
                            <a:lumMod val="75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User Testing and Validation 2: Rollout and Learner Engagement</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Digital Platform Development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6">
                              <a:lumMod val="75000"/>
                            </a:schemeClr>
                          </a:solidFill>
                          <a:effectLst/>
                        </a:rPr>
                        <a:t>69</a:t>
                      </a:r>
                      <a:endParaRPr lang="en-GB" sz="2800" b="0" i="0" u="none" strike="noStrike" dirty="0">
                        <a:solidFill>
                          <a:schemeClr val="accent6">
                            <a:lumMod val="75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70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r>
                        <a:rPr lang="en-US" sz="1400" b="0" i="0" u="none" strike="noStrike" dirty="0">
                          <a:solidFill>
                            <a:srgbClr val="FFFF00"/>
                          </a:solidFill>
                          <a:effectLst/>
                          <a:latin typeface="+mn-lt"/>
                        </a:rPr>
                        <a:t>RED2 ONLY: OVERALL REDUCTION OF 10%</a:t>
                      </a:r>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US" sz="1400" b="0" i="0" u="none" strike="noStrike" dirty="0">
                          <a:solidFill>
                            <a:schemeClr val="bg1"/>
                          </a:solidFill>
                          <a:effectLst/>
                          <a:latin typeface="+mj-lt"/>
                        </a:rPr>
                        <a:t>F</a:t>
                      </a:r>
                      <a:r>
                        <a:rPr lang="en-GB" sz="1400" b="0" i="0" u="none" strike="noStrike" dirty="0">
                          <a:solidFill>
                            <a:schemeClr val="bg1"/>
                          </a:solidFill>
                          <a:effectLst/>
                          <a:latin typeface="+mj-lt"/>
                        </a:rPr>
                        <a:t>INAL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400" b="0" u="none" strike="noStrike" dirty="0">
                          <a:solidFill>
                            <a:schemeClr val="bg1"/>
                          </a:solidFill>
                          <a:effectLst/>
                          <a:latin typeface="+mj-lt"/>
                        </a:rPr>
                        <a:t>225,000</a:t>
                      </a: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E22A57F5-724A-1E66-571F-5077B353CE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31405200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3</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4291409654"/>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chemeClr val="accent1">
                              <a:lumMod val="50000"/>
                            </a:schemeClr>
                          </a:solidFill>
                          <a:effectLst/>
                        </a:rPr>
                        <a:t>82</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60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95</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User Testing and Validation 2: Rollout and Learner Engagement</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Digital Platform Development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100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95</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E33A84C3-C064-0D22-7F3E-47536C63C3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20997032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3</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816313569"/>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rgbClr val="00B050"/>
                          </a:solidFill>
                          <a:effectLst/>
                        </a:rPr>
                        <a:t>82</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C00000"/>
                          </a:solidFill>
                          <a:effectLst/>
                        </a:rPr>
                        <a:t>60</a:t>
                      </a:r>
                      <a:endParaRPr lang="en-GB" sz="28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95</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User Testing and Validation 2: Rollout and Learner Engagement</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Digital Platform Development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00B050"/>
                          </a:solidFill>
                          <a:effectLst/>
                        </a:rPr>
                        <a:t>100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95</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r>
                        <a:rPr lang="en-US" sz="1400" b="0" i="0" u="none" strike="noStrike" dirty="0">
                          <a:solidFill>
                            <a:srgbClr val="FFFF00"/>
                          </a:solidFill>
                          <a:effectLst/>
                          <a:latin typeface="+mn-lt"/>
                        </a:rPr>
                        <a:t>RED3 ONLY: REDUCTION OF 10% TO WP2</a:t>
                      </a:r>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US" sz="1400" b="0" i="0" u="none" strike="noStrike" dirty="0">
                          <a:solidFill>
                            <a:schemeClr val="bg1"/>
                          </a:solidFill>
                          <a:effectLst/>
                          <a:latin typeface="+mj-lt"/>
                        </a:rPr>
                        <a:t>F</a:t>
                      </a:r>
                      <a:r>
                        <a:rPr lang="en-GB" sz="1400" b="0" i="0" u="none" strike="noStrike" dirty="0">
                          <a:solidFill>
                            <a:schemeClr val="bg1"/>
                          </a:solidFill>
                          <a:effectLst/>
                          <a:latin typeface="+mj-lt"/>
                        </a:rPr>
                        <a:t>INAL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400" b="0" u="none" strike="noStrike" dirty="0">
                          <a:solidFill>
                            <a:schemeClr val="bg1"/>
                          </a:solidFill>
                          <a:effectLst/>
                          <a:latin typeface="+mj-lt"/>
                        </a:rPr>
                        <a:t>242,200</a:t>
                      </a: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8B9B2A55-A311-1A13-83BD-16D10926BE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39854053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4</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201768656"/>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chemeClr val="accent1">
                              <a:lumMod val="50000"/>
                            </a:schemeClr>
                          </a:solidFill>
                          <a:effectLst/>
                        </a:rPr>
                        <a:t>86</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70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95</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rgbClr val="C00000"/>
                          </a:solidFill>
                          <a:effectLst/>
                        </a:rPr>
                        <a:t>Transnational Partner Meeting 2: Originally Costed at €7,500</a:t>
                      </a:r>
                      <a:endParaRPr lang="en-GB" sz="11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dirty="0">
                          <a:solidFill>
                            <a:schemeClr val="accent1">
                              <a:lumMod val="50000"/>
                            </a:schemeClr>
                          </a:solidFill>
                          <a:effectLst/>
                        </a:rPr>
                        <a:t>Digital Platform Development</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100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95</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71C691A3-F275-3B6F-5D1C-8DBE963452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28197239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DBF0FC-D168-03ED-D940-F6CEA0E242D7}"/>
              </a:ext>
            </a:extLst>
          </p:cNvPr>
          <p:cNvSpPr txBox="1"/>
          <p:nvPr/>
        </p:nvSpPr>
        <p:spPr>
          <a:xfrm>
            <a:off x="1109980" y="4277356"/>
            <a:ext cx="9966960" cy="156032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dirty="0">
                <a:ln>
                  <a:noFill/>
                </a:ln>
                <a:solidFill>
                  <a:srgbClr val="4F81BD"/>
                </a:solidFill>
                <a:effectLst/>
                <a:uLnTx/>
                <a:uFillTx/>
                <a:latin typeface="Calibri"/>
                <a:ea typeface="+mn-ea"/>
                <a:cs typeface="+mn-cs"/>
              </a:rPr>
              <a:t>Score Barometer</a:t>
            </a:r>
          </a:p>
        </p:txBody>
      </p:sp>
      <p:graphicFrame>
        <p:nvGraphicFramePr>
          <p:cNvPr id="6" name="Table 5">
            <a:extLst>
              <a:ext uri="{FF2B5EF4-FFF2-40B4-BE49-F238E27FC236}">
                <a16:creationId xmlns:a16="http://schemas.microsoft.com/office/drawing/2014/main" id="{C4618187-E44D-0B24-EA42-E50B44403DF4}"/>
              </a:ext>
            </a:extLst>
          </p:cNvPr>
          <p:cNvGraphicFramePr>
            <a:graphicFrameLocks noGrp="1"/>
          </p:cNvGraphicFramePr>
          <p:nvPr/>
        </p:nvGraphicFramePr>
        <p:xfrm>
          <a:off x="839416" y="1052736"/>
          <a:ext cx="10734070" cy="2920905"/>
        </p:xfrm>
        <a:graphic>
          <a:graphicData uri="http://schemas.openxmlformats.org/drawingml/2006/table">
            <a:tbl>
              <a:tblPr firstRow="1" bandRow="1">
                <a:tableStyleId>{5C22544A-7EE6-4342-B048-85BDC9FD1C3A}</a:tableStyleId>
              </a:tblPr>
              <a:tblGrid>
                <a:gridCol w="1073407">
                  <a:extLst>
                    <a:ext uri="{9D8B030D-6E8A-4147-A177-3AD203B41FA5}">
                      <a16:colId xmlns:a16="http://schemas.microsoft.com/office/drawing/2014/main" val="20000"/>
                    </a:ext>
                  </a:extLst>
                </a:gridCol>
                <a:gridCol w="1073407">
                  <a:extLst>
                    <a:ext uri="{9D8B030D-6E8A-4147-A177-3AD203B41FA5}">
                      <a16:colId xmlns:a16="http://schemas.microsoft.com/office/drawing/2014/main" val="2439401640"/>
                    </a:ext>
                  </a:extLst>
                </a:gridCol>
                <a:gridCol w="1073407">
                  <a:extLst>
                    <a:ext uri="{9D8B030D-6E8A-4147-A177-3AD203B41FA5}">
                      <a16:colId xmlns:a16="http://schemas.microsoft.com/office/drawing/2014/main" val="1997900921"/>
                    </a:ext>
                  </a:extLst>
                </a:gridCol>
                <a:gridCol w="1073407">
                  <a:extLst>
                    <a:ext uri="{9D8B030D-6E8A-4147-A177-3AD203B41FA5}">
                      <a16:colId xmlns:a16="http://schemas.microsoft.com/office/drawing/2014/main" val="2311014246"/>
                    </a:ext>
                  </a:extLst>
                </a:gridCol>
                <a:gridCol w="1073407">
                  <a:extLst>
                    <a:ext uri="{9D8B030D-6E8A-4147-A177-3AD203B41FA5}">
                      <a16:colId xmlns:a16="http://schemas.microsoft.com/office/drawing/2014/main" val="811513854"/>
                    </a:ext>
                  </a:extLst>
                </a:gridCol>
                <a:gridCol w="1073407">
                  <a:extLst>
                    <a:ext uri="{9D8B030D-6E8A-4147-A177-3AD203B41FA5}">
                      <a16:colId xmlns:a16="http://schemas.microsoft.com/office/drawing/2014/main" val="1218159538"/>
                    </a:ext>
                  </a:extLst>
                </a:gridCol>
                <a:gridCol w="1073407">
                  <a:extLst>
                    <a:ext uri="{9D8B030D-6E8A-4147-A177-3AD203B41FA5}">
                      <a16:colId xmlns:a16="http://schemas.microsoft.com/office/drawing/2014/main" val="1582974513"/>
                    </a:ext>
                  </a:extLst>
                </a:gridCol>
                <a:gridCol w="1073407">
                  <a:extLst>
                    <a:ext uri="{9D8B030D-6E8A-4147-A177-3AD203B41FA5}">
                      <a16:colId xmlns:a16="http://schemas.microsoft.com/office/drawing/2014/main" val="2771426357"/>
                    </a:ext>
                  </a:extLst>
                </a:gridCol>
                <a:gridCol w="1073407">
                  <a:extLst>
                    <a:ext uri="{9D8B030D-6E8A-4147-A177-3AD203B41FA5}">
                      <a16:colId xmlns:a16="http://schemas.microsoft.com/office/drawing/2014/main" val="967122029"/>
                    </a:ext>
                  </a:extLst>
                </a:gridCol>
                <a:gridCol w="1073407">
                  <a:extLst>
                    <a:ext uri="{9D8B030D-6E8A-4147-A177-3AD203B41FA5}">
                      <a16:colId xmlns:a16="http://schemas.microsoft.com/office/drawing/2014/main" val="356714089"/>
                    </a:ext>
                  </a:extLst>
                </a:gridCol>
              </a:tblGrid>
              <a:tr h="576064">
                <a:tc>
                  <a:txBody>
                    <a:bodyPr/>
                    <a:lstStyle/>
                    <a:p>
                      <a:pPr algn="ctr"/>
                      <a:r>
                        <a:rPr lang="en-GB" sz="3500" dirty="0">
                          <a:solidFill>
                            <a:schemeClr val="accent1">
                              <a:lumMod val="75000"/>
                            </a:schemeClr>
                          </a:solidFill>
                        </a:rPr>
                        <a:t>10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20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30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40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50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60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70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80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90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chemeClr val="accent1">
                              <a:lumMod val="75000"/>
                            </a:schemeClr>
                          </a:solidFill>
                        </a:rPr>
                        <a:t>100</a:t>
                      </a:r>
                    </a:p>
                  </a:txBody>
                  <a:tcPr marL="176697" marR="176697" marT="88348" marB="883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6128">
                <a:tc gridSpan="10">
                  <a:txBody>
                    <a:bodyPr/>
                    <a:lstStyle/>
                    <a:p>
                      <a:endParaRPr lang="en-GB" sz="3500" dirty="0"/>
                    </a:p>
                  </a:txBody>
                  <a:tcPr marL="176697" marR="176697" marT="88348" marB="88348">
                    <a:lnT w="12700" cap="flat" cmpd="sng" algn="ctr">
                      <a:noFill/>
                      <a:prstDash val="solid"/>
                      <a:round/>
                      <a:headEnd type="none" w="med" len="med"/>
                      <a:tailEnd type="none" w="med" len="med"/>
                    </a:lnT>
                    <a:blipFill>
                      <a:blip r:embed="rId3"/>
                      <a:stretch>
                        <a:fillRect/>
                      </a:stretch>
                    </a:blip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904681">
                <a:tc gridSpan="10">
                  <a:txBody>
                    <a:bodyPr/>
                    <a:lstStyle/>
                    <a:p>
                      <a:pPr algn="ctr"/>
                      <a:r>
                        <a:rPr lang="en-GB" sz="3500" b="0" kern="1200" dirty="0">
                          <a:solidFill>
                            <a:schemeClr val="accent1">
                              <a:lumMod val="75000"/>
                            </a:schemeClr>
                          </a:solidFill>
                          <a:latin typeface="+mn-lt"/>
                          <a:ea typeface="+mn-ea"/>
                          <a:cs typeface="+mn-cs"/>
                        </a:rPr>
                        <a:t>Think about scoring on a colour scale</a:t>
                      </a:r>
                    </a:p>
                  </a:txBody>
                  <a:tcPr marL="119056" marR="119056" marT="59528" marB="59528">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480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4</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2823896559"/>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rgbClr val="00B050"/>
                          </a:solidFill>
                          <a:effectLst/>
                        </a:rPr>
                        <a:t>86</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00B050"/>
                          </a:solidFill>
                          <a:effectLst/>
                        </a:rPr>
                        <a:t>70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95</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rgbClr val="C00000"/>
                          </a:solidFill>
                          <a:effectLst/>
                        </a:rPr>
                        <a:t>Transnational Partner Meeting 2: Originally Costed at €7,500</a:t>
                      </a:r>
                      <a:endParaRPr lang="en-GB" sz="11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dirty="0">
                          <a:solidFill>
                            <a:schemeClr val="accent1">
                              <a:lumMod val="50000"/>
                            </a:schemeClr>
                          </a:solidFill>
                          <a:effectLst/>
                        </a:rPr>
                        <a:t>Digital Platform Development</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00B050"/>
                          </a:solidFill>
                          <a:effectLst/>
                        </a:rPr>
                        <a:t>100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95</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r>
                        <a:rPr lang="en-US" sz="1400" b="0" i="0" u="none" strike="noStrike" dirty="0">
                          <a:solidFill>
                            <a:srgbClr val="FFFF00"/>
                          </a:solidFill>
                          <a:effectLst/>
                          <a:latin typeface="+mn-lt"/>
                        </a:rPr>
                        <a:t>RED1 ONLY: ACTIVITY-BASED REDUCTION</a:t>
                      </a:r>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US" sz="1400" b="0" i="0" u="none" strike="noStrike" dirty="0">
                          <a:solidFill>
                            <a:schemeClr val="bg1"/>
                          </a:solidFill>
                          <a:effectLst/>
                          <a:latin typeface="+mj-lt"/>
                        </a:rPr>
                        <a:t>F</a:t>
                      </a:r>
                      <a:r>
                        <a:rPr lang="en-GB" sz="1400" b="0" i="0" u="none" strike="noStrike" dirty="0">
                          <a:solidFill>
                            <a:schemeClr val="bg1"/>
                          </a:solidFill>
                          <a:effectLst/>
                          <a:latin typeface="+mj-lt"/>
                        </a:rPr>
                        <a:t>INAL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400" b="0" u="none" strike="noStrike" dirty="0">
                          <a:solidFill>
                            <a:schemeClr val="bg1"/>
                          </a:solidFill>
                          <a:effectLst/>
                          <a:latin typeface="+mj-lt"/>
                        </a:rPr>
                        <a:t>242,500</a:t>
                      </a: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E03C34D4-76D0-1906-83EB-D7C887AD80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5825874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5</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3761504698"/>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chemeClr val="accent1">
                              <a:lumMod val="50000"/>
                            </a:schemeClr>
                          </a:solidFill>
                          <a:effectLst/>
                        </a:rPr>
                        <a:t>82</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60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95</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rgbClr val="C00000"/>
                          </a:solidFill>
                          <a:effectLst/>
                        </a:rPr>
                        <a:t>Transnational Partner Meeting 2: Originally Costed at €7,500</a:t>
                      </a:r>
                      <a:endParaRPr lang="en-GB" sz="11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dirty="0">
                          <a:solidFill>
                            <a:schemeClr val="accent1">
                              <a:lumMod val="50000"/>
                            </a:schemeClr>
                          </a:solidFill>
                          <a:effectLst/>
                        </a:rPr>
                        <a:t>Digital Platform Development</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100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chemeClr val="accent1">
                              <a:lumMod val="50000"/>
                            </a:schemeClr>
                          </a:solidFill>
                          <a:effectLst/>
                        </a:rPr>
                        <a:t>95</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50C29764-D069-299D-A8AA-AE03BCC76D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27427445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5</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1042386248"/>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rgbClr val="00B050"/>
                          </a:solidFill>
                          <a:effectLst/>
                        </a:rPr>
                        <a:t>82</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C00000"/>
                          </a:solidFill>
                          <a:effectLst/>
                        </a:rPr>
                        <a:t>60</a:t>
                      </a:r>
                      <a:endParaRPr lang="en-GB" sz="28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95</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rgbClr val="C00000"/>
                          </a:solidFill>
                          <a:effectLst/>
                        </a:rPr>
                        <a:t>Transnational Partner Meeting 2: Originally Costed at €7,500</a:t>
                      </a:r>
                      <a:endParaRPr lang="en-GB" sz="11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dirty="0">
                          <a:solidFill>
                            <a:schemeClr val="accent1">
                              <a:lumMod val="50000"/>
                            </a:schemeClr>
                          </a:solidFill>
                          <a:effectLst/>
                        </a:rPr>
                        <a:t>Digital Platform Development</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rgbClr val="00B050"/>
                          </a:solidFill>
                          <a:effectLst/>
                        </a:rPr>
                        <a:t>100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2800" u="none" strike="noStrike" dirty="0">
                          <a:solidFill>
                            <a:srgbClr val="00B050"/>
                          </a:solidFill>
                          <a:effectLst/>
                        </a:rPr>
                        <a:t>95</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r>
                        <a:rPr lang="en-US" sz="1400" b="0" i="0" u="none" strike="noStrike" dirty="0">
                          <a:solidFill>
                            <a:srgbClr val="FFFF00"/>
                          </a:solidFill>
                          <a:effectLst/>
                          <a:latin typeface="+mn-lt"/>
                        </a:rPr>
                        <a:t>RED1 AND RED3: MULTIPLE REDUCTIONS</a:t>
                      </a:r>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US" sz="1400" b="0" i="0" u="none" strike="noStrike" dirty="0">
                          <a:solidFill>
                            <a:schemeClr val="bg1"/>
                          </a:solidFill>
                          <a:effectLst/>
                          <a:latin typeface="+mj-lt"/>
                        </a:rPr>
                        <a:t>F</a:t>
                      </a:r>
                      <a:r>
                        <a:rPr lang="en-GB" sz="1400" b="0" i="0" u="none" strike="noStrike" dirty="0">
                          <a:solidFill>
                            <a:schemeClr val="bg1"/>
                          </a:solidFill>
                          <a:effectLst/>
                          <a:latin typeface="+mj-lt"/>
                        </a:rPr>
                        <a:t>INAL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400" b="0" u="none" strike="noStrike" dirty="0">
                          <a:solidFill>
                            <a:schemeClr val="bg1"/>
                          </a:solidFill>
                          <a:effectLst/>
                          <a:latin typeface="+mj-lt"/>
                        </a:rPr>
                        <a:t>234,700</a:t>
                      </a: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C773DF48-835F-CF9C-B1E8-89B6A73E63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4874360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6</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4262958540"/>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chemeClr val="accent1">
                              <a:lumMod val="50000"/>
                            </a:schemeClr>
                          </a:solidFill>
                          <a:effectLst/>
                        </a:rPr>
                        <a:t>68</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67</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chemeClr val="accent1">
                              <a:lumMod val="50000"/>
                            </a:schemeClr>
                          </a:solidFill>
                          <a:effectLst/>
                          <a:latin typeface="Aptos Narrow" panose="020B0004020202020204" pitchFamily="34" charset="0"/>
                        </a:rPr>
                        <a:t>6</a:t>
                      </a:r>
                      <a:r>
                        <a:rPr lang="en-GB" sz="2800" b="0" i="0" u="none" strike="noStrike" dirty="0">
                          <a:solidFill>
                            <a:schemeClr val="accent1">
                              <a:lumMod val="50000"/>
                            </a:schemeClr>
                          </a:solidFill>
                          <a:effectLst/>
                          <a:latin typeface="Aptos Narrow" panose="020B0004020202020204" pitchFamily="34" charset="0"/>
                        </a:rPr>
                        <a:t>8</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rgbClr val="C00000"/>
                          </a:solidFill>
                          <a:effectLst/>
                        </a:rPr>
                        <a:t>Transnational Partner Meeting 2: Originally Costed at €7,500</a:t>
                      </a:r>
                      <a:endParaRPr lang="en-GB" sz="11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dirty="0">
                          <a:solidFill>
                            <a:schemeClr val="accent1">
                              <a:lumMod val="50000"/>
                            </a:schemeClr>
                          </a:solidFill>
                          <a:effectLst/>
                        </a:rPr>
                        <a:t>Digital Platform Development</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69</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chemeClr val="accent1">
                              <a:lumMod val="50000"/>
                            </a:schemeClr>
                          </a:solidFill>
                          <a:effectLst/>
                          <a:latin typeface="Aptos Narrow" panose="020B0004020202020204" pitchFamily="34" charset="0"/>
                        </a:rPr>
                        <a:t>7</a:t>
                      </a:r>
                      <a:r>
                        <a:rPr lang="en-GB" sz="2800" b="0" i="0" u="none" strike="noStrike" dirty="0">
                          <a:solidFill>
                            <a:schemeClr val="accent1">
                              <a:lumMod val="50000"/>
                            </a:schemeClr>
                          </a:solidFill>
                          <a:effectLst/>
                          <a:latin typeface="Aptos Narrow" panose="020B0004020202020204" pitchFamily="34" charset="0"/>
                        </a:rPr>
                        <a:t>0</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689BA745-2470-A9BA-07B2-6FA0BDDD67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28595154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6</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573967756"/>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rgbClr val="C00000"/>
                          </a:solidFill>
                          <a:effectLst/>
                        </a:rPr>
                        <a:t>68</a:t>
                      </a:r>
                      <a:endParaRPr lang="en-GB" sz="28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6">
                              <a:lumMod val="75000"/>
                            </a:schemeClr>
                          </a:solidFill>
                          <a:effectLst/>
                        </a:rPr>
                        <a:t>67</a:t>
                      </a:r>
                      <a:endParaRPr lang="en-GB" sz="2800" b="0" i="0" u="none" strike="noStrike" dirty="0">
                        <a:solidFill>
                          <a:schemeClr val="accent6">
                            <a:lumMod val="75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User Testing and Validation 1: Training of Trainers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chemeClr val="accent6">
                              <a:lumMod val="75000"/>
                            </a:schemeClr>
                          </a:solidFill>
                          <a:effectLst/>
                          <a:latin typeface="Aptos Narrow" panose="020B0004020202020204" pitchFamily="34" charset="0"/>
                        </a:rPr>
                        <a:t>6</a:t>
                      </a:r>
                      <a:r>
                        <a:rPr lang="en-GB" sz="2800" b="0" i="0" u="none" strike="noStrike" dirty="0">
                          <a:solidFill>
                            <a:schemeClr val="accent6">
                              <a:lumMod val="75000"/>
                            </a:schemeClr>
                          </a:solidFill>
                          <a:effectLst/>
                          <a:latin typeface="Aptos Narrow" panose="020B0004020202020204" pitchFamily="34" charset="0"/>
                        </a:rPr>
                        <a:t>8</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rgbClr val="C00000"/>
                          </a:solidFill>
                          <a:effectLst/>
                        </a:rPr>
                        <a:t>Transnational Partner Meeting 2: Originally Costed at €7,500</a:t>
                      </a:r>
                      <a:endParaRPr lang="en-GB" sz="11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dirty="0">
                          <a:solidFill>
                            <a:schemeClr val="accent1">
                              <a:lumMod val="50000"/>
                            </a:schemeClr>
                          </a:solidFill>
                          <a:effectLst/>
                        </a:rPr>
                        <a:t>Digital Platform Development</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6">
                              <a:lumMod val="75000"/>
                            </a:schemeClr>
                          </a:solidFill>
                          <a:effectLst/>
                        </a:rPr>
                        <a:t>69</a:t>
                      </a:r>
                      <a:endParaRPr lang="en-GB" sz="2800" b="0" i="0" u="none" strike="noStrike" dirty="0">
                        <a:solidFill>
                          <a:schemeClr val="accent6">
                            <a:lumMod val="75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rgbClr val="00B050"/>
                          </a:solidFill>
                          <a:effectLst/>
                          <a:latin typeface="Aptos Narrow" panose="020B0004020202020204" pitchFamily="34" charset="0"/>
                        </a:rPr>
                        <a:t>7</a:t>
                      </a:r>
                      <a:r>
                        <a:rPr lang="en-GB" sz="2800" b="0" i="0" u="none" strike="noStrike" dirty="0">
                          <a:solidFill>
                            <a:srgbClr val="00B050"/>
                          </a:solidFill>
                          <a:effectLst/>
                          <a:latin typeface="Aptos Narrow" panose="020B0004020202020204" pitchFamily="34" charset="0"/>
                        </a:rPr>
                        <a:t>0</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r>
                        <a:rPr lang="en-US" sz="1400" b="0" i="0" u="none" strike="noStrike" dirty="0">
                          <a:solidFill>
                            <a:srgbClr val="FFFF00"/>
                          </a:solidFill>
                          <a:effectLst/>
                          <a:latin typeface="+mn-lt"/>
                        </a:rPr>
                        <a:t>RED1 AND RED2: MULTIPLE REDUCTIONS</a:t>
                      </a:r>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US" sz="1400" b="0" i="0" u="none" strike="noStrike" dirty="0">
                          <a:solidFill>
                            <a:schemeClr val="bg1"/>
                          </a:solidFill>
                          <a:effectLst/>
                          <a:latin typeface="+mj-lt"/>
                        </a:rPr>
                        <a:t>F</a:t>
                      </a:r>
                      <a:r>
                        <a:rPr lang="en-GB" sz="1400" b="0" i="0" u="none" strike="noStrike" dirty="0">
                          <a:solidFill>
                            <a:schemeClr val="bg1"/>
                          </a:solidFill>
                          <a:effectLst/>
                          <a:latin typeface="+mj-lt"/>
                        </a:rPr>
                        <a:t>INAL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400" b="0" u="none" strike="noStrike" dirty="0">
                          <a:solidFill>
                            <a:schemeClr val="bg1"/>
                          </a:solidFill>
                          <a:effectLst/>
                          <a:latin typeface="+mj-lt"/>
                        </a:rPr>
                        <a:t>218,250</a:t>
                      </a: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E08CAE1B-7CB1-7933-E03C-88E1125A08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2575808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7</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820158735"/>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chemeClr val="accent1">
                              <a:lumMod val="50000"/>
                            </a:schemeClr>
                          </a:solidFill>
                          <a:effectLst/>
                        </a:rPr>
                        <a:t>69</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1">
                              <a:lumMod val="50000"/>
                            </a:schemeClr>
                          </a:solidFill>
                          <a:effectLst/>
                        </a:rPr>
                        <a:t>61</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User Testing and Validation 1: Training of Trainers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chemeClr val="accent1">
                              <a:lumMod val="50000"/>
                            </a:schemeClr>
                          </a:solidFill>
                          <a:effectLst/>
                          <a:latin typeface="Aptos Narrow" panose="020B0004020202020204" pitchFamily="34" charset="0"/>
                        </a:rPr>
                        <a:t>54</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algn="l" defTabSz="914400" rtl="0" eaLnBrk="1" fontAlgn="ctr" latinLnBrk="0" hangingPunct="1"/>
                      <a:r>
                        <a:rPr lang="en-GB" sz="1100" u="none" strike="noStrike" kern="1200" dirty="0">
                          <a:solidFill>
                            <a:schemeClr val="accent1">
                              <a:lumMod val="50000"/>
                            </a:schemeClr>
                          </a:solidFill>
                          <a:effectLst/>
                          <a:latin typeface="+mn-lt"/>
                          <a:ea typeface="+mn-ea"/>
                          <a:cs typeface="+mn-cs"/>
                        </a:rPr>
                        <a:t>Transnational Partner Meeting 2</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marL="0" algn="l" defTabSz="914400" rtl="0" eaLnBrk="1" fontAlgn="ctr" latinLnBrk="0" hangingPunct="1"/>
                      <a:r>
                        <a:rPr lang="en-GB" sz="1100" u="none" strike="noStrike" kern="1200" dirty="0">
                          <a:solidFill>
                            <a:schemeClr val="accent1">
                              <a:lumMod val="50000"/>
                            </a:schemeClr>
                          </a:solidFill>
                          <a:effectLst/>
                          <a:latin typeface="+mn-lt"/>
                          <a:ea typeface="+mn-ea"/>
                          <a:cs typeface="+mn-cs"/>
                        </a:rPr>
                        <a:t>Digital Platform Development</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US" sz="2800" b="0" i="0" u="none" strike="noStrike" dirty="0">
                          <a:solidFill>
                            <a:schemeClr val="accent1">
                              <a:lumMod val="50000"/>
                            </a:schemeClr>
                          </a:solidFill>
                          <a:effectLst/>
                          <a:latin typeface="Aptos Narrow" panose="020B0004020202020204" pitchFamily="34" charset="0"/>
                        </a:rPr>
                        <a:t>8</a:t>
                      </a:r>
                      <a:r>
                        <a:rPr lang="en-GB" sz="2800" b="0" i="0" u="none" strike="noStrike" dirty="0">
                          <a:solidFill>
                            <a:schemeClr val="accent1">
                              <a:lumMod val="50000"/>
                            </a:schemeClr>
                          </a:solidFill>
                          <a:effectLst/>
                          <a:latin typeface="Aptos Narrow" panose="020B0004020202020204" pitchFamily="34" charset="0"/>
                        </a:rPr>
                        <a:t>0</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chemeClr val="accent1">
                              <a:lumMod val="50000"/>
                            </a:schemeClr>
                          </a:solidFill>
                          <a:effectLst/>
                          <a:latin typeface="Aptos Narrow" panose="020B0004020202020204" pitchFamily="34" charset="0"/>
                        </a:rPr>
                        <a:t>90</a:t>
                      </a:r>
                      <a:endParaRPr lang="en-GB" sz="28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b"/>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825FC0EF-B4D4-8319-F12E-8A03D1909F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42853497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1" y="404664"/>
            <a:ext cx="12191998" cy="64755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lumMod val="50000"/>
                  </a:schemeClr>
                </a:solidFill>
                <a:effectLst/>
                <a:uLnTx/>
                <a:uFillTx/>
                <a:latin typeface="Candara" panose="020E0502030303020204" pitchFamily="34" charset="0"/>
                <a:cs typeface="Helvetica" panose="020B0604020202020204" pitchFamily="34" charset="0"/>
              </a:rPr>
              <a:t>Assessment, Scores and Reductions: </a:t>
            </a:r>
            <a:r>
              <a:rPr kumimoji="0" lang="en-GB" sz="4400" b="1" i="0" u="none" strike="noStrike" kern="1200" cap="none" spc="0" normalizeH="0" baseline="0" noProof="0" dirty="0">
                <a:ln>
                  <a:noFill/>
                </a:ln>
                <a:solidFill>
                  <a:schemeClr val="accent2"/>
                </a:solidFill>
                <a:effectLst/>
                <a:uLnTx/>
                <a:uFillTx/>
                <a:latin typeface="Candara" panose="020E0502030303020204" pitchFamily="34" charset="0"/>
                <a:cs typeface="Helvetica" panose="020B0604020202020204" pitchFamily="34" charset="0"/>
              </a:rPr>
              <a:t>Scenario 7</a:t>
            </a:r>
          </a:p>
        </p:txBody>
      </p:sp>
      <p:graphicFrame>
        <p:nvGraphicFramePr>
          <p:cNvPr id="9" name="Table 8">
            <a:extLst>
              <a:ext uri="{FF2B5EF4-FFF2-40B4-BE49-F238E27FC236}">
                <a16:creationId xmlns:a16="http://schemas.microsoft.com/office/drawing/2014/main" id="{2B9E20C6-7C8E-3635-7766-D71066D46AE5}"/>
              </a:ext>
            </a:extLst>
          </p:cNvPr>
          <p:cNvGraphicFramePr>
            <a:graphicFrameLocks noGrp="1"/>
          </p:cNvGraphicFramePr>
          <p:nvPr>
            <p:extLst>
              <p:ext uri="{D42A27DB-BD31-4B8C-83A1-F6EECF244321}">
                <p14:modId xmlns:p14="http://schemas.microsoft.com/office/powerpoint/2010/main" val="1556802374"/>
              </p:ext>
            </p:extLst>
          </p:nvPr>
        </p:nvGraphicFramePr>
        <p:xfrm>
          <a:off x="2063552" y="1202543"/>
          <a:ext cx="9734212" cy="5187068"/>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135735573"/>
                    </a:ext>
                  </a:extLst>
                </a:gridCol>
                <a:gridCol w="1008112">
                  <a:extLst>
                    <a:ext uri="{9D8B030D-6E8A-4147-A177-3AD203B41FA5}">
                      <a16:colId xmlns:a16="http://schemas.microsoft.com/office/drawing/2014/main" val="783754358"/>
                    </a:ext>
                  </a:extLst>
                </a:gridCol>
                <a:gridCol w="1224136">
                  <a:extLst>
                    <a:ext uri="{9D8B030D-6E8A-4147-A177-3AD203B41FA5}">
                      <a16:colId xmlns:a16="http://schemas.microsoft.com/office/drawing/2014/main" val="3071300053"/>
                    </a:ext>
                  </a:extLst>
                </a:gridCol>
                <a:gridCol w="3816424">
                  <a:extLst>
                    <a:ext uri="{9D8B030D-6E8A-4147-A177-3AD203B41FA5}">
                      <a16:colId xmlns:a16="http://schemas.microsoft.com/office/drawing/2014/main" val="1430661088"/>
                    </a:ext>
                  </a:extLst>
                </a:gridCol>
                <a:gridCol w="1299642">
                  <a:extLst>
                    <a:ext uri="{9D8B030D-6E8A-4147-A177-3AD203B41FA5}">
                      <a16:colId xmlns:a16="http://schemas.microsoft.com/office/drawing/2014/main" val="1856305482"/>
                    </a:ext>
                  </a:extLst>
                </a:gridCol>
                <a:gridCol w="1233770">
                  <a:extLst>
                    <a:ext uri="{9D8B030D-6E8A-4147-A177-3AD203B41FA5}">
                      <a16:colId xmlns:a16="http://schemas.microsoft.com/office/drawing/2014/main" val="1092909708"/>
                    </a:ext>
                  </a:extLst>
                </a:gridCol>
              </a:tblGrid>
              <a:tr h="300739">
                <a:tc>
                  <a:txBody>
                    <a:bodyPr/>
                    <a:lstStyle/>
                    <a:p>
                      <a:pPr algn="ctr" fontAlgn="ctr"/>
                      <a:r>
                        <a:rPr lang="en-GB" sz="1200" u="none" strike="noStrike" dirty="0">
                          <a:solidFill>
                            <a:schemeClr val="bg1"/>
                          </a:solidFill>
                          <a:effectLst/>
                        </a:rPr>
                        <a:t>WORK PACKAGE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COST</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BUDGET SHARE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l" fontAlgn="ctr"/>
                      <a:r>
                        <a:rPr lang="en-GB" sz="1200" u="none" strike="noStrike" dirty="0">
                          <a:solidFill>
                            <a:schemeClr val="bg1"/>
                          </a:solidFill>
                          <a:effectLst/>
                        </a:rPr>
                        <a:t>TASKS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WP SCORES</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FINAL SCORE</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1029453908"/>
                  </a:ext>
                </a:extLst>
              </a:tr>
              <a:tr h="300739">
                <a:tc>
                  <a:txBody>
                    <a:bodyPr/>
                    <a:lstStyle/>
                    <a:p>
                      <a:pPr algn="ctr" fontAlgn="ctr"/>
                      <a:r>
                        <a:rPr lang="en-GB" sz="1100" u="none" strike="noStrike" dirty="0">
                          <a:solidFill>
                            <a:schemeClr val="accent1">
                              <a:lumMod val="50000"/>
                            </a:schemeClr>
                          </a:solidFill>
                          <a:effectLst/>
                        </a:rPr>
                        <a:t>WP1</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dirty="0">
                          <a:solidFill>
                            <a:schemeClr val="accent1">
                              <a:lumMod val="50000"/>
                            </a:schemeClr>
                          </a:solidFill>
                          <a:effectLst/>
                        </a:rPr>
                        <a:t>49,000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1100" u="none" strike="noStrike">
                          <a:solidFill>
                            <a:schemeClr val="accent1">
                              <a:lumMod val="50000"/>
                            </a:schemeClr>
                          </a:solidFill>
                          <a:effectLst/>
                        </a:rPr>
                        <a:t>19.60%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GB" sz="1100" u="none" strike="noStrike">
                          <a:solidFill>
                            <a:schemeClr val="accent1">
                              <a:lumMod val="50000"/>
                            </a:schemeClr>
                          </a:solidFill>
                          <a:effectLst/>
                        </a:rPr>
                        <a:t>Project Management</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ctr" fontAlgn="ctr"/>
                      <a:r>
                        <a:rPr lang="en-GB" sz="2400" u="none" strike="noStrike" dirty="0">
                          <a:solidFill>
                            <a:schemeClr val="accent1">
                              <a:lumMod val="50000"/>
                            </a:schemeClr>
                          </a:solidFill>
                          <a:effectLst/>
                        </a:rPr>
                        <a:t> </a:t>
                      </a:r>
                      <a:endParaRPr lang="en-GB" sz="24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rowSpan="15">
                  <a:txBody>
                    <a:bodyPr/>
                    <a:lstStyle/>
                    <a:p>
                      <a:pPr algn="ctr" fontAlgn="ctr"/>
                      <a:r>
                        <a:rPr lang="en-GB" sz="2800" u="none" strike="noStrike" dirty="0">
                          <a:solidFill>
                            <a:srgbClr val="C00000"/>
                          </a:solidFill>
                          <a:effectLst/>
                        </a:rPr>
                        <a:t>69</a:t>
                      </a:r>
                      <a:endParaRPr lang="en-GB" sz="2800" b="0" i="0" u="none" strike="noStrike" dirty="0">
                        <a:solidFill>
                          <a:srgbClr val="C0000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extLst>
                  <a:ext uri="{0D108BD9-81ED-4DB2-BD59-A6C34878D82A}">
                    <a16:rowId xmlns:a16="http://schemas.microsoft.com/office/drawing/2014/main" val="1794492313"/>
                  </a:ext>
                </a:extLst>
              </a:tr>
              <a:tr h="300739">
                <a:tc rowSpan="4">
                  <a:txBody>
                    <a:bodyPr/>
                    <a:lstStyle/>
                    <a:p>
                      <a:pPr algn="ctr" fontAlgn="ctr"/>
                      <a:r>
                        <a:rPr lang="en-GB" sz="1100" u="none" strike="noStrike" dirty="0">
                          <a:solidFill>
                            <a:schemeClr val="accent1">
                              <a:lumMod val="50000"/>
                            </a:schemeClr>
                          </a:solidFill>
                          <a:effectLst/>
                        </a:rPr>
                        <a:t>WP2</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78,000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a:solidFill>
                            <a:schemeClr val="accent1">
                              <a:lumMod val="50000"/>
                            </a:schemeClr>
                          </a:solidFill>
                          <a:effectLst/>
                        </a:rPr>
                        <a:t>31.20%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a:solidFill>
                            <a:schemeClr val="accent1">
                              <a:lumMod val="50000"/>
                            </a:schemeClr>
                          </a:solidFill>
                          <a:effectLst/>
                        </a:rPr>
                        <a:t>Co-creation of Curriculum and Programme Outline</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2800" u="none" strike="noStrike" dirty="0">
                          <a:solidFill>
                            <a:schemeClr val="accent6">
                              <a:lumMod val="75000"/>
                            </a:schemeClr>
                          </a:solidFill>
                          <a:effectLst/>
                        </a:rPr>
                        <a:t>61</a:t>
                      </a:r>
                      <a:endParaRPr lang="en-GB" sz="2800" b="0" i="0" u="none" strike="noStrike" dirty="0">
                        <a:solidFill>
                          <a:schemeClr val="accent6">
                            <a:lumMod val="75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2505445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Programme for Adult Educators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13058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a:solidFill>
                            <a:schemeClr val="accent1">
                              <a:lumMod val="50000"/>
                            </a:schemeClr>
                          </a:solidFill>
                          <a:effectLst/>
                        </a:rPr>
                        <a:t>Development of Digital Learning Templates and Resources</a:t>
                      </a:r>
                      <a:endParaRPr lang="en-US"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88277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a:solidFill>
                            <a:schemeClr val="accent1">
                              <a:lumMod val="50000"/>
                            </a:schemeClr>
                          </a:solidFill>
                          <a:effectLst/>
                        </a:rPr>
                        <a:t>Transnational Partner Meeting 1</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3646124"/>
                  </a:ext>
                </a:extLst>
              </a:tr>
              <a:tr h="300739">
                <a:tc rowSpan="3">
                  <a:txBody>
                    <a:bodyPr/>
                    <a:lstStyle/>
                    <a:p>
                      <a:pPr algn="ctr" fontAlgn="ctr"/>
                      <a:r>
                        <a:rPr lang="en-GB" sz="1100" u="none" strike="noStrike" dirty="0">
                          <a:solidFill>
                            <a:schemeClr val="accent1">
                              <a:lumMod val="50000"/>
                            </a:schemeClr>
                          </a:solidFill>
                          <a:effectLst/>
                        </a:rPr>
                        <a:t>WP3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42,000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16.80%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User Testing and Validation 1: Training of Trainers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chemeClr val="accent6">
                              <a:lumMod val="75000"/>
                            </a:schemeClr>
                          </a:solidFill>
                          <a:effectLst/>
                          <a:latin typeface="Aptos Narrow" panose="020B0004020202020204" pitchFamily="34" charset="0"/>
                        </a:rPr>
                        <a:t>54</a:t>
                      </a:r>
                      <a:endParaRPr lang="en-GB" sz="2800" b="0" i="0" u="none" strike="noStrike" dirty="0">
                        <a:solidFill>
                          <a:schemeClr val="accent6">
                            <a:lumMod val="75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147715820"/>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User Testing and Validation 2: Rollout and Learner Engagement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072227"/>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algn="l" defTabSz="914400" rtl="0" eaLnBrk="1" fontAlgn="ctr" latinLnBrk="0" hangingPunct="1"/>
                      <a:r>
                        <a:rPr lang="en-GB" sz="1100" u="none" strike="noStrike" kern="1200" dirty="0">
                          <a:solidFill>
                            <a:schemeClr val="accent1">
                              <a:lumMod val="50000"/>
                            </a:schemeClr>
                          </a:solidFill>
                          <a:effectLst/>
                          <a:latin typeface="+mn-lt"/>
                          <a:ea typeface="+mn-ea"/>
                          <a:cs typeface="+mn-cs"/>
                        </a:rPr>
                        <a:t>Transnational Partner Meeting 2</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934397"/>
                  </a:ext>
                </a:extLst>
              </a:tr>
              <a:tr h="300739">
                <a:tc rowSpan="4">
                  <a:txBody>
                    <a:bodyPr/>
                    <a:lstStyle/>
                    <a:p>
                      <a:pPr algn="ctr" fontAlgn="ctr"/>
                      <a:r>
                        <a:rPr lang="en-GB" sz="1100" u="none" strike="noStrike" dirty="0">
                          <a:solidFill>
                            <a:schemeClr val="accent1">
                              <a:lumMod val="50000"/>
                            </a:schemeClr>
                          </a:solidFill>
                          <a:effectLst/>
                        </a:rPr>
                        <a:t>WP4</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37,000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GB" sz="1100" u="none" strike="noStrike" dirty="0">
                          <a:solidFill>
                            <a:schemeClr val="accent1">
                              <a:lumMod val="50000"/>
                            </a:schemeClr>
                          </a:solidFill>
                          <a:effectLst/>
                        </a:rPr>
                        <a:t>14.80%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marL="0" algn="l" defTabSz="914400" rtl="0" eaLnBrk="1" fontAlgn="ctr" latinLnBrk="0" hangingPunct="1"/>
                      <a:r>
                        <a:rPr lang="en-GB" sz="1100" u="none" strike="noStrike" kern="1200" dirty="0">
                          <a:solidFill>
                            <a:schemeClr val="accent1">
                              <a:lumMod val="50000"/>
                            </a:schemeClr>
                          </a:solidFill>
                          <a:effectLst/>
                          <a:latin typeface="+mn-lt"/>
                          <a:ea typeface="+mn-ea"/>
                          <a:cs typeface="+mn-cs"/>
                        </a:rPr>
                        <a:t>Digital Platform Development</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4">
                  <a:txBody>
                    <a:bodyPr/>
                    <a:lstStyle/>
                    <a:p>
                      <a:pPr algn="ctr" fontAlgn="ctr"/>
                      <a:r>
                        <a:rPr lang="en-US" sz="2800" b="0" i="0" u="none" strike="noStrike" dirty="0">
                          <a:solidFill>
                            <a:srgbClr val="00B050"/>
                          </a:solidFill>
                          <a:effectLst/>
                          <a:latin typeface="Aptos Narrow" panose="020B0004020202020204" pitchFamily="34" charset="0"/>
                        </a:rPr>
                        <a:t>8</a:t>
                      </a:r>
                      <a:r>
                        <a:rPr lang="en-GB" sz="2800" b="0" i="0" u="none" strike="noStrike" dirty="0">
                          <a:solidFill>
                            <a:srgbClr val="00B050"/>
                          </a:solidFill>
                          <a:effectLst/>
                          <a:latin typeface="Aptos Narrow" panose="020B0004020202020204" pitchFamily="34" charset="0"/>
                        </a:rPr>
                        <a:t>0</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90082330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Badging Options and Criteria</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8782689"/>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Digital Pact Creation and Operationalisation of Badges and Pact</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5324781"/>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Transnational Partner Meeting 3</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82889038"/>
                  </a:ext>
                </a:extLst>
              </a:tr>
              <a:tr h="300739">
                <a:tc rowSpan="3">
                  <a:txBody>
                    <a:bodyPr/>
                    <a:lstStyle/>
                    <a:p>
                      <a:pPr algn="ctr" fontAlgn="ctr"/>
                      <a:r>
                        <a:rPr lang="en-GB" sz="1100" u="none" strike="noStrike" dirty="0">
                          <a:solidFill>
                            <a:schemeClr val="accent1">
                              <a:lumMod val="50000"/>
                            </a:schemeClr>
                          </a:solidFill>
                          <a:effectLst/>
                        </a:rPr>
                        <a:t>WP5</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dirty="0">
                          <a:solidFill>
                            <a:schemeClr val="accent1">
                              <a:lumMod val="50000"/>
                            </a:schemeClr>
                          </a:solidFill>
                          <a:effectLst/>
                        </a:rPr>
                        <a:t>44,000</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GB" sz="1100" u="none" strike="noStrike">
                          <a:solidFill>
                            <a:schemeClr val="accent1">
                              <a:lumMod val="50000"/>
                            </a:schemeClr>
                          </a:solidFill>
                          <a:effectLst/>
                        </a:rPr>
                        <a:t>17.60%</a:t>
                      </a:r>
                      <a:endParaRPr lang="en-GB" sz="1100" b="0" i="0" u="none" strike="noStrike">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a:txBody>
                    <a:bodyPr/>
                    <a:lstStyle/>
                    <a:p>
                      <a:pPr algn="l" fontAlgn="ctr"/>
                      <a:r>
                        <a:rPr lang="en-US" sz="1100" u="none" strike="noStrike" dirty="0">
                          <a:solidFill>
                            <a:schemeClr val="accent1">
                              <a:lumMod val="50000"/>
                            </a:schemeClr>
                          </a:solidFill>
                          <a:effectLst/>
                        </a:rPr>
                        <a:t>Intra-project Communication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rowSpan="3">
                  <a:txBody>
                    <a:bodyPr/>
                    <a:lstStyle/>
                    <a:p>
                      <a:pPr algn="ctr" fontAlgn="ctr"/>
                      <a:r>
                        <a:rPr lang="en-US" sz="2800" b="0" i="0" u="none" strike="noStrike" dirty="0">
                          <a:solidFill>
                            <a:srgbClr val="00B050"/>
                          </a:solidFill>
                          <a:effectLst/>
                          <a:latin typeface="Aptos Narrow" panose="020B0004020202020204" pitchFamily="34" charset="0"/>
                        </a:rPr>
                        <a:t>90</a:t>
                      </a:r>
                      <a:endParaRPr lang="en-GB" sz="2800" b="0" i="0" u="none" strike="noStrike" dirty="0">
                        <a:solidFill>
                          <a:srgbClr val="00B050"/>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962240186"/>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1100" u="none" strike="noStrike" dirty="0">
                          <a:solidFill>
                            <a:schemeClr val="accent1">
                              <a:lumMod val="50000"/>
                            </a:schemeClr>
                          </a:solidFill>
                          <a:effectLst/>
                        </a:rPr>
                        <a:t>Post-project Dissemination and Sustainability Strategy and Steps</a:t>
                      </a:r>
                      <a:endParaRPr lang="en-US"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18901413"/>
                  </a:ext>
                </a:extLst>
              </a:tr>
              <a:tr h="30073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solidFill>
                            <a:schemeClr val="accent1">
                              <a:lumMod val="50000"/>
                            </a:schemeClr>
                          </a:solidFill>
                          <a:effectLst/>
                        </a:rPr>
                        <a:t>Multiplier Workshops</a:t>
                      </a:r>
                      <a:endParaRPr lang="en-GB" sz="1100" b="0" i="0" u="none" strike="noStrike" dirty="0">
                        <a:solidFill>
                          <a:schemeClr val="accent1">
                            <a:lumMod val="50000"/>
                          </a:schemeClr>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94319074"/>
                  </a:ext>
                </a:extLst>
              </a:tr>
              <a:tr h="300739">
                <a:tc>
                  <a:txBody>
                    <a:bodyPr/>
                    <a:lstStyle/>
                    <a:p>
                      <a:pPr algn="ctr" fontAlgn="ctr"/>
                      <a:r>
                        <a:rPr lang="en-GB" sz="1200" u="none" strike="noStrike" dirty="0">
                          <a:solidFill>
                            <a:schemeClr val="bg1"/>
                          </a:solidFill>
                          <a:effectLst/>
                        </a:rPr>
                        <a:t>LUMP SUM</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250,000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200" u="none" strike="noStrike" dirty="0">
                          <a:solidFill>
                            <a:schemeClr val="bg1"/>
                          </a:solidFill>
                          <a:effectLst/>
                        </a:rPr>
                        <a:t>100.00%</a:t>
                      </a:r>
                      <a:endParaRPr lang="en-GB" sz="1200" b="1" i="0" u="none" strike="noStrike" dirty="0">
                        <a:solidFill>
                          <a:schemeClr val="bg1"/>
                        </a:solidFill>
                        <a:effectLst/>
                        <a:latin typeface="Aptos Narrow" panose="020B0004020202020204" pitchFamily="34" charset="0"/>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FFFF00"/>
                          </a:solidFill>
                          <a:effectLst/>
                          <a:latin typeface="+mn-lt"/>
                        </a:rPr>
                        <a:t>RED2 ONLY: OVERALL 10% REDUCTION</a:t>
                      </a:r>
                      <a:r>
                        <a:rPr lang="en-US" sz="1100" b="0" i="0" u="none" strike="noStrike" dirty="0">
                          <a:solidFill>
                            <a:srgbClr val="FFFF00"/>
                          </a:solidFill>
                          <a:effectLst/>
                          <a:latin typeface="+mn-lt"/>
                        </a:rPr>
                        <a:t> = PUNISH ONCE</a:t>
                      </a:r>
                      <a:endParaRPr lang="en-GB" sz="1400" b="0" i="0" u="none" strike="noStrike" dirty="0">
                        <a:solidFill>
                          <a:srgbClr val="FFFF00"/>
                        </a:solidFill>
                        <a:effectLst/>
                        <a:latin typeface="+mn-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US" sz="1400" b="0" i="0" u="none" strike="noStrike" dirty="0">
                          <a:solidFill>
                            <a:schemeClr val="bg1"/>
                          </a:solidFill>
                          <a:effectLst/>
                          <a:latin typeface="+mj-lt"/>
                        </a:rPr>
                        <a:t>F</a:t>
                      </a:r>
                      <a:r>
                        <a:rPr lang="en-GB" sz="1400" b="0" i="0" u="none" strike="noStrike" dirty="0">
                          <a:solidFill>
                            <a:schemeClr val="bg1"/>
                          </a:solidFill>
                          <a:effectLst/>
                          <a:latin typeface="+mj-lt"/>
                        </a:rPr>
                        <a:t>INAL SUM</a:t>
                      </a: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tc>
                  <a:txBody>
                    <a:bodyPr/>
                    <a:lstStyle/>
                    <a:p>
                      <a:pPr algn="ctr" fontAlgn="ctr"/>
                      <a:r>
                        <a:rPr lang="en-GB" sz="1400" b="0" u="none" strike="noStrike" dirty="0">
                          <a:solidFill>
                            <a:schemeClr val="bg1"/>
                          </a:solidFill>
                          <a:effectLst/>
                          <a:latin typeface="+mj-lt"/>
                        </a:rPr>
                        <a:t>225,000</a:t>
                      </a:r>
                      <a:endParaRPr lang="en-GB" sz="1400" b="0" i="0" u="none" strike="noStrike" dirty="0">
                        <a:solidFill>
                          <a:schemeClr val="bg1"/>
                        </a:solidFill>
                        <a:effectLst/>
                        <a:latin typeface="+mj-lt"/>
                      </a:endParaRPr>
                    </a:p>
                  </a:txBody>
                  <a:tcPr marL="9484" marR="9484" marT="9484" marB="0" anchor="ctr">
                    <a:lnL w="12700" cap="flat" cmpd="sng" algn="ctr">
                      <a:solidFill>
                        <a:schemeClr val="tx2">
                          <a:lumMod val="75000"/>
                        </a:schemeClr>
                      </a:solidFill>
                      <a:prstDash val="sysDot"/>
                      <a:round/>
                      <a:headEnd type="none" w="med" len="med"/>
                      <a:tailEnd type="none" w="med" len="med"/>
                    </a:lnL>
                    <a:lnR w="12700" cap="flat" cmpd="sng" algn="ctr">
                      <a:solidFill>
                        <a:schemeClr val="tx2">
                          <a:lumMod val="75000"/>
                        </a:schemeClr>
                      </a:solidFill>
                      <a:prstDash val="sysDot"/>
                      <a:round/>
                      <a:headEnd type="none" w="med" len="med"/>
                      <a:tailEnd type="none" w="med" len="med"/>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75000"/>
                      </a:schemeClr>
                    </a:solidFill>
                  </a:tcPr>
                </a:tc>
                <a:extLst>
                  <a:ext uri="{0D108BD9-81ED-4DB2-BD59-A6C34878D82A}">
                    <a16:rowId xmlns:a16="http://schemas.microsoft.com/office/drawing/2014/main" val="270202231"/>
                  </a:ext>
                </a:extLst>
              </a:tr>
            </a:tbl>
          </a:graphicData>
        </a:graphic>
      </p:graphicFrame>
      <p:pic>
        <p:nvPicPr>
          <p:cNvPr id="2" name="Picture 1">
            <a:extLst>
              <a:ext uri="{FF2B5EF4-FFF2-40B4-BE49-F238E27FC236}">
                <a16:creationId xmlns:a16="http://schemas.microsoft.com/office/drawing/2014/main" id="{4A42E618-EABA-3AF5-5CFF-C163F677EB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33179" y="3068184"/>
            <a:ext cx="4836114" cy="1381282"/>
          </a:xfrm>
          <a:prstGeom prst="rect">
            <a:avLst/>
          </a:prstGeom>
        </p:spPr>
      </p:pic>
    </p:spTree>
    <p:extLst>
      <p:ext uri="{BB962C8B-B14F-4D97-AF65-F5344CB8AC3E}">
        <p14:creationId xmlns:p14="http://schemas.microsoft.com/office/powerpoint/2010/main" val="32047663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803413" y="548680"/>
            <a:ext cx="7560840" cy="1015663"/>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en-GB" sz="6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Why Does It Matter?</a:t>
            </a:r>
            <a:endParaRPr kumimoji="0" lang="en-GB" sz="88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196F31BC-F3B8-1C68-A7D9-29ACEFF604A5}"/>
              </a:ext>
            </a:extLst>
          </p:cNvPr>
          <p:cNvSpPr txBox="1"/>
          <p:nvPr/>
        </p:nvSpPr>
        <p:spPr>
          <a:xfrm>
            <a:off x="515381" y="2113023"/>
            <a:ext cx="7091659" cy="3785652"/>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chemeClr val="tx2">
                    <a:lumMod val="50000"/>
                  </a:schemeClr>
                </a:solidFill>
              </a:rPr>
              <a:t>assessors review the final report [now in pairs] and make important scoring decisions</a:t>
            </a:r>
          </a:p>
          <a:p>
            <a:pPr marL="457200" indent="-457200">
              <a:buFont typeface="Arial" panose="020B0604020202020204" pitchFamily="34" charset="0"/>
              <a:buChar char="•"/>
            </a:pPr>
            <a:endParaRPr lang="en-GB" sz="1200" dirty="0">
              <a:solidFill>
                <a:schemeClr val="tx2">
                  <a:lumMod val="50000"/>
                </a:schemeClr>
              </a:solidFill>
            </a:endParaRPr>
          </a:p>
          <a:p>
            <a:pPr marL="457200" indent="-457200">
              <a:buFont typeface="Arial" panose="020B0604020202020204" pitchFamily="34" charset="0"/>
              <a:buChar char="•"/>
            </a:pPr>
            <a:r>
              <a:rPr lang="en-GB" sz="2400" dirty="0">
                <a:solidFill>
                  <a:schemeClr val="accent1">
                    <a:lumMod val="75000"/>
                  </a:schemeClr>
                </a:solidFill>
              </a:rPr>
              <a:t>assessors need to make sure that they do not to punish the same thing twice: a zero-return for an activity does not need to impact the WP score.</a:t>
            </a:r>
          </a:p>
          <a:p>
            <a:pPr marL="457200" indent="-457200">
              <a:buFont typeface="Arial" panose="020B0604020202020204" pitchFamily="34" charset="0"/>
              <a:buChar char="•"/>
            </a:pPr>
            <a:endParaRPr lang="en-GB" sz="1200" dirty="0">
              <a:solidFill>
                <a:schemeClr val="tx2">
                  <a:lumMod val="50000"/>
                </a:schemeClr>
              </a:solidFill>
            </a:endParaRPr>
          </a:p>
          <a:p>
            <a:pPr marL="457200" indent="-457200">
              <a:buFont typeface="Arial" panose="020B0604020202020204" pitchFamily="34" charset="0"/>
              <a:buChar char="•"/>
            </a:pPr>
            <a:r>
              <a:rPr lang="en-GB" sz="2400" dirty="0">
                <a:solidFill>
                  <a:schemeClr val="tx2">
                    <a:lumMod val="50000"/>
                  </a:schemeClr>
                </a:solidFill>
              </a:rPr>
              <a:t>NA-COM need to effectively manage public funds but maintain Erasmus+ programme reputation: unmanageable risks might become a deterrent for applicants, especially in smaller organisations.</a:t>
            </a:r>
          </a:p>
        </p:txBody>
      </p:sp>
      <p:pic>
        <p:nvPicPr>
          <p:cNvPr id="5" name="Picture 4">
            <a:extLst>
              <a:ext uri="{FF2B5EF4-FFF2-40B4-BE49-F238E27FC236}">
                <a16:creationId xmlns:a16="http://schemas.microsoft.com/office/drawing/2014/main" id="{5FD6C918-033D-B409-2C05-10E8E7EEE678}"/>
              </a:ext>
            </a:extLst>
          </p:cNvPr>
          <p:cNvPicPr>
            <a:picLocks noChangeAspect="1"/>
          </p:cNvPicPr>
          <p:nvPr/>
        </p:nvPicPr>
        <p:blipFill>
          <a:blip r:embed="rId3">
            <a:extLst>
              <a:ext uri="{28A0092B-C50C-407E-A947-70E740481C1C}">
                <a14:useLocalDpi xmlns:a14="http://schemas.microsoft.com/office/drawing/2010/main" val="0"/>
              </a:ext>
            </a:extLst>
          </a:blip>
          <a:srcRect l="16494" r="16494"/>
          <a:stretch/>
        </p:blipFill>
        <p:spPr>
          <a:xfrm flipH="1">
            <a:off x="7607040" y="0"/>
            <a:ext cx="4584959" cy="6857999"/>
          </a:xfrm>
          <a:prstGeom prst="rect">
            <a:avLst/>
          </a:prstGeom>
        </p:spPr>
      </p:pic>
      <p:sp>
        <p:nvSpPr>
          <p:cNvPr id="9" name="Rectangle 8">
            <a:extLst>
              <a:ext uri="{FF2B5EF4-FFF2-40B4-BE49-F238E27FC236}">
                <a16:creationId xmlns:a16="http://schemas.microsoft.com/office/drawing/2014/main" id="{C1AF4BFE-C359-4C27-E844-6F4DEAE7CAD0}"/>
              </a:ext>
            </a:extLst>
          </p:cNvPr>
          <p:cNvSpPr/>
          <p:nvPr/>
        </p:nvSpPr>
        <p:spPr>
          <a:xfrm rot="10800000">
            <a:off x="7608168" y="0"/>
            <a:ext cx="1728192" cy="6857986"/>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2150581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0" y="241035"/>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KA</a:t>
            </a:r>
            <a:r>
              <a:rPr kumimoji="0" lang="en-US" sz="60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220</a:t>
            </a: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 FR Assessment Briefing Sheets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1529" y="2276872"/>
            <a:ext cx="5091435" cy="3604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277070"/>
            <a:ext cx="5096515" cy="3603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27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DBF0FC-D168-03ED-D940-F6CEA0E242D7}"/>
              </a:ext>
            </a:extLst>
          </p:cNvPr>
          <p:cNvSpPr txBox="1"/>
          <p:nvPr/>
        </p:nvSpPr>
        <p:spPr>
          <a:xfrm>
            <a:off x="1109980" y="4277356"/>
            <a:ext cx="9966960" cy="156032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800" b="1" dirty="0">
                <a:solidFill>
                  <a:srgbClr val="4F81BD"/>
                </a:solidFill>
                <a:latin typeface="Calibri"/>
              </a:rPr>
              <a:t>Six</a:t>
            </a:r>
            <a:r>
              <a:rPr kumimoji="0" lang="en-US" sz="5800" b="1" i="0" u="none" strike="noStrike" kern="1200" cap="none" spc="0" normalizeH="0" baseline="0" noProof="0" dirty="0">
                <a:ln>
                  <a:noFill/>
                </a:ln>
                <a:solidFill>
                  <a:srgbClr val="4F81BD"/>
                </a:solidFill>
                <a:effectLst/>
                <a:uLnTx/>
                <a:uFillTx/>
                <a:latin typeface="Calibri"/>
                <a:ea typeface="+mn-ea"/>
                <a:cs typeface="+mn-cs"/>
              </a:rPr>
              <a:t> Volunteers Needed</a:t>
            </a:r>
          </a:p>
        </p:txBody>
      </p:sp>
      <p:pic>
        <p:nvPicPr>
          <p:cNvPr id="4" name="Picture 3" descr="Logo&#10;&#10;Description automatically generated with low confidence">
            <a:extLst>
              <a:ext uri="{FF2B5EF4-FFF2-40B4-BE49-F238E27FC236}">
                <a16:creationId xmlns:a16="http://schemas.microsoft.com/office/drawing/2014/main" id="{6918992C-05E4-2BBA-18FC-DBD6717251C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9596" r="1" b="1"/>
          <a:stretch/>
        </p:blipFill>
        <p:spPr>
          <a:xfrm>
            <a:off x="243840" y="256540"/>
            <a:ext cx="11704320" cy="3764276"/>
          </a:xfrm>
          <a:prstGeom prst="rect">
            <a:avLst/>
          </a:prstGeom>
        </p:spPr>
      </p:pic>
    </p:spTree>
    <p:extLst>
      <p:ext uri="{BB962C8B-B14F-4D97-AF65-F5344CB8AC3E}">
        <p14:creationId xmlns:p14="http://schemas.microsoft.com/office/powerpoint/2010/main" val="381059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DBF0FC-D168-03ED-D940-F6CEA0E242D7}"/>
              </a:ext>
            </a:extLst>
          </p:cNvPr>
          <p:cNvSpPr txBox="1"/>
          <p:nvPr/>
        </p:nvSpPr>
        <p:spPr>
          <a:xfrm>
            <a:off x="233836" y="4968825"/>
            <a:ext cx="4191392" cy="1053076"/>
          </a:xfrm>
          <a:prstGeom prst="rect">
            <a:avLst/>
          </a:prstGeom>
        </p:spPr>
        <p:txBody>
          <a:bodyPr vert="horz" lIns="91440" tIns="45720" rIns="91440" bIns="45720" rtlCol="0" anchor="b">
            <a:normAutofit fontScale="70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800" b="1" i="0" u="none" strike="noStrike" kern="1200" cap="none" spc="0" normalizeH="0" baseline="0" noProof="0" dirty="0">
                <a:ln>
                  <a:noFill/>
                </a:ln>
                <a:solidFill>
                  <a:schemeClr val="accent5">
                    <a:lumMod val="75000"/>
                  </a:schemeClr>
                </a:solidFill>
                <a:effectLst/>
                <a:uLnTx/>
                <a:uFillTx/>
                <a:latin typeface="Calibri"/>
                <a:ea typeface="+mn-ea"/>
                <a:cs typeface="+mn-cs"/>
              </a:rPr>
              <a:t>One Task:</a:t>
            </a:r>
            <a:br>
              <a:rPr kumimoji="0" lang="en-US" sz="5800" b="1" i="0" u="none" strike="noStrike" kern="1200" cap="none" spc="0" normalizeH="0" baseline="0" noProof="0" dirty="0">
                <a:ln>
                  <a:noFill/>
                </a:ln>
                <a:solidFill>
                  <a:schemeClr val="accent5">
                    <a:lumMod val="75000"/>
                  </a:schemeClr>
                </a:solidFill>
                <a:effectLst/>
                <a:uLnTx/>
                <a:uFillTx/>
                <a:latin typeface="Calibri"/>
                <a:ea typeface="+mn-ea"/>
                <a:cs typeface="+mn-cs"/>
              </a:rPr>
            </a:br>
            <a:r>
              <a:rPr kumimoji="0" lang="en-US" sz="5800" b="1" i="0" u="none" strike="noStrike" kern="1200" cap="none" spc="0" normalizeH="0" baseline="0" noProof="0" dirty="0">
                <a:ln>
                  <a:noFill/>
                </a:ln>
                <a:solidFill>
                  <a:schemeClr val="accent5">
                    <a:lumMod val="75000"/>
                  </a:schemeClr>
                </a:solidFill>
                <a:effectLst/>
                <a:uLnTx/>
                <a:uFillTx/>
                <a:latin typeface="Calibri"/>
                <a:ea typeface="+mn-ea"/>
                <a:cs typeface="+mn-cs"/>
              </a:rPr>
              <a:t>3 Minutes</a:t>
            </a:r>
          </a:p>
        </p:txBody>
      </p:sp>
      <p:pic>
        <p:nvPicPr>
          <p:cNvPr id="4" name="Picture 3" descr="Easel with solid fill">
            <a:extLst>
              <a:ext uri="{FF2B5EF4-FFF2-40B4-BE49-F238E27FC236}">
                <a16:creationId xmlns:a16="http://schemas.microsoft.com/office/drawing/2014/main" id="{6918992C-05E4-2BBA-18FC-DBD671725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 r="5"/>
          <a:stretch/>
        </p:blipFill>
        <p:spPr>
          <a:xfrm>
            <a:off x="4211496" y="867303"/>
            <a:ext cx="3763928" cy="3764276"/>
          </a:xfrm>
          <a:prstGeom prst="rect">
            <a:avLst/>
          </a:prstGeom>
        </p:spPr>
      </p:pic>
      <p:pic>
        <p:nvPicPr>
          <p:cNvPr id="2" name="Picture 3" descr="Artist female with solid fill">
            <a:extLst>
              <a:ext uri="{FF2B5EF4-FFF2-40B4-BE49-F238E27FC236}">
                <a16:creationId xmlns:a16="http://schemas.microsoft.com/office/drawing/2014/main" id="{8F6B659A-D07E-B3A9-EBC9-9AB3FBFAFF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 r="5"/>
          <a:stretch/>
        </p:blipFill>
        <p:spPr>
          <a:xfrm>
            <a:off x="447568" y="1020324"/>
            <a:ext cx="3763928" cy="3764276"/>
          </a:xfrm>
          <a:prstGeom prst="rect">
            <a:avLst/>
          </a:prstGeom>
        </p:spPr>
      </p:pic>
      <p:pic>
        <p:nvPicPr>
          <p:cNvPr id="5" name="Picture 3" descr="Judge male with solid fill">
            <a:extLst>
              <a:ext uri="{FF2B5EF4-FFF2-40B4-BE49-F238E27FC236}">
                <a16:creationId xmlns:a16="http://schemas.microsoft.com/office/drawing/2014/main" id="{D5622494-7C14-9F41-3F89-7D0052A0D1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5" r="5"/>
          <a:stretch/>
        </p:blipFill>
        <p:spPr>
          <a:xfrm>
            <a:off x="7975424" y="867303"/>
            <a:ext cx="3763928" cy="3764276"/>
          </a:xfrm>
          <a:prstGeom prst="rect">
            <a:avLst/>
          </a:prstGeom>
        </p:spPr>
      </p:pic>
      <p:sp>
        <p:nvSpPr>
          <p:cNvPr id="6" name="TextBox 5">
            <a:extLst>
              <a:ext uri="{FF2B5EF4-FFF2-40B4-BE49-F238E27FC236}">
                <a16:creationId xmlns:a16="http://schemas.microsoft.com/office/drawing/2014/main" id="{BAAF203F-71C6-FA03-4CFD-49D99EFEB522}"/>
              </a:ext>
            </a:extLst>
          </p:cNvPr>
          <p:cNvSpPr txBox="1"/>
          <p:nvPr/>
        </p:nvSpPr>
        <p:spPr>
          <a:xfrm>
            <a:off x="7761692" y="4928667"/>
            <a:ext cx="4191392" cy="1053076"/>
          </a:xfrm>
          <a:prstGeom prst="rect">
            <a:avLst/>
          </a:prstGeom>
        </p:spPr>
        <p:txBody>
          <a:bodyPr vert="horz" lIns="91440" tIns="45720" rIns="91440" bIns="45720" rtlCol="0" anchor="b">
            <a:normAutofit fontScale="70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800" b="1" i="0" u="none" strike="noStrike" kern="1200" cap="none" spc="0" normalizeH="0" baseline="0" noProof="0" dirty="0">
                <a:ln>
                  <a:noFill/>
                </a:ln>
                <a:solidFill>
                  <a:schemeClr val="accent5">
                    <a:lumMod val="75000"/>
                  </a:schemeClr>
                </a:solidFill>
                <a:effectLst/>
                <a:uLnTx/>
                <a:uFillTx/>
                <a:latin typeface="Calibri"/>
                <a:ea typeface="+mn-ea"/>
                <a:cs typeface="+mn-cs"/>
              </a:rPr>
              <a:t>One Task:</a:t>
            </a:r>
            <a:br>
              <a:rPr kumimoji="0" lang="en-US" sz="5800" b="1" i="0" u="none" strike="noStrike" kern="1200" cap="none" spc="0" normalizeH="0" baseline="0" noProof="0" dirty="0">
                <a:ln>
                  <a:noFill/>
                </a:ln>
                <a:solidFill>
                  <a:schemeClr val="accent5">
                    <a:lumMod val="75000"/>
                  </a:schemeClr>
                </a:solidFill>
                <a:effectLst/>
                <a:uLnTx/>
                <a:uFillTx/>
                <a:latin typeface="Calibri"/>
                <a:ea typeface="+mn-ea"/>
                <a:cs typeface="+mn-cs"/>
              </a:rPr>
            </a:br>
            <a:r>
              <a:rPr kumimoji="0" lang="en-US" sz="5800" b="1" i="0" u="none" strike="noStrike" kern="1200" cap="none" spc="0" normalizeH="0" baseline="0" noProof="0" dirty="0">
                <a:ln>
                  <a:noFill/>
                </a:ln>
                <a:solidFill>
                  <a:schemeClr val="accent5">
                    <a:lumMod val="75000"/>
                  </a:schemeClr>
                </a:solidFill>
                <a:effectLst/>
                <a:uLnTx/>
                <a:uFillTx/>
                <a:latin typeface="Calibri"/>
                <a:ea typeface="+mn-ea"/>
                <a:cs typeface="+mn-cs"/>
              </a:rPr>
              <a:t>100 Points</a:t>
            </a:r>
          </a:p>
        </p:txBody>
      </p:sp>
    </p:spTree>
    <p:extLst>
      <p:ext uri="{BB962C8B-B14F-4D97-AF65-F5344CB8AC3E}">
        <p14:creationId xmlns:p14="http://schemas.microsoft.com/office/powerpoint/2010/main" val="187404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3E67A98-00CF-824C-5A83-31AA3468A0D7}"/>
              </a:ext>
            </a:extLst>
          </p:cNvPr>
          <p:cNvSpPr txBox="1"/>
          <p:nvPr/>
        </p:nvSpPr>
        <p:spPr>
          <a:xfrm>
            <a:off x="3503712" y="963935"/>
            <a:ext cx="8211789" cy="4693072"/>
          </a:xfrm>
          <a:prstGeom prst="rect">
            <a:avLst/>
          </a:prstGeom>
        </p:spPr>
        <p:txBody>
          <a:bodyPr vert="horz" lIns="91440" tIns="45720" rIns="91440" bIns="45720" rtlCol="0" anchor="t" anchorCtr="0">
            <a:no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lang="en-US" sz="6600" b="1" dirty="0">
                <a:solidFill>
                  <a:schemeClr val="accent5">
                    <a:lumMod val="75000"/>
                  </a:schemeClr>
                </a:solidFill>
                <a:latin typeface="Calibri"/>
              </a:rPr>
              <a:t>Instructions for Artists</a:t>
            </a:r>
          </a:p>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accent5">
                  <a:lumMod val="75000"/>
                </a:schemeClr>
              </a:solidFill>
              <a:effectLst/>
              <a:uLnTx/>
              <a:uFillTx/>
              <a:latin typeface="Calibri"/>
              <a:ea typeface="+mn-ea"/>
              <a:cs typeface="+mn-cs"/>
            </a:endParaRPr>
          </a:p>
          <a:p>
            <a:pPr marL="0" marR="0" lvl="0" indent="0" algn="r" defTabSz="914400" rtl="0" eaLnBrk="1" fontAlgn="auto" latinLnBrk="0" hangingPunct="1">
              <a:lnSpc>
                <a:spcPct val="90000"/>
              </a:lnSpc>
              <a:spcBef>
                <a:spcPct val="0"/>
              </a:spcBef>
              <a:spcAft>
                <a:spcPts val="600"/>
              </a:spcAft>
              <a:buClrTx/>
              <a:buSzTx/>
              <a:buFontTx/>
              <a:buNone/>
              <a:tabLst/>
              <a:defRPr/>
            </a:pPr>
            <a:r>
              <a:rPr lang="en-US" sz="3200" b="1" dirty="0">
                <a:solidFill>
                  <a:schemeClr val="accent5">
                    <a:lumMod val="75000"/>
                  </a:schemeClr>
                </a:solidFill>
                <a:latin typeface="Calibri"/>
              </a:rPr>
              <a:t>Your task is to draw a FROG using the tools that you have in front of you. You have THREE MINUTES to complete your artwork.</a:t>
            </a:r>
            <a:br>
              <a:rPr lang="en-US" sz="3200" b="1" dirty="0">
                <a:solidFill>
                  <a:schemeClr val="accent5">
                    <a:lumMod val="75000"/>
                  </a:schemeClr>
                </a:solidFill>
                <a:latin typeface="Calibri"/>
              </a:rPr>
            </a:br>
            <a:br>
              <a:rPr lang="en-US" sz="3200" b="1" dirty="0">
                <a:solidFill>
                  <a:schemeClr val="accent5">
                    <a:lumMod val="75000"/>
                  </a:schemeClr>
                </a:solidFill>
                <a:latin typeface="Calibri"/>
              </a:rPr>
            </a:br>
            <a:r>
              <a:rPr lang="en-US" sz="3200" b="1" dirty="0">
                <a:solidFill>
                  <a:schemeClr val="accent5">
                    <a:lumMod val="75000"/>
                  </a:schemeClr>
                </a:solidFill>
                <a:latin typeface="Calibri"/>
              </a:rPr>
              <a:t>Your work will be judged for technical</a:t>
            </a:r>
            <a:br>
              <a:rPr lang="en-US" sz="3200" b="1" dirty="0">
                <a:solidFill>
                  <a:schemeClr val="accent5">
                    <a:lumMod val="75000"/>
                  </a:schemeClr>
                </a:solidFill>
                <a:latin typeface="Calibri"/>
              </a:rPr>
            </a:br>
            <a:r>
              <a:rPr lang="en-US" sz="3200" b="1" dirty="0">
                <a:solidFill>
                  <a:schemeClr val="accent5">
                    <a:lumMod val="75000"/>
                  </a:schemeClr>
                </a:solidFill>
                <a:latin typeface="Calibri"/>
              </a:rPr>
              <a:t>ability, use of colour; creativity</a:t>
            </a:r>
            <a:br>
              <a:rPr lang="en-US" sz="3200" b="1" dirty="0">
                <a:solidFill>
                  <a:schemeClr val="accent5">
                    <a:lumMod val="75000"/>
                  </a:schemeClr>
                </a:solidFill>
                <a:latin typeface="Calibri"/>
              </a:rPr>
            </a:br>
            <a:r>
              <a:rPr lang="en-US" sz="3200" b="1" dirty="0">
                <a:solidFill>
                  <a:schemeClr val="accent5">
                    <a:lumMod val="75000"/>
                  </a:schemeClr>
                </a:solidFill>
                <a:latin typeface="Calibri"/>
              </a:rPr>
              <a:t>and emotional value.</a:t>
            </a:r>
            <a:endParaRPr kumimoji="0" lang="en-US" sz="3200" b="1" i="0" u="none" strike="noStrike" kern="1200" cap="none" spc="0" normalizeH="0" baseline="0" noProof="0" dirty="0">
              <a:ln>
                <a:noFill/>
              </a:ln>
              <a:solidFill>
                <a:schemeClr val="accent5">
                  <a:lumMod val="75000"/>
                </a:schemeClr>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E5B0A973-5C6F-8362-81D4-5FFCBF572E7D}"/>
              </a:ext>
            </a:extLst>
          </p:cNvPr>
          <p:cNvGrpSpPr/>
          <p:nvPr/>
        </p:nvGrpSpPr>
        <p:grpSpPr>
          <a:xfrm>
            <a:off x="191344" y="1124538"/>
            <a:ext cx="4827955" cy="4752734"/>
            <a:chOff x="-168696" y="116632"/>
            <a:chExt cx="4608512" cy="4536710"/>
          </a:xfrm>
        </p:grpSpPr>
        <p:pic>
          <p:nvPicPr>
            <p:cNvPr id="3" name="Picture 3" descr="Artist female with solid fill">
              <a:extLst>
                <a:ext uri="{FF2B5EF4-FFF2-40B4-BE49-F238E27FC236}">
                  <a16:creationId xmlns:a16="http://schemas.microsoft.com/office/drawing/2014/main" id="{1C813EB6-FBCC-5CE0-A7EB-17BF0942F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 r="5"/>
            <a:stretch/>
          </p:blipFill>
          <p:spPr>
            <a:xfrm>
              <a:off x="-168696" y="116632"/>
              <a:ext cx="2232248" cy="2232454"/>
            </a:xfrm>
            <a:prstGeom prst="rect">
              <a:avLst/>
            </a:prstGeom>
          </p:spPr>
        </p:pic>
        <p:pic>
          <p:nvPicPr>
            <p:cNvPr id="8" name="Picture 3" descr="Artist female with solid fill">
              <a:extLst>
                <a:ext uri="{FF2B5EF4-FFF2-40B4-BE49-F238E27FC236}">
                  <a16:creationId xmlns:a16="http://schemas.microsoft.com/office/drawing/2014/main" id="{F5C36E86-A915-092B-40A7-64B930D0E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 r="5"/>
            <a:stretch/>
          </p:blipFill>
          <p:spPr>
            <a:xfrm>
              <a:off x="-24680" y="2420888"/>
              <a:ext cx="2232248" cy="2232454"/>
            </a:xfrm>
            <a:prstGeom prst="rect">
              <a:avLst/>
            </a:prstGeom>
          </p:spPr>
        </p:pic>
        <p:pic>
          <p:nvPicPr>
            <p:cNvPr id="9" name="Picture 3" descr="Artist female with solid fill">
              <a:extLst>
                <a:ext uri="{FF2B5EF4-FFF2-40B4-BE49-F238E27FC236}">
                  <a16:creationId xmlns:a16="http://schemas.microsoft.com/office/drawing/2014/main" id="{2FF2FB5B-1CCF-C7D1-E554-48434E567D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 r="5"/>
            <a:stretch/>
          </p:blipFill>
          <p:spPr>
            <a:xfrm>
              <a:off x="2207568" y="2420888"/>
              <a:ext cx="2232248" cy="2232454"/>
            </a:xfrm>
            <a:prstGeom prst="rect">
              <a:avLst/>
            </a:prstGeom>
          </p:spPr>
        </p:pic>
      </p:grpSp>
    </p:spTree>
    <p:extLst>
      <p:ext uri="{BB962C8B-B14F-4D97-AF65-F5344CB8AC3E}">
        <p14:creationId xmlns:p14="http://schemas.microsoft.com/office/powerpoint/2010/main" val="27743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DBF0FC-D168-03ED-D940-F6CEA0E242D7}"/>
              </a:ext>
            </a:extLst>
          </p:cNvPr>
          <p:cNvSpPr txBox="1"/>
          <p:nvPr/>
        </p:nvSpPr>
        <p:spPr>
          <a:xfrm>
            <a:off x="607096" y="376293"/>
            <a:ext cx="8153200" cy="2160240"/>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6000" b="1" dirty="0">
                <a:solidFill>
                  <a:srgbClr val="4F81BD"/>
                </a:solidFill>
                <a:latin typeface="Calibri"/>
              </a:rPr>
              <a:t>Instructions for Judges</a:t>
            </a:r>
          </a:p>
          <a:p>
            <a:pPr marR="0" lvl="0" defTabSz="914400" rtl="0" eaLnBrk="1" fontAlgn="auto" latinLnBrk="0" hangingPunct="1">
              <a:lnSpc>
                <a:spcPct val="90000"/>
              </a:lnSpc>
              <a:spcBef>
                <a:spcPct val="0"/>
              </a:spcBef>
              <a:spcAft>
                <a:spcPts val="600"/>
              </a:spcAft>
              <a:buClrTx/>
              <a:buSzTx/>
              <a:tabLst/>
              <a:defRPr/>
            </a:pPr>
            <a:r>
              <a:rPr lang="en-US" sz="3600" b="1" dirty="0">
                <a:solidFill>
                  <a:srgbClr val="4F81BD"/>
                </a:solidFill>
                <a:latin typeface="Calibri"/>
              </a:rPr>
              <a:t>Your task is to individually score the three artworks, as per the table below:</a:t>
            </a:r>
          </a:p>
        </p:txBody>
      </p:sp>
      <p:graphicFrame>
        <p:nvGraphicFramePr>
          <p:cNvPr id="4" name="Table 3">
            <a:extLst>
              <a:ext uri="{FF2B5EF4-FFF2-40B4-BE49-F238E27FC236}">
                <a16:creationId xmlns:a16="http://schemas.microsoft.com/office/drawing/2014/main" id="{B6E4154D-99DB-5B36-71E2-9A4737ADC234}"/>
              </a:ext>
            </a:extLst>
          </p:cNvPr>
          <p:cNvGraphicFramePr>
            <a:graphicFrameLocks noGrp="1"/>
          </p:cNvGraphicFramePr>
          <p:nvPr>
            <p:extLst>
              <p:ext uri="{D42A27DB-BD31-4B8C-83A1-F6EECF244321}">
                <p14:modId xmlns:p14="http://schemas.microsoft.com/office/powerpoint/2010/main" val="450499914"/>
              </p:ext>
            </p:extLst>
          </p:nvPr>
        </p:nvGraphicFramePr>
        <p:xfrm>
          <a:off x="695400" y="2518971"/>
          <a:ext cx="8064896" cy="3764274"/>
        </p:xfrm>
        <a:graphic>
          <a:graphicData uri="http://schemas.openxmlformats.org/drawingml/2006/table">
            <a:tbl>
              <a:tblPr>
                <a:tableStyleId>{5C22544A-7EE6-4342-B048-85BDC9FD1C3A}</a:tableStyleId>
              </a:tblPr>
              <a:tblGrid>
                <a:gridCol w="4032448">
                  <a:extLst>
                    <a:ext uri="{9D8B030D-6E8A-4147-A177-3AD203B41FA5}">
                      <a16:colId xmlns:a16="http://schemas.microsoft.com/office/drawing/2014/main" val="485057526"/>
                    </a:ext>
                  </a:extLst>
                </a:gridCol>
                <a:gridCol w="4032448">
                  <a:extLst>
                    <a:ext uri="{9D8B030D-6E8A-4147-A177-3AD203B41FA5}">
                      <a16:colId xmlns:a16="http://schemas.microsoft.com/office/drawing/2014/main" val="3516048075"/>
                    </a:ext>
                  </a:extLst>
                </a:gridCol>
              </a:tblGrid>
              <a:tr h="627379">
                <a:tc>
                  <a:txBody>
                    <a:bodyPr/>
                    <a:lstStyle/>
                    <a:p>
                      <a:r>
                        <a:rPr lang="en-US" sz="2400" dirty="0">
                          <a:solidFill>
                            <a:schemeClr val="bg1"/>
                          </a:solidFill>
                        </a:rPr>
                        <a:t>Assessment Criteria</a:t>
                      </a:r>
                      <a:endParaRPr lang="en-GB" sz="2400" dirty="0">
                        <a:solidFill>
                          <a:schemeClr val="bg1"/>
                        </a:solidFill>
                      </a:endParaRPr>
                    </a:p>
                  </a:txBody>
                  <a:tcPr anchor="ctr">
                    <a:solidFill>
                      <a:schemeClr val="accent1">
                        <a:lumMod val="50000"/>
                      </a:schemeClr>
                    </a:solidFill>
                  </a:tcPr>
                </a:tc>
                <a:tc>
                  <a:txBody>
                    <a:bodyPr/>
                    <a:lstStyle/>
                    <a:p>
                      <a:pPr algn="r"/>
                      <a:r>
                        <a:rPr lang="en-US" sz="2400" dirty="0">
                          <a:solidFill>
                            <a:schemeClr val="bg1"/>
                          </a:solidFill>
                        </a:rPr>
                        <a:t>Assessment Scores</a:t>
                      </a:r>
                      <a:endParaRPr lang="en-GB" sz="2400" dirty="0">
                        <a:solidFill>
                          <a:schemeClr val="bg1"/>
                        </a:solidFill>
                      </a:endParaRPr>
                    </a:p>
                  </a:txBody>
                  <a:tcPr anchor="ctr">
                    <a:solidFill>
                      <a:schemeClr val="accent1">
                        <a:lumMod val="50000"/>
                      </a:schemeClr>
                    </a:solidFill>
                  </a:tcPr>
                </a:tc>
                <a:extLst>
                  <a:ext uri="{0D108BD9-81ED-4DB2-BD59-A6C34878D82A}">
                    <a16:rowId xmlns:a16="http://schemas.microsoft.com/office/drawing/2014/main" val="2892516377"/>
                  </a:ext>
                </a:extLst>
              </a:tr>
              <a:tr h="627379">
                <a:tc>
                  <a:txBody>
                    <a:bodyPr/>
                    <a:lstStyle/>
                    <a:p>
                      <a:r>
                        <a:rPr lang="en-US" sz="2400" dirty="0">
                          <a:solidFill>
                            <a:schemeClr val="accent1">
                              <a:lumMod val="75000"/>
                            </a:schemeClr>
                          </a:solidFill>
                        </a:rPr>
                        <a:t>Technical Ability</a:t>
                      </a:r>
                      <a:endParaRPr lang="en-GB" sz="2400" dirty="0">
                        <a:solidFill>
                          <a:schemeClr val="accent1">
                            <a:lumMod val="75000"/>
                          </a:schemeClr>
                        </a:solidFill>
                      </a:endParaRPr>
                    </a:p>
                  </a:txBody>
                  <a:tcPr anchor="ctr"/>
                </a:tc>
                <a:tc>
                  <a:txBody>
                    <a:bodyPr/>
                    <a:lstStyle/>
                    <a:p>
                      <a:pPr algn="r"/>
                      <a:r>
                        <a:rPr lang="en-US" sz="2400" dirty="0">
                          <a:solidFill>
                            <a:schemeClr val="accent1">
                              <a:lumMod val="75000"/>
                            </a:schemeClr>
                          </a:solidFill>
                        </a:rPr>
                        <a:t>	out of 25</a:t>
                      </a:r>
                      <a:endParaRPr lang="en-GB" sz="2400" dirty="0">
                        <a:solidFill>
                          <a:schemeClr val="accent1">
                            <a:lumMod val="75000"/>
                          </a:schemeClr>
                        </a:solidFill>
                      </a:endParaRPr>
                    </a:p>
                  </a:txBody>
                  <a:tcPr anchor="ctr"/>
                </a:tc>
                <a:extLst>
                  <a:ext uri="{0D108BD9-81ED-4DB2-BD59-A6C34878D82A}">
                    <a16:rowId xmlns:a16="http://schemas.microsoft.com/office/drawing/2014/main" val="3860219134"/>
                  </a:ext>
                </a:extLst>
              </a:tr>
              <a:tr h="627379">
                <a:tc>
                  <a:txBody>
                    <a:bodyPr/>
                    <a:lstStyle/>
                    <a:p>
                      <a:r>
                        <a:rPr lang="en-US" sz="2400" dirty="0">
                          <a:solidFill>
                            <a:schemeClr val="accent1">
                              <a:lumMod val="75000"/>
                            </a:schemeClr>
                          </a:solidFill>
                        </a:rPr>
                        <a:t>Use of Colour</a:t>
                      </a:r>
                      <a:endParaRPr lang="en-GB" sz="2400" dirty="0">
                        <a:solidFill>
                          <a:schemeClr val="accent1">
                            <a:lumMod val="75000"/>
                          </a:schemeClr>
                        </a:solidFill>
                      </a:endParaRPr>
                    </a:p>
                  </a:txBody>
                  <a:tcPr anchor="ctr"/>
                </a:tc>
                <a:tc>
                  <a:txBody>
                    <a:bodyPr/>
                    <a:lstStyle/>
                    <a:p>
                      <a:pPr algn="r"/>
                      <a:r>
                        <a:rPr lang="en-US" sz="2400" dirty="0">
                          <a:solidFill>
                            <a:schemeClr val="accent1">
                              <a:lumMod val="75000"/>
                            </a:schemeClr>
                          </a:solidFill>
                        </a:rPr>
                        <a:t>	out of 25</a:t>
                      </a:r>
                      <a:endParaRPr lang="en-GB" sz="2400" dirty="0">
                        <a:solidFill>
                          <a:schemeClr val="accent1">
                            <a:lumMod val="75000"/>
                          </a:schemeClr>
                        </a:solidFill>
                      </a:endParaRPr>
                    </a:p>
                  </a:txBody>
                  <a:tcPr anchor="ctr"/>
                </a:tc>
                <a:extLst>
                  <a:ext uri="{0D108BD9-81ED-4DB2-BD59-A6C34878D82A}">
                    <a16:rowId xmlns:a16="http://schemas.microsoft.com/office/drawing/2014/main" val="4241851065"/>
                  </a:ext>
                </a:extLst>
              </a:tr>
              <a:tr h="627379">
                <a:tc>
                  <a:txBody>
                    <a:bodyPr/>
                    <a:lstStyle/>
                    <a:p>
                      <a:r>
                        <a:rPr lang="en-US" sz="2400" dirty="0">
                          <a:solidFill>
                            <a:schemeClr val="accent1">
                              <a:lumMod val="75000"/>
                            </a:schemeClr>
                          </a:solidFill>
                        </a:rPr>
                        <a:t>Creativity</a:t>
                      </a:r>
                      <a:endParaRPr lang="en-GB" sz="2400" dirty="0">
                        <a:solidFill>
                          <a:schemeClr val="accent1">
                            <a:lumMod val="75000"/>
                          </a:schemeClr>
                        </a:solidFill>
                      </a:endParaRPr>
                    </a:p>
                  </a:txBody>
                  <a:tcPr anchor="ctr"/>
                </a:tc>
                <a:tc>
                  <a:txBody>
                    <a:bodyPr/>
                    <a:lstStyle/>
                    <a:p>
                      <a:pPr algn="r"/>
                      <a:r>
                        <a:rPr lang="en-US" sz="2400" dirty="0">
                          <a:solidFill>
                            <a:schemeClr val="accent1">
                              <a:lumMod val="75000"/>
                            </a:schemeClr>
                          </a:solidFill>
                        </a:rPr>
                        <a:t>	out of 25</a:t>
                      </a:r>
                      <a:endParaRPr lang="en-GB" sz="2400" dirty="0">
                        <a:solidFill>
                          <a:schemeClr val="accent1">
                            <a:lumMod val="75000"/>
                          </a:schemeClr>
                        </a:solidFill>
                      </a:endParaRPr>
                    </a:p>
                  </a:txBody>
                  <a:tcPr anchor="ctr"/>
                </a:tc>
                <a:extLst>
                  <a:ext uri="{0D108BD9-81ED-4DB2-BD59-A6C34878D82A}">
                    <a16:rowId xmlns:a16="http://schemas.microsoft.com/office/drawing/2014/main" val="2789416768"/>
                  </a:ext>
                </a:extLst>
              </a:tr>
              <a:tr h="627379">
                <a:tc>
                  <a:txBody>
                    <a:bodyPr/>
                    <a:lstStyle/>
                    <a:p>
                      <a:r>
                        <a:rPr lang="en-US" sz="2400" dirty="0">
                          <a:solidFill>
                            <a:schemeClr val="accent1">
                              <a:lumMod val="75000"/>
                            </a:schemeClr>
                          </a:solidFill>
                        </a:rPr>
                        <a:t>Emotional Value</a:t>
                      </a:r>
                      <a:endParaRPr lang="en-GB" sz="2400" dirty="0">
                        <a:solidFill>
                          <a:schemeClr val="accent1">
                            <a:lumMod val="75000"/>
                          </a:schemeClr>
                        </a:solidFill>
                      </a:endParaRPr>
                    </a:p>
                  </a:txBody>
                  <a:tcPr anchor="ctr"/>
                </a:tc>
                <a:tc>
                  <a:txBody>
                    <a:bodyPr/>
                    <a:lstStyle/>
                    <a:p>
                      <a:pPr algn="r"/>
                      <a:r>
                        <a:rPr lang="en-US" sz="2400" dirty="0">
                          <a:solidFill>
                            <a:schemeClr val="accent1">
                              <a:lumMod val="75000"/>
                            </a:schemeClr>
                          </a:solidFill>
                        </a:rPr>
                        <a:t>	out of 25</a:t>
                      </a:r>
                      <a:endParaRPr lang="en-GB" sz="2400" dirty="0">
                        <a:solidFill>
                          <a:schemeClr val="accent1">
                            <a:lumMod val="75000"/>
                          </a:schemeClr>
                        </a:solidFill>
                      </a:endParaRPr>
                    </a:p>
                  </a:txBody>
                  <a:tcPr anchor="ctr"/>
                </a:tc>
                <a:extLst>
                  <a:ext uri="{0D108BD9-81ED-4DB2-BD59-A6C34878D82A}">
                    <a16:rowId xmlns:a16="http://schemas.microsoft.com/office/drawing/2014/main" val="3532414611"/>
                  </a:ext>
                </a:extLst>
              </a:tr>
              <a:tr h="627379">
                <a:tc>
                  <a:txBody>
                    <a:bodyPr/>
                    <a:lstStyle/>
                    <a:p>
                      <a:r>
                        <a:rPr lang="en-US" sz="2400" dirty="0">
                          <a:solidFill>
                            <a:schemeClr val="accent1">
                              <a:lumMod val="75000"/>
                            </a:schemeClr>
                          </a:solidFill>
                        </a:rPr>
                        <a:t>TOTAL SCORE</a:t>
                      </a:r>
                      <a:endParaRPr lang="en-GB" sz="2400" dirty="0">
                        <a:solidFill>
                          <a:schemeClr val="accent1">
                            <a:lumMod val="75000"/>
                          </a:schemeClr>
                        </a:solidFill>
                      </a:endParaRPr>
                    </a:p>
                  </a:txBody>
                  <a:tcPr anchor="ctr"/>
                </a:tc>
                <a:tc>
                  <a:txBody>
                    <a:bodyPr/>
                    <a:lstStyle/>
                    <a:p>
                      <a:pPr algn="r"/>
                      <a:r>
                        <a:rPr lang="en-US" sz="2400" dirty="0">
                          <a:solidFill>
                            <a:schemeClr val="accent1">
                              <a:lumMod val="75000"/>
                            </a:schemeClr>
                          </a:solidFill>
                        </a:rPr>
                        <a:t>	out of 100</a:t>
                      </a:r>
                      <a:endParaRPr lang="en-GB" sz="2400" dirty="0">
                        <a:solidFill>
                          <a:schemeClr val="accent1">
                            <a:lumMod val="75000"/>
                          </a:schemeClr>
                        </a:solidFill>
                      </a:endParaRPr>
                    </a:p>
                  </a:txBody>
                  <a:tcPr anchor="ctr"/>
                </a:tc>
                <a:extLst>
                  <a:ext uri="{0D108BD9-81ED-4DB2-BD59-A6C34878D82A}">
                    <a16:rowId xmlns:a16="http://schemas.microsoft.com/office/drawing/2014/main" val="3635983979"/>
                  </a:ext>
                </a:extLst>
              </a:tr>
            </a:tbl>
          </a:graphicData>
        </a:graphic>
      </p:graphicFrame>
      <p:grpSp>
        <p:nvGrpSpPr>
          <p:cNvPr id="10" name="Group 9">
            <a:extLst>
              <a:ext uri="{FF2B5EF4-FFF2-40B4-BE49-F238E27FC236}">
                <a16:creationId xmlns:a16="http://schemas.microsoft.com/office/drawing/2014/main" id="{FEABFD3D-A9CA-72D7-0660-7E9846D684DF}"/>
              </a:ext>
            </a:extLst>
          </p:cNvPr>
          <p:cNvGrpSpPr/>
          <p:nvPr/>
        </p:nvGrpSpPr>
        <p:grpSpPr>
          <a:xfrm>
            <a:off x="9336360" y="449927"/>
            <a:ext cx="1944036" cy="5958146"/>
            <a:chOff x="8239944" y="484976"/>
            <a:chExt cx="1944036" cy="5958146"/>
          </a:xfrm>
        </p:grpSpPr>
        <p:pic>
          <p:nvPicPr>
            <p:cNvPr id="6" name="Picture 3" descr="Judge male with solid fill">
              <a:extLst>
                <a:ext uri="{FF2B5EF4-FFF2-40B4-BE49-F238E27FC236}">
                  <a16:creationId xmlns:a16="http://schemas.microsoft.com/office/drawing/2014/main" id="{5335BB34-F15A-59C3-3903-5BC63BE9C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 r="5"/>
            <a:stretch/>
          </p:blipFill>
          <p:spPr>
            <a:xfrm>
              <a:off x="8239944" y="484976"/>
              <a:ext cx="1944036" cy="1944216"/>
            </a:xfrm>
            <a:prstGeom prst="rect">
              <a:avLst/>
            </a:prstGeom>
          </p:spPr>
        </p:pic>
        <p:pic>
          <p:nvPicPr>
            <p:cNvPr id="8" name="Picture 3" descr="Judge male with solid fill">
              <a:extLst>
                <a:ext uri="{FF2B5EF4-FFF2-40B4-BE49-F238E27FC236}">
                  <a16:creationId xmlns:a16="http://schemas.microsoft.com/office/drawing/2014/main" id="{1C0F24F7-CFDC-AC3D-70FB-BE8D451EC2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 r="5"/>
            <a:stretch/>
          </p:blipFill>
          <p:spPr>
            <a:xfrm>
              <a:off x="8239944" y="2491941"/>
              <a:ext cx="1944036" cy="1944216"/>
            </a:xfrm>
            <a:prstGeom prst="rect">
              <a:avLst/>
            </a:prstGeom>
          </p:spPr>
        </p:pic>
        <p:pic>
          <p:nvPicPr>
            <p:cNvPr id="9" name="Picture 3" descr="Judge male with solid fill">
              <a:extLst>
                <a:ext uri="{FF2B5EF4-FFF2-40B4-BE49-F238E27FC236}">
                  <a16:creationId xmlns:a16="http://schemas.microsoft.com/office/drawing/2014/main" id="{F966588F-A48F-E9E7-8C1E-4C416EA550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 r="5"/>
            <a:stretch/>
          </p:blipFill>
          <p:spPr>
            <a:xfrm>
              <a:off x="8239944" y="4498906"/>
              <a:ext cx="1944036" cy="1944216"/>
            </a:xfrm>
            <a:prstGeom prst="rect">
              <a:avLst/>
            </a:prstGeom>
          </p:spPr>
        </p:pic>
      </p:grpSp>
    </p:spTree>
    <p:extLst>
      <p:ext uri="{BB962C8B-B14F-4D97-AF65-F5344CB8AC3E}">
        <p14:creationId xmlns:p14="http://schemas.microsoft.com/office/powerpoint/2010/main" val="302242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9F5833C-F08F-F264-5736-1148FE210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796" b="7796"/>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88460FC-D8A2-965F-6F09-3EDB08C2B78F}"/>
              </a:ext>
            </a:extLst>
          </p:cNvPr>
          <p:cNvSpPr/>
          <p:nvPr/>
        </p:nvSpPr>
        <p:spPr>
          <a:xfrm rot="16200000">
            <a:off x="3593160" y="-3589413"/>
            <a:ext cx="5013175"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F33810D7-CC4E-5973-5B79-DCC2BA4EE29D}"/>
              </a:ext>
            </a:extLst>
          </p:cNvPr>
          <p:cNvSpPr txBox="1"/>
          <p:nvPr/>
        </p:nvSpPr>
        <p:spPr>
          <a:xfrm>
            <a:off x="184483" y="168972"/>
            <a:ext cx="11823032" cy="20867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We Are All Different</a:t>
            </a:r>
            <a:b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8000" b="1" i="0" u="none" strike="noStrike" kern="1200" cap="none" spc="0" normalizeH="0" baseline="0" noProof="0" dirty="0">
                <a:ln>
                  <a:noFill/>
                </a:ln>
                <a:solidFill>
                  <a:schemeClr val="accent2">
                    <a:lumMod val="75000"/>
                  </a:schemeClr>
                </a:solidFill>
                <a:effectLst/>
                <a:uLnTx/>
                <a:uFillTx/>
                <a:latin typeface="Candara" panose="020E0502030303020204" pitchFamily="34" charset="0"/>
                <a:ea typeface="+mn-ea"/>
                <a:cs typeface="Helvetica" pitchFamily="34" charset="0"/>
              </a:rPr>
              <a:t>We All Need Guidance</a:t>
            </a:r>
            <a:endParaRPr kumimoji="0" lang="en-GB" sz="6000" b="1" i="0" u="none" strike="noStrike" kern="1200" cap="none" spc="0" normalizeH="0" baseline="0" noProof="0" dirty="0">
              <a:ln>
                <a:noFill/>
              </a:ln>
              <a:solidFill>
                <a:schemeClr val="accent2">
                  <a:lumMod val="75000"/>
                </a:schemeClr>
              </a:solidFill>
              <a:effectLst/>
              <a:highlight>
                <a:srgbClr val="FFFF00"/>
              </a:highlight>
              <a:uLnTx/>
              <a:uFillTx/>
              <a:latin typeface="Candara" panose="020E0502030303020204" pitchFamily="34" charset="0"/>
              <a:ea typeface="+mn-ea"/>
              <a:cs typeface="Helvetica" pitchFamily="34" charset="0"/>
            </a:endParaRPr>
          </a:p>
        </p:txBody>
      </p:sp>
    </p:spTree>
    <p:extLst>
      <p:ext uri="{BB962C8B-B14F-4D97-AF65-F5344CB8AC3E}">
        <p14:creationId xmlns:p14="http://schemas.microsoft.com/office/powerpoint/2010/main" val="7467779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50000"/>
                  </a:schemeClr>
                </a:solidFill>
                <a:effectLst/>
                <a:uLnTx/>
                <a:uFillTx/>
                <a:latin typeface="Candara" panose="020E0502030303020204" pitchFamily="34" charset="0"/>
                <a:cs typeface="Helvetica" panose="020B0604020202020204" pitchFamily="34" charset="0"/>
              </a:rPr>
              <a:t>Lump Sum Handbook: KA220 FR Assessment</a:t>
            </a: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20345"/>
            <a:ext cx="3817309" cy="3817309"/>
          </a:xfrm>
          <a:prstGeom prst="rect">
            <a:avLst/>
          </a:prstGeom>
        </p:spPr>
      </p:pic>
      <p:sp>
        <p:nvSpPr>
          <p:cNvPr id="2" name="TextBox 1">
            <a:extLst>
              <a:ext uri="{FF2B5EF4-FFF2-40B4-BE49-F238E27FC236}">
                <a16:creationId xmlns:a16="http://schemas.microsoft.com/office/drawing/2014/main" id="{C9F347D7-A7D4-17D2-222F-3978FE50CE7C}"/>
              </a:ext>
            </a:extLst>
          </p:cNvPr>
          <p:cNvSpPr txBox="1"/>
          <p:nvPr/>
        </p:nvSpPr>
        <p:spPr>
          <a:xfrm>
            <a:off x="4007768" y="1196752"/>
            <a:ext cx="7993773" cy="5410712"/>
          </a:xfrm>
          <a:prstGeom prst="rect">
            <a:avLst/>
          </a:prstGeom>
          <a:noFill/>
        </p:spPr>
        <p:txBody>
          <a:bodyPr wrap="square" rtlCol="0">
            <a:spAutoFit/>
          </a:bodyPr>
          <a:lstStyle/>
          <a:p>
            <a:pPr>
              <a:lnSpc>
                <a:spcPct val="90000"/>
              </a:lnSpc>
            </a:pPr>
            <a:r>
              <a:rPr lang="en-US" sz="3200" dirty="0">
                <a:solidFill>
                  <a:schemeClr val="accent5">
                    <a:lumMod val="50000"/>
                  </a:schemeClr>
                </a:solidFill>
                <a:latin typeface="Candara" panose="020E0502030303020204" pitchFamily="34" charset="0"/>
              </a:rPr>
              <a:t>Each work package is evaluated separately on the basis of the [listed] criteria and receives a separate score.</a:t>
            </a:r>
          </a:p>
          <a:p>
            <a:pPr>
              <a:lnSpc>
                <a:spcPct val="90000"/>
              </a:lnSpc>
            </a:pPr>
            <a:endParaRPr lang="en-US" sz="3200" dirty="0">
              <a:solidFill>
                <a:schemeClr val="accent5">
                  <a:lumMod val="50000"/>
                </a:schemeClr>
              </a:solidFill>
              <a:latin typeface="Candara" panose="020E0502030303020204" pitchFamily="34" charset="0"/>
            </a:endParaRPr>
          </a:p>
          <a:p>
            <a:pPr>
              <a:lnSpc>
                <a:spcPct val="90000"/>
              </a:lnSpc>
            </a:pPr>
            <a:r>
              <a:rPr lang="en-US" sz="3200" dirty="0">
                <a:solidFill>
                  <a:schemeClr val="accent5">
                    <a:lumMod val="50000"/>
                  </a:schemeClr>
                </a:solidFill>
                <a:latin typeface="Candara" panose="020E0502030303020204" pitchFamily="34" charset="0"/>
              </a:rPr>
              <a:t>Overall project score is the weighted average of the scores for each WP. </a:t>
            </a:r>
          </a:p>
          <a:p>
            <a:pPr>
              <a:lnSpc>
                <a:spcPct val="90000"/>
              </a:lnSpc>
            </a:pPr>
            <a:endParaRPr lang="en-US" sz="3200" dirty="0">
              <a:solidFill>
                <a:schemeClr val="accent5">
                  <a:lumMod val="50000"/>
                </a:schemeClr>
              </a:solidFill>
              <a:latin typeface="Candara" panose="020E0502030303020204" pitchFamily="34" charset="0"/>
            </a:endParaRPr>
          </a:p>
          <a:p>
            <a:pPr>
              <a:lnSpc>
                <a:spcPct val="90000"/>
              </a:lnSpc>
            </a:pPr>
            <a:r>
              <a:rPr lang="en-US" sz="3200" dirty="0">
                <a:solidFill>
                  <a:schemeClr val="accent5">
                    <a:lumMod val="50000"/>
                  </a:schemeClr>
                </a:solidFill>
                <a:latin typeface="Candara" panose="020E0502030303020204" pitchFamily="34" charset="0"/>
              </a:rPr>
              <a:t>For each WP, the percentage of the budget to be paid is calculated separately, based on WP scores and WP budget shares.</a:t>
            </a:r>
            <a:br>
              <a:rPr lang="en-US" sz="3200" dirty="0">
                <a:solidFill>
                  <a:schemeClr val="accent5">
                    <a:lumMod val="50000"/>
                  </a:schemeClr>
                </a:solidFill>
                <a:latin typeface="Candara" panose="020E0502030303020204" pitchFamily="34" charset="0"/>
              </a:rPr>
            </a:br>
            <a:br>
              <a:rPr lang="en-US" sz="3200" dirty="0">
                <a:solidFill>
                  <a:schemeClr val="accent5">
                    <a:lumMod val="50000"/>
                  </a:schemeClr>
                </a:solidFill>
                <a:latin typeface="Candara" panose="020E0502030303020204" pitchFamily="34" charset="0"/>
              </a:rPr>
            </a:br>
            <a:r>
              <a:rPr lang="en-US" sz="3200" dirty="0">
                <a:solidFill>
                  <a:schemeClr val="accent5">
                    <a:lumMod val="50000"/>
                  </a:schemeClr>
                </a:solidFill>
                <a:latin typeface="Candara" panose="020E0502030303020204" pitchFamily="34" charset="0"/>
              </a:rPr>
              <a:t>Project Management WP is not scored </a:t>
            </a:r>
            <a:r>
              <a:rPr lang="en-US" sz="3200" dirty="0">
                <a:solidFill>
                  <a:srgbClr val="4BACC6"/>
                </a:solidFill>
                <a:latin typeface="Candara" panose="020E0502030303020204" pitchFamily="34" charset="0"/>
              </a:rPr>
              <a:t>[2023]</a:t>
            </a:r>
            <a:endParaRPr lang="en-GB" sz="3200" dirty="0">
              <a:solidFill>
                <a:srgbClr val="4BACC6"/>
              </a:solidFill>
              <a:latin typeface="Candara" panose="020E0502030303020204" pitchFamily="34" charset="0"/>
            </a:endParaRPr>
          </a:p>
        </p:txBody>
      </p:sp>
    </p:spTree>
    <p:extLst>
      <p:ext uri="{BB962C8B-B14F-4D97-AF65-F5344CB8AC3E}">
        <p14:creationId xmlns:p14="http://schemas.microsoft.com/office/powerpoint/2010/main" val="20380639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50000"/>
                  </a:schemeClr>
                </a:solidFill>
                <a:effectLst/>
                <a:uLnTx/>
                <a:uFillTx/>
                <a:latin typeface="Candara" panose="020E0502030303020204" pitchFamily="34" charset="0"/>
                <a:cs typeface="Helvetica" panose="020B0604020202020204" pitchFamily="34" charset="0"/>
              </a:rPr>
              <a:t>Lump Sum Handbook: KA220 FR Assessment</a:t>
            </a:r>
          </a:p>
        </p:txBody>
      </p:sp>
      <p:graphicFrame>
        <p:nvGraphicFramePr>
          <p:cNvPr id="3" name="Table 2">
            <a:extLst>
              <a:ext uri="{FF2B5EF4-FFF2-40B4-BE49-F238E27FC236}">
                <a16:creationId xmlns:a16="http://schemas.microsoft.com/office/drawing/2014/main" id="{D9B303CC-78DC-D2F1-8BF4-D52EC35648F8}"/>
              </a:ext>
            </a:extLst>
          </p:cNvPr>
          <p:cNvGraphicFramePr>
            <a:graphicFrameLocks noGrp="1"/>
          </p:cNvGraphicFramePr>
          <p:nvPr>
            <p:extLst>
              <p:ext uri="{D42A27DB-BD31-4B8C-83A1-F6EECF244321}">
                <p14:modId xmlns:p14="http://schemas.microsoft.com/office/powerpoint/2010/main" val="990648054"/>
              </p:ext>
            </p:extLst>
          </p:nvPr>
        </p:nvGraphicFramePr>
        <p:xfrm>
          <a:off x="335360" y="1268760"/>
          <a:ext cx="11521279" cy="5184575"/>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1633810914"/>
                    </a:ext>
                  </a:extLst>
                </a:gridCol>
                <a:gridCol w="1368152">
                  <a:extLst>
                    <a:ext uri="{9D8B030D-6E8A-4147-A177-3AD203B41FA5}">
                      <a16:colId xmlns:a16="http://schemas.microsoft.com/office/drawing/2014/main" val="451756288"/>
                    </a:ext>
                  </a:extLst>
                </a:gridCol>
                <a:gridCol w="1800200">
                  <a:extLst>
                    <a:ext uri="{9D8B030D-6E8A-4147-A177-3AD203B41FA5}">
                      <a16:colId xmlns:a16="http://schemas.microsoft.com/office/drawing/2014/main" val="611099324"/>
                    </a:ext>
                  </a:extLst>
                </a:gridCol>
                <a:gridCol w="4896544">
                  <a:extLst>
                    <a:ext uri="{9D8B030D-6E8A-4147-A177-3AD203B41FA5}">
                      <a16:colId xmlns:a16="http://schemas.microsoft.com/office/drawing/2014/main" val="172402181"/>
                    </a:ext>
                  </a:extLst>
                </a:gridCol>
                <a:gridCol w="1944215">
                  <a:extLst>
                    <a:ext uri="{9D8B030D-6E8A-4147-A177-3AD203B41FA5}">
                      <a16:colId xmlns:a16="http://schemas.microsoft.com/office/drawing/2014/main" val="1655314466"/>
                    </a:ext>
                  </a:extLst>
                </a:gridCol>
              </a:tblGrid>
              <a:tr h="1036915">
                <a:tc>
                  <a:txBody>
                    <a:bodyPr/>
                    <a:lstStyle/>
                    <a:p>
                      <a:pPr algn="ctr"/>
                      <a:r>
                        <a:rPr lang="en-GB" sz="2400" dirty="0">
                          <a:solidFill>
                            <a:schemeClr val="bg1"/>
                          </a:solidFill>
                        </a:rPr>
                        <a:t>Work Package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GB" sz="2400" dirty="0">
                          <a:solidFill>
                            <a:schemeClr val="bg1"/>
                          </a:solidFill>
                        </a:rPr>
                        <a:t>Budget Share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GB" sz="2400" dirty="0">
                          <a:solidFill>
                            <a:schemeClr val="bg1"/>
                          </a:solidFill>
                        </a:rPr>
                        <a:t>Tasks and Deliverables</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GB" sz="2400" dirty="0">
                          <a:solidFill>
                            <a:schemeClr val="bg1"/>
                          </a:solidFill>
                        </a:rPr>
                        <a:t>Final Report Assessment: Activities, Outputs, Results, Indicators, Evidence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GB" sz="2400" dirty="0">
                          <a:solidFill>
                            <a:schemeClr val="bg1"/>
                          </a:solidFill>
                        </a:rPr>
                        <a:t>Assessment Score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373923344"/>
                  </a:ext>
                </a:extLst>
              </a:tr>
              <a:tr h="1036915">
                <a:tc>
                  <a:txBody>
                    <a:bodyPr/>
                    <a:lstStyle/>
                    <a:p>
                      <a:pPr algn="ctr"/>
                      <a:r>
                        <a:rPr lang="en-GB" sz="2800" dirty="0">
                          <a:solidFill>
                            <a:schemeClr val="accent5">
                              <a:lumMod val="50000"/>
                            </a:schemeClr>
                          </a:solidFill>
                        </a:rPr>
                        <a:t>WP2</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lumMod val="50000"/>
                            </a:schemeClr>
                          </a:solidFill>
                        </a:rPr>
                        <a:t>25%</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lumMod val="50000"/>
                            </a:schemeClr>
                          </a:solidFill>
                        </a:rPr>
                        <a:t>2.1</a:t>
                      </a:r>
                    </a:p>
                    <a:p>
                      <a:pPr algn="ctr"/>
                      <a:r>
                        <a:rPr lang="en-GB" sz="2800" dirty="0">
                          <a:solidFill>
                            <a:schemeClr val="accent5">
                              <a:lumMod val="50000"/>
                            </a:schemeClr>
                          </a:solidFill>
                        </a:rPr>
                        <a:t>2.2</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solidFill>
                        </a:rPr>
                        <a:t>Lorem ipsum dolor sit amet, consectetur adipiscing elit…</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3600" dirty="0">
                          <a:solidFill>
                            <a:srgbClr val="C00000"/>
                          </a:solidFill>
                        </a:rPr>
                        <a:t>50</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848548092"/>
                  </a:ext>
                </a:extLst>
              </a:tr>
              <a:tr h="1036915">
                <a:tc>
                  <a:txBody>
                    <a:bodyPr/>
                    <a:lstStyle/>
                    <a:p>
                      <a:pPr algn="ctr"/>
                      <a:r>
                        <a:rPr lang="en-GB" sz="2800" dirty="0">
                          <a:solidFill>
                            <a:schemeClr val="accent5">
                              <a:lumMod val="50000"/>
                            </a:schemeClr>
                          </a:solidFill>
                        </a:rPr>
                        <a:t>WP3</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lumMod val="50000"/>
                            </a:schemeClr>
                          </a:solidFill>
                        </a:rPr>
                        <a:t>25%</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lumMod val="50000"/>
                            </a:schemeClr>
                          </a:solidFill>
                        </a:rPr>
                        <a:t>3.1</a:t>
                      </a:r>
                    </a:p>
                    <a:p>
                      <a:pPr algn="ctr"/>
                      <a:r>
                        <a:rPr lang="en-GB" sz="2800" dirty="0">
                          <a:solidFill>
                            <a:schemeClr val="accent5">
                              <a:lumMod val="50000"/>
                            </a:schemeClr>
                          </a:solidFill>
                        </a:rPr>
                        <a:t>3.2</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solidFill>
                        </a:rPr>
                        <a:t>Lorem ipsum dolor sit amet, consectetur adipiscing elit…</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3600" dirty="0">
                          <a:solidFill>
                            <a:srgbClr val="00B050"/>
                          </a:solidFill>
                        </a:rPr>
                        <a:t>80</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330863920"/>
                  </a:ext>
                </a:extLst>
              </a:tr>
              <a:tr h="1036915">
                <a:tc>
                  <a:txBody>
                    <a:bodyPr/>
                    <a:lstStyle/>
                    <a:p>
                      <a:pPr algn="ctr"/>
                      <a:r>
                        <a:rPr lang="en-GB" sz="2800" dirty="0">
                          <a:solidFill>
                            <a:schemeClr val="accent5">
                              <a:lumMod val="50000"/>
                            </a:schemeClr>
                          </a:solidFill>
                        </a:rPr>
                        <a:t>WP4</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lumMod val="50000"/>
                            </a:schemeClr>
                          </a:solidFill>
                        </a:rPr>
                        <a:t>30%</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lumMod val="50000"/>
                            </a:schemeClr>
                          </a:solidFill>
                        </a:rPr>
                        <a:t>4.1</a:t>
                      </a:r>
                    </a:p>
                    <a:p>
                      <a:pPr algn="ctr"/>
                      <a:r>
                        <a:rPr lang="en-GB" sz="2800" dirty="0">
                          <a:solidFill>
                            <a:schemeClr val="accent5">
                              <a:lumMod val="50000"/>
                            </a:schemeClr>
                          </a:solidFill>
                        </a:rPr>
                        <a:t>4.2</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2800" dirty="0">
                          <a:solidFill>
                            <a:schemeClr val="accent5"/>
                          </a:solidFill>
                        </a:rPr>
                        <a:t>Lorem ipsum dolor sit amet, consectetur adipiscing elit…</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3600" dirty="0">
                          <a:solidFill>
                            <a:srgbClr val="00B050"/>
                          </a:solidFill>
                        </a:rPr>
                        <a:t>70</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3487752763"/>
                  </a:ext>
                </a:extLst>
              </a:tr>
              <a:tr h="1036915">
                <a:tc gridSpan="4">
                  <a:txBody>
                    <a:bodyPr/>
                    <a:lstStyle/>
                    <a:p>
                      <a:pPr algn="r"/>
                      <a:r>
                        <a:rPr lang="en-GB" sz="2800" b="1" dirty="0">
                          <a:solidFill>
                            <a:schemeClr val="accent5">
                              <a:lumMod val="50000"/>
                            </a:schemeClr>
                          </a:solidFill>
                        </a:rPr>
                        <a:t>TOTAL SCORE: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GB" sz="28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GB" sz="28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GB" sz="28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r>
                        <a:rPr lang="en-GB" sz="3600" dirty="0">
                          <a:solidFill>
                            <a:srgbClr val="C00000"/>
                          </a:solidFill>
                        </a:rPr>
                        <a:t>67</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3837331577"/>
                  </a:ext>
                </a:extLst>
              </a:tr>
            </a:tbl>
          </a:graphicData>
        </a:graphic>
      </p:graphicFrame>
    </p:spTree>
    <p:extLst>
      <p:ext uri="{BB962C8B-B14F-4D97-AF65-F5344CB8AC3E}">
        <p14:creationId xmlns:p14="http://schemas.microsoft.com/office/powerpoint/2010/main" val="159327901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4907</Words>
  <Application>Microsoft Office PowerPoint</Application>
  <PresentationFormat>Widescreen</PresentationFormat>
  <Paragraphs>892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 Narrow</vt:lpstr>
      <vt:lpstr>Arial</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718</cp:revision>
  <cp:lastPrinted>2024-06-07T18:00:14Z</cp:lastPrinted>
  <dcterms:created xsi:type="dcterms:W3CDTF">2014-03-21T10:03:33Z</dcterms:created>
  <dcterms:modified xsi:type="dcterms:W3CDTF">2024-08-02T13:05:43Z</dcterms:modified>
</cp:coreProperties>
</file>