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1927" r:id="rId2"/>
    <p:sldId id="1903" r:id="rId3"/>
    <p:sldId id="1928" r:id="rId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B2B"/>
    <a:srgbClr val="53C1E6"/>
    <a:srgbClr val="005F98"/>
    <a:srgbClr val="4BACC6"/>
    <a:srgbClr val="40B7AD"/>
    <a:srgbClr val="D7760B"/>
    <a:srgbClr val="AA3312"/>
    <a:srgbClr val="EB8D0F"/>
    <a:srgbClr val="F2A438"/>
    <a:srgbClr val="D44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62545" autoAdjust="0"/>
  </p:normalViewPr>
  <p:slideViewPr>
    <p:cSldViewPr>
      <p:cViewPr varScale="1">
        <p:scale>
          <a:sx n="59" d="100"/>
          <a:sy n="59" d="100"/>
        </p:scale>
        <p:origin x="84" y="288"/>
      </p:cViewPr>
      <p:guideLst>
        <p:guide orient="horz" pos="2160"/>
        <p:guide pos="3840"/>
      </p:guideLst>
    </p:cSldViewPr>
  </p:slideViewPr>
  <p:notesTextViewPr>
    <p:cViewPr>
      <p:scale>
        <a:sx n="100" d="100"/>
        <a:sy n="100" d="100"/>
      </p:scale>
      <p:origin x="0" y="0"/>
    </p:cViewPr>
  </p:notesTextViewPr>
  <p:sorterViewPr>
    <p:cViewPr>
      <p:scale>
        <a:sx n="125" d="100"/>
        <a:sy n="125" d="100"/>
      </p:scale>
      <p:origin x="0" y="0"/>
    </p:cViewPr>
  </p:sorterViewPr>
  <p:notesViewPr>
    <p:cSldViewPr>
      <p:cViewPr>
        <p:scale>
          <a:sx n="75" d="100"/>
          <a:sy n="75" d="100"/>
        </p:scale>
        <p:origin x="4032" y="300"/>
      </p:cViewPr>
      <p:guideLst>
        <p:guide orient="horz" pos="2957"/>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C48A2-A398-48BB-B542-C18CB42D6A5D}" type="doc">
      <dgm:prSet loTypeId="urn:microsoft.com/office/officeart/2005/8/layout/process1" loCatId="process" qsTypeId="urn:microsoft.com/office/officeart/2005/8/quickstyle/simple2" qsCatId="simple" csTypeId="urn:microsoft.com/office/officeart/2005/8/colors/colorful5" csCatId="colorful" phldr="1"/>
      <dgm:spPr/>
    </dgm:pt>
    <dgm:pt modelId="{1314EC31-E23D-45F1-8AB1-73CB6F9F1F39}">
      <dgm:prSet phldrT="[Text]"/>
      <dgm:spPr>
        <a:noFill/>
        <a:ln>
          <a:solidFill>
            <a:schemeClr val="accent3">
              <a:lumMod val="75000"/>
            </a:schemeClr>
          </a:solidFill>
        </a:ln>
      </dgm:spPr>
      <dgm:t>
        <a:bodyPr/>
        <a:lstStyle/>
        <a:p>
          <a:r>
            <a:rPr lang="en-GB" b="1" dirty="0">
              <a:solidFill>
                <a:schemeClr val="accent3">
                  <a:lumMod val="75000"/>
                </a:schemeClr>
              </a:solidFill>
            </a:rPr>
            <a:t>ACTIVATORS</a:t>
          </a:r>
          <a:br>
            <a:rPr lang="en-GB" dirty="0">
              <a:solidFill>
                <a:schemeClr val="accent3">
                  <a:lumMod val="75000"/>
                </a:schemeClr>
              </a:solidFill>
            </a:rPr>
          </a:br>
          <a:r>
            <a:rPr lang="en-GB" dirty="0">
              <a:solidFill>
                <a:schemeClr val="accent3">
                  <a:lumMod val="75000"/>
                </a:schemeClr>
              </a:solidFill>
            </a:rPr>
            <a:t>What helps you</a:t>
          </a:r>
          <a:br>
            <a:rPr lang="en-GB" dirty="0">
              <a:solidFill>
                <a:schemeClr val="accent3">
                  <a:lumMod val="75000"/>
                </a:schemeClr>
              </a:solidFill>
            </a:rPr>
          </a:br>
          <a:r>
            <a:rPr lang="en-GB" dirty="0">
              <a:solidFill>
                <a:schemeClr val="accent3">
                  <a:lumMod val="75000"/>
                </a:schemeClr>
              </a:solidFill>
            </a:rPr>
            <a:t>to do your work?</a:t>
          </a:r>
        </a:p>
      </dgm:t>
    </dgm:pt>
    <dgm:pt modelId="{DE659BC4-D116-4027-8345-C39F1633ED8B}" type="parTrans" cxnId="{550C31F8-6996-4B2B-9B1F-48D30A475387}">
      <dgm:prSet/>
      <dgm:spPr/>
      <dgm:t>
        <a:bodyPr/>
        <a:lstStyle/>
        <a:p>
          <a:endParaRPr lang="en-GB" sz="2800">
            <a:solidFill>
              <a:schemeClr val="accent3">
                <a:lumMod val="75000"/>
              </a:schemeClr>
            </a:solidFill>
          </a:endParaRPr>
        </a:p>
      </dgm:t>
    </dgm:pt>
    <dgm:pt modelId="{FEB6C3AA-59ED-448E-8346-E7B4DB1427DB}" type="sibTrans" cxnId="{550C31F8-6996-4B2B-9B1F-48D30A475387}">
      <dgm:prSet/>
      <dgm:spPr>
        <a:noFill/>
        <a:ln>
          <a:noFill/>
        </a:ln>
      </dgm:spPr>
      <dgm:t>
        <a:bodyPr/>
        <a:lstStyle/>
        <a:p>
          <a:endParaRPr lang="en-GB">
            <a:solidFill>
              <a:schemeClr val="accent3">
                <a:lumMod val="75000"/>
              </a:schemeClr>
            </a:solidFill>
          </a:endParaRPr>
        </a:p>
      </dgm:t>
    </dgm:pt>
    <dgm:pt modelId="{15FC1142-E05F-4182-98C1-50EC1BB6E7B6}">
      <dgm:prSet/>
      <dgm:spPr>
        <a:noFill/>
        <a:ln>
          <a:solidFill>
            <a:schemeClr val="accent4">
              <a:lumMod val="75000"/>
            </a:schemeClr>
          </a:solidFill>
        </a:ln>
      </dgm:spPr>
      <dgm:t>
        <a:bodyPr/>
        <a:lstStyle/>
        <a:p>
          <a:r>
            <a:rPr lang="en-GB" b="1">
              <a:solidFill>
                <a:schemeClr val="accent4">
                  <a:lumMod val="75000"/>
                </a:schemeClr>
              </a:solidFill>
            </a:rPr>
            <a:t>STRENGTHS</a:t>
          </a:r>
          <a:br>
            <a:rPr lang="en-GB">
              <a:solidFill>
                <a:schemeClr val="accent4">
                  <a:lumMod val="75000"/>
                </a:schemeClr>
              </a:solidFill>
            </a:rPr>
          </a:br>
          <a:r>
            <a:rPr lang="en-GB">
              <a:solidFill>
                <a:schemeClr val="accent4">
                  <a:lumMod val="75000"/>
                </a:schemeClr>
              </a:solidFill>
            </a:rPr>
            <a:t>Why are you important?</a:t>
          </a:r>
          <a:endParaRPr lang="en-GB" cap="small" baseline="0">
            <a:solidFill>
              <a:schemeClr val="accent4">
                <a:lumMod val="75000"/>
              </a:schemeClr>
            </a:solidFill>
          </a:endParaRPr>
        </a:p>
      </dgm:t>
    </dgm:pt>
    <dgm:pt modelId="{4A9913CA-D727-4E4C-9ED0-1AEFCC6E2BD8}" type="parTrans" cxnId="{2D1F033B-11CD-49B2-93EF-246CB6D4F521}">
      <dgm:prSet/>
      <dgm:spPr/>
      <dgm:t>
        <a:bodyPr/>
        <a:lstStyle/>
        <a:p>
          <a:endParaRPr lang="en-GB" sz="2800">
            <a:solidFill>
              <a:schemeClr val="accent3">
                <a:lumMod val="75000"/>
              </a:schemeClr>
            </a:solidFill>
          </a:endParaRPr>
        </a:p>
      </dgm:t>
    </dgm:pt>
    <dgm:pt modelId="{EE5DCC7C-E74E-4A80-A4F6-E0BF5B9C8E60}" type="sibTrans" cxnId="{2D1F033B-11CD-49B2-93EF-246CB6D4F521}">
      <dgm:prSet/>
      <dgm:spPr>
        <a:noFill/>
        <a:ln>
          <a:noFill/>
        </a:ln>
      </dgm:spPr>
      <dgm:t>
        <a:bodyPr/>
        <a:lstStyle/>
        <a:p>
          <a:endParaRPr lang="en-GB">
            <a:solidFill>
              <a:schemeClr val="accent3">
                <a:lumMod val="75000"/>
              </a:schemeClr>
            </a:solidFill>
          </a:endParaRPr>
        </a:p>
      </dgm:t>
    </dgm:pt>
    <dgm:pt modelId="{EAFB6270-5E53-41C0-976B-D3DE3AA3ED46}">
      <dgm:prSet/>
      <dgm:spPr>
        <a:noFill/>
        <a:ln>
          <a:solidFill>
            <a:schemeClr val="accent2">
              <a:lumMod val="75000"/>
            </a:schemeClr>
          </a:solidFill>
        </a:ln>
      </dgm:spPr>
      <dgm:t>
        <a:bodyPr/>
        <a:lstStyle/>
        <a:p>
          <a:r>
            <a:rPr lang="en-GB" b="1" dirty="0">
              <a:solidFill>
                <a:schemeClr val="accent2">
                  <a:lumMod val="75000"/>
                </a:schemeClr>
              </a:solidFill>
            </a:rPr>
            <a:t>DISRUPTORS</a:t>
          </a:r>
          <a:br>
            <a:rPr lang="en-GB" dirty="0">
              <a:solidFill>
                <a:schemeClr val="accent2">
                  <a:lumMod val="75000"/>
                </a:schemeClr>
              </a:solidFill>
            </a:rPr>
          </a:br>
          <a:r>
            <a:rPr lang="en-GB" dirty="0">
              <a:solidFill>
                <a:schemeClr val="accent2">
                  <a:lumMod val="75000"/>
                </a:schemeClr>
              </a:solidFill>
            </a:rPr>
            <a:t>What makes your work difficult?</a:t>
          </a:r>
          <a:endParaRPr lang="en-GB" cap="small" baseline="0" dirty="0">
            <a:solidFill>
              <a:schemeClr val="accent2">
                <a:lumMod val="75000"/>
              </a:schemeClr>
            </a:solidFill>
          </a:endParaRPr>
        </a:p>
      </dgm:t>
    </dgm:pt>
    <dgm:pt modelId="{F87ADA12-87AC-4304-803A-E04708F055D2}" type="sibTrans" cxnId="{5C64F064-A5DA-4537-AD74-745D9B0BEC5D}">
      <dgm:prSet/>
      <dgm:spPr/>
      <dgm:t>
        <a:bodyPr/>
        <a:lstStyle/>
        <a:p>
          <a:endParaRPr lang="en-GB">
            <a:solidFill>
              <a:schemeClr val="accent3">
                <a:lumMod val="75000"/>
              </a:schemeClr>
            </a:solidFill>
          </a:endParaRPr>
        </a:p>
      </dgm:t>
    </dgm:pt>
    <dgm:pt modelId="{079DA536-6D3E-4DB6-99E2-5EB8FDA1A6CD}" type="parTrans" cxnId="{5C64F064-A5DA-4537-AD74-745D9B0BEC5D}">
      <dgm:prSet/>
      <dgm:spPr/>
      <dgm:t>
        <a:bodyPr/>
        <a:lstStyle/>
        <a:p>
          <a:endParaRPr lang="en-GB" sz="2800">
            <a:solidFill>
              <a:schemeClr val="accent3">
                <a:lumMod val="75000"/>
              </a:schemeClr>
            </a:solidFill>
          </a:endParaRPr>
        </a:p>
      </dgm:t>
    </dgm:pt>
    <dgm:pt modelId="{069FE605-1459-4594-8C36-899C93BAC5A4}" type="pres">
      <dgm:prSet presAssocID="{6FBC48A2-A398-48BB-B542-C18CB42D6A5D}" presName="Name0" presStyleCnt="0">
        <dgm:presLayoutVars>
          <dgm:dir/>
          <dgm:resizeHandles val="exact"/>
        </dgm:presLayoutVars>
      </dgm:prSet>
      <dgm:spPr/>
    </dgm:pt>
    <dgm:pt modelId="{F460AE2C-DA17-4B18-856D-7F4C445A2F66}" type="pres">
      <dgm:prSet presAssocID="{15FC1142-E05F-4182-98C1-50EC1BB6E7B6}" presName="node" presStyleLbl="node1" presStyleIdx="0" presStyleCnt="3" custLinFactNeighborX="21859">
        <dgm:presLayoutVars>
          <dgm:bulletEnabled val="1"/>
        </dgm:presLayoutVars>
      </dgm:prSet>
      <dgm:spPr/>
    </dgm:pt>
    <dgm:pt modelId="{4745236D-B062-460E-A7E4-E1EF2C16E877}" type="pres">
      <dgm:prSet presAssocID="{EE5DCC7C-E74E-4A80-A4F6-E0BF5B9C8E60}" presName="sibTrans" presStyleLbl="sibTrans2D1" presStyleIdx="0" presStyleCnt="2" custFlipHor="1" custScaleX="23831" custScaleY="23831"/>
      <dgm:spPr>
        <a:prstGeom prst="mathPlus">
          <a:avLst/>
        </a:prstGeom>
      </dgm:spPr>
    </dgm:pt>
    <dgm:pt modelId="{33E40350-1F51-43EA-A8E0-4D32407EDED8}" type="pres">
      <dgm:prSet presAssocID="{EE5DCC7C-E74E-4A80-A4F6-E0BF5B9C8E60}" presName="connectorText" presStyleLbl="sibTrans2D1" presStyleIdx="0" presStyleCnt="2"/>
      <dgm:spPr/>
    </dgm:pt>
    <dgm:pt modelId="{F7CB583D-FF8A-4228-AB36-18ABB2032F95}" type="pres">
      <dgm:prSet presAssocID="{1314EC31-E23D-45F1-8AB1-73CB6F9F1F39}" presName="node" presStyleLbl="node1" presStyleIdx="1" presStyleCnt="3" custScaleX="100594" custLinFactNeighborX="3580" custLinFactNeighborY="-1300">
        <dgm:presLayoutVars>
          <dgm:bulletEnabled val="1"/>
        </dgm:presLayoutVars>
      </dgm:prSet>
      <dgm:spPr/>
    </dgm:pt>
    <dgm:pt modelId="{E6B33178-CFF5-4408-8782-92C09471ED8A}" type="pres">
      <dgm:prSet presAssocID="{FEB6C3AA-59ED-448E-8346-E7B4DB1427DB}" presName="sibTrans" presStyleLbl="sibTrans2D1" presStyleIdx="1" presStyleCnt="2" custScaleX="23831" custScaleY="23831"/>
      <dgm:spPr>
        <a:prstGeom prst="mathPlus">
          <a:avLst/>
        </a:prstGeom>
      </dgm:spPr>
    </dgm:pt>
    <dgm:pt modelId="{BF82E218-181E-41C9-B602-401A31A1DC1E}" type="pres">
      <dgm:prSet presAssocID="{FEB6C3AA-59ED-448E-8346-E7B4DB1427DB}" presName="connectorText" presStyleLbl="sibTrans2D1" presStyleIdx="1" presStyleCnt="2"/>
      <dgm:spPr/>
    </dgm:pt>
    <dgm:pt modelId="{59521A09-81D9-4C18-BAD2-6A5E833291E3}" type="pres">
      <dgm:prSet presAssocID="{EAFB6270-5E53-41C0-976B-D3DE3AA3ED46}" presName="node" presStyleLbl="node1" presStyleIdx="2" presStyleCnt="3" custLinFactNeighborX="-14487">
        <dgm:presLayoutVars>
          <dgm:bulletEnabled val="1"/>
        </dgm:presLayoutVars>
      </dgm:prSet>
      <dgm:spPr/>
    </dgm:pt>
  </dgm:ptLst>
  <dgm:cxnLst>
    <dgm:cxn modelId="{1821D011-BDC7-49F9-93E0-38A47EF4EC23}" type="presOf" srcId="{FEB6C3AA-59ED-448E-8346-E7B4DB1427DB}" destId="{BF82E218-181E-41C9-B602-401A31A1DC1E}" srcOrd="1" destOrd="0" presId="urn:microsoft.com/office/officeart/2005/8/layout/process1"/>
    <dgm:cxn modelId="{656E3D1F-4281-415F-9D2B-36EA1761E171}" type="presOf" srcId="{6FBC48A2-A398-48BB-B542-C18CB42D6A5D}" destId="{069FE605-1459-4594-8C36-899C93BAC5A4}" srcOrd="0" destOrd="0" presId="urn:microsoft.com/office/officeart/2005/8/layout/process1"/>
    <dgm:cxn modelId="{2D1F033B-11CD-49B2-93EF-246CB6D4F521}" srcId="{6FBC48A2-A398-48BB-B542-C18CB42D6A5D}" destId="{15FC1142-E05F-4182-98C1-50EC1BB6E7B6}" srcOrd="0" destOrd="0" parTransId="{4A9913CA-D727-4E4C-9ED0-1AEFCC6E2BD8}" sibTransId="{EE5DCC7C-E74E-4A80-A4F6-E0BF5B9C8E60}"/>
    <dgm:cxn modelId="{5C64F064-A5DA-4537-AD74-745D9B0BEC5D}" srcId="{6FBC48A2-A398-48BB-B542-C18CB42D6A5D}" destId="{EAFB6270-5E53-41C0-976B-D3DE3AA3ED46}" srcOrd="2" destOrd="0" parTransId="{079DA536-6D3E-4DB6-99E2-5EB8FDA1A6CD}" sibTransId="{F87ADA12-87AC-4304-803A-E04708F055D2}"/>
    <dgm:cxn modelId="{B6A56174-986C-4077-AAFD-9B9D1BC6C55A}" type="presOf" srcId="{EE5DCC7C-E74E-4A80-A4F6-E0BF5B9C8E60}" destId="{4745236D-B062-460E-A7E4-E1EF2C16E877}" srcOrd="0" destOrd="0" presId="urn:microsoft.com/office/officeart/2005/8/layout/process1"/>
    <dgm:cxn modelId="{4E916B7A-C025-4EF0-8159-617B5AFE480F}" type="presOf" srcId="{15FC1142-E05F-4182-98C1-50EC1BB6E7B6}" destId="{F460AE2C-DA17-4B18-856D-7F4C445A2F66}" srcOrd="0" destOrd="0" presId="urn:microsoft.com/office/officeart/2005/8/layout/process1"/>
    <dgm:cxn modelId="{BCC6268A-9057-4FBB-857C-B61068C3F3EB}" type="presOf" srcId="{FEB6C3AA-59ED-448E-8346-E7B4DB1427DB}" destId="{E6B33178-CFF5-4408-8782-92C09471ED8A}" srcOrd="0" destOrd="0" presId="urn:microsoft.com/office/officeart/2005/8/layout/process1"/>
    <dgm:cxn modelId="{47D420DA-955D-45AB-8200-D0418BF879C6}" type="presOf" srcId="{1314EC31-E23D-45F1-8AB1-73CB6F9F1F39}" destId="{F7CB583D-FF8A-4228-AB36-18ABB2032F95}" srcOrd="0" destOrd="0" presId="urn:microsoft.com/office/officeart/2005/8/layout/process1"/>
    <dgm:cxn modelId="{130A7AE8-E801-4AF2-8D84-BEC2F6B488B7}" type="presOf" srcId="{EAFB6270-5E53-41C0-976B-D3DE3AA3ED46}" destId="{59521A09-81D9-4C18-BAD2-6A5E833291E3}" srcOrd="0" destOrd="0" presId="urn:microsoft.com/office/officeart/2005/8/layout/process1"/>
    <dgm:cxn modelId="{D32A79EF-35F5-4C6C-9702-F3F7B9865256}" type="presOf" srcId="{EE5DCC7C-E74E-4A80-A4F6-E0BF5B9C8E60}" destId="{33E40350-1F51-43EA-A8E0-4D32407EDED8}" srcOrd="1" destOrd="0" presId="urn:microsoft.com/office/officeart/2005/8/layout/process1"/>
    <dgm:cxn modelId="{550C31F8-6996-4B2B-9B1F-48D30A475387}" srcId="{6FBC48A2-A398-48BB-B542-C18CB42D6A5D}" destId="{1314EC31-E23D-45F1-8AB1-73CB6F9F1F39}" srcOrd="1" destOrd="0" parTransId="{DE659BC4-D116-4027-8345-C39F1633ED8B}" sibTransId="{FEB6C3AA-59ED-448E-8346-E7B4DB1427DB}"/>
    <dgm:cxn modelId="{75786BEA-5F27-4F61-9A64-1DCE9C8AEA29}" type="presParOf" srcId="{069FE605-1459-4594-8C36-899C93BAC5A4}" destId="{F460AE2C-DA17-4B18-856D-7F4C445A2F66}" srcOrd="0" destOrd="0" presId="urn:microsoft.com/office/officeart/2005/8/layout/process1"/>
    <dgm:cxn modelId="{FF4940DB-AC84-46CB-944F-A0AB8053843A}" type="presParOf" srcId="{069FE605-1459-4594-8C36-899C93BAC5A4}" destId="{4745236D-B062-460E-A7E4-E1EF2C16E877}" srcOrd="1" destOrd="0" presId="urn:microsoft.com/office/officeart/2005/8/layout/process1"/>
    <dgm:cxn modelId="{0215487E-AED6-4AB6-919F-91A7A53BF4E6}" type="presParOf" srcId="{4745236D-B062-460E-A7E4-E1EF2C16E877}" destId="{33E40350-1F51-43EA-A8E0-4D32407EDED8}" srcOrd="0" destOrd="0" presId="urn:microsoft.com/office/officeart/2005/8/layout/process1"/>
    <dgm:cxn modelId="{D730F4AC-7C6B-4C39-85B7-26CDDDE6BE4D}" type="presParOf" srcId="{069FE605-1459-4594-8C36-899C93BAC5A4}" destId="{F7CB583D-FF8A-4228-AB36-18ABB2032F95}" srcOrd="2" destOrd="0" presId="urn:microsoft.com/office/officeart/2005/8/layout/process1"/>
    <dgm:cxn modelId="{C1514D5E-E8C1-41D1-9EFA-2FA407AF8855}" type="presParOf" srcId="{069FE605-1459-4594-8C36-899C93BAC5A4}" destId="{E6B33178-CFF5-4408-8782-92C09471ED8A}" srcOrd="3" destOrd="0" presId="urn:microsoft.com/office/officeart/2005/8/layout/process1"/>
    <dgm:cxn modelId="{B15DF703-52C9-4F01-B6AD-FF8BACB4C89E}" type="presParOf" srcId="{E6B33178-CFF5-4408-8782-92C09471ED8A}" destId="{BF82E218-181E-41C9-B602-401A31A1DC1E}" srcOrd="0" destOrd="0" presId="urn:microsoft.com/office/officeart/2005/8/layout/process1"/>
    <dgm:cxn modelId="{13F2185C-CF89-4A72-93D5-72E2AEC40FF8}" type="presParOf" srcId="{069FE605-1459-4594-8C36-899C93BAC5A4}" destId="{59521A09-81D9-4C18-BAD2-6A5E833291E3}" srcOrd="4" destOrd="0" presId="urn:microsoft.com/office/officeart/2005/8/layout/process1"/>
  </dgm:cxnLst>
  <dgm:bg>
    <a:noFill/>
  </dgm:bg>
  <dgm:whole>
    <a:ln>
      <a:noFill/>
    </a:ln>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60AE2C-DA17-4B18-856D-7F4C445A2F66}">
      <dsp:nvSpPr>
        <dsp:cNvPr id="0" name=""/>
        <dsp:cNvSpPr/>
      </dsp:nvSpPr>
      <dsp:spPr>
        <a:xfrm>
          <a:off x="997719" y="0"/>
          <a:ext cx="2716538" cy="1387552"/>
        </a:xfrm>
        <a:prstGeom prst="roundRect">
          <a:avLst>
            <a:gd name="adj" fmla="val 10000"/>
          </a:avLst>
        </a:prstGeom>
        <a:noFill/>
        <a:ln w="38100" cap="flat" cmpd="sng" algn="ctr">
          <a:solidFill>
            <a:schemeClr val="accent4">
              <a:lumMod val="7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b="1" kern="1200">
              <a:solidFill>
                <a:schemeClr val="accent4">
                  <a:lumMod val="75000"/>
                </a:schemeClr>
              </a:solidFill>
            </a:rPr>
            <a:t>STRENGTHS</a:t>
          </a:r>
          <a:br>
            <a:rPr lang="en-GB" sz="2600" kern="1200">
              <a:solidFill>
                <a:schemeClr val="accent4">
                  <a:lumMod val="75000"/>
                </a:schemeClr>
              </a:solidFill>
            </a:rPr>
          </a:br>
          <a:r>
            <a:rPr lang="en-GB" sz="2600" kern="1200">
              <a:solidFill>
                <a:schemeClr val="accent4">
                  <a:lumMod val="75000"/>
                </a:schemeClr>
              </a:solidFill>
            </a:rPr>
            <a:t>Why are you important?</a:t>
          </a:r>
          <a:endParaRPr lang="en-GB" sz="2600" kern="1200" cap="small" baseline="0">
            <a:solidFill>
              <a:schemeClr val="accent4">
                <a:lumMod val="75000"/>
              </a:schemeClr>
            </a:solidFill>
          </a:endParaRPr>
        </a:p>
      </dsp:txBody>
      <dsp:txXfrm>
        <a:off x="1038359" y="40640"/>
        <a:ext cx="2635258" cy="1306272"/>
      </dsp:txXfrm>
    </dsp:sp>
    <dsp:sp modelId="{4745236D-B062-460E-A7E4-E1EF2C16E877}">
      <dsp:nvSpPr>
        <dsp:cNvPr id="0" name=""/>
        <dsp:cNvSpPr/>
      </dsp:nvSpPr>
      <dsp:spPr>
        <a:xfrm flipH="1">
          <a:off x="3828644" y="613501"/>
          <a:ext cx="31974" cy="160549"/>
        </a:xfrm>
        <a:prstGeom prst="mathPlus">
          <a:avLst/>
        </a:prstGeom>
        <a:no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GB" sz="600" kern="1200">
            <a:solidFill>
              <a:schemeClr val="accent3">
                <a:lumMod val="75000"/>
              </a:schemeClr>
            </a:solidFill>
          </a:endParaRPr>
        </a:p>
      </dsp:txBody>
      <dsp:txXfrm>
        <a:off x="3838236" y="645611"/>
        <a:ext cx="22382" cy="96329"/>
      </dsp:txXfrm>
    </dsp:sp>
    <dsp:sp modelId="{F7CB583D-FF8A-4228-AB36-18ABB2032F95}">
      <dsp:nvSpPr>
        <dsp:cNvPr id="0" name=""/>
        <dsp:cNvSpPr/>
      </dsp:nvSpPr>
      <dsp:spPr>
        <a:xfrm>
          <a:off x="3967410" y="0"/>
          <a:ext cx="2732674" cy="1387552"/>
        </a:xfrm>
        <a:prstGeom prst="roundRect">
          <a:avLst>
            <a:gd name="adj" fmla="val 10000"/>
          </a:avLst>
        </a:prstGeom>
        <a:noFill/>
        <a:ln w="38100" cap="flat" cmpd="sng" algn="ctr">
          <a:solidFill>
            <a:schemeClr val="accent3">
              <a:lumMod val="7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b="1" kern="1200" dirty="0">
              <a:solidFill>
                <a:schemeClr val="accent3">
                  <a:lumMod val="75000"/>
                </a:schemeClr>
              </a:solidFill>
            </a:rPr>
            <a:t>ACTIVATORS</a:t>
          </a:r>
          <a:br>
            <a:rPr lang="en-GB" sz="2600" kern="1200" dirty="0">
              <a:solidFill>
                <a:schemeClr val="accent3">
                  <a:lumMod val="75000"/>
                </a:schemeClr>
              </a:solidFill>
            </a:rPr>
          </a:br>
          <a:r>
            <a:rPr lang="en-GB" sz="2600" kern="1200" dirty="0">
              <a:solidFill>
                <a:schemeClr val="accent3">
                  <a:lumMod val="75000"/>
                </a:schemeClr>
              </a:solidFill>
            </a:rPr>
            <a:t>What helps you</a:t>
          </a:r>
          <a:br>
            <a:rPr lang="en-GB" sz="2600" kern="1200" dirty="0">
              <a:solidFill>
                <a:schemeClr val="accent3">
                  <a:lumMod val="75000"/>
                </a:schemeClr>
              </a:solidFill>
            </a:rPr>
          </a:br>
          <a:r>
            <a:rPr lang="en-GB" sz="2600" kern="1200" dirty="0">
              <a:solidFill>
                <a:schemeClr val="accent3">
                  <a:lumMod val="75000"/>
                </a:schemeClr>
              </a:solidFill>
            </a:rPr>
            <a:t>to do your work?</a:t>
          </a:r>
        </a:p>
      </dsp:txBody>
      <dsp:txXfrm>
        <a:off x="4008050" y="40640"/>
        <a:ext cx="2651394" cy="1306272"/>
      </dsp:txXfrm>
    </dsp:sp>
    <dsp:sp modelId="{E6B33178-CFF5-4408-8782-92C09471ED8A}">
      <dsp:nvSpPr>
        <dsp:cNvPr id="0" name=""/>
        <dsp:cNvSpPr/>
      </dsp:nvSpPr>
      <dsp:spPr>
        <a:xfrm>
          <a:off x="6818839" y="613501"/>
          <a:ext cx="33195" cy="160549"/>
        </a:xfrm>
        <a:prstGeom prst="mathPlus">
          <a:avLst/>
        </a:prstGeom>
        <a:no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en-GB" sz="600" kern="1200">
            <a:solidFill>
              <a:schemeClr val="accent3">
                <a:lumMod val="75000"/>
              </a:schemeClr>
            </a:solidFill>
          </a:endParaRPr>
        </a:p>
      </dsp:txBody>
      <dsp:txXfrm>
        <a:off x="6818839" y="645611"/>
        <a:ext cx="23237" cy="96329"/>
      </dsp:txXfrm>
    </dsp:sp>
    <dsp:sp modelId="{59521A09-81D9-4C18-BAD2-6A5E833291E3}">
      <dsp:nvSpPr>
        <dsp:cNvPr id="0" name=""/>
        <dsp:cNvSpPr/>
      </dsp:nvSpPr>
      <dsp:spPr>
        <a:xfrm>
          <a:off x="6962904" y="0"/>
          <a:ext cx="2716538" cy="1387552"/>
        </a:xfrm>
        <a:prstGeom prst="roundRect">
          <a:avLst>
            <a:gd name="adj" fmla="val 10000"/>
          </a:avLst>
        </a:prstGeom>
        <a:noFill/>
        <a:ln w="38100" cap="flat" cmpd="sng" algn="ctr">
          <a:solidFill>
            <a:schemeClr val="accent2">
              <a:lumMod val="7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b="1" kern="1200" dirty="0">
              <a:solidFill>
                <a:schemeClr val="accent2">
                  <a:lumMod val="75000"/>
                </a:schemeClr>
              </a:solidFill>
            </a:rPr>
            <a:t>DISRUPTORS</a:t>
          </a:r>
          <a:br>
            <a:rPr lang="en-GB" sz="2600" kern="1200" dirty="0">
              <a:solidFill>
                <a:schemeClr val="accent2">
                  <a:lumMod val="75000"/>
                </a:schemeClr>
              </a:solidFill>
            </a:rPr>
          </a:br>
          <a:r>
            <a:rPr lang="en-GB" sz="2600" kern="1200" dirty="0">
              <a:solidFill>
                <a:schemeClr val="accent2">
                  <a:lumMod val="75000"/>
                </a:schemeClr>
              </a:solidFill>
            </a:rPr>
            <a:t>What makes your work difficult?</a:t>
          </a:r>
          <a:endParaRPr lang="en-GB" sz="2600" kern="1200" cap="small" baseline="0" dirty="0">
            <a:solidFill>
              <a:schemeClr val="accent2">
                <a:lumMod val="75000"/>
              </a:schemeClr>
            </a:solidFill>
          </a:endParaRPr>
        </a:p>
      </dsp:txBody>
      <dsp:txXfrm>
        <a:off x="7003544" y="40640"/>
        <a:ext cx="2635258" cy="130627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6608" tIns="48304" rIns="96608" bIns="48304" rtlCol="0" anchor="ctr"/>
          <a:lstStyle/>
          <a:p>
            <a:endParaRPr lang="en-GB"/>
          </a:p>
        </p:txBody>
      </p:sp>
      <p:sp>
        <p:nvSpPr>
          <p:cNvPr id="5" name="Notes Placeholder 4"/>
          <p:cNvSpPr>
            <a:spLocks noGrp="1"/>
          </p:cNvSpPr>
          <p:nvPr>
            <p:ph type="body" sz="quarter" idx="3"/>
          </p:nvPr>
        </p:nvSpPr>
        <p:spPr>
          <a:xfrm>
            <a:off x="710248" y="4518204"/>
            <a:ext cx="5681980" cy="3696713"/>
          </a:xfrm>
          <a:prstGeom prst="rect">
            <a:avLst/>
          </a:prstGeom>
        </p:spPr>
        <p:txBody>
          <a:bodyPr vert="horz" lIns="96608" tIns="48304" rIns="96608" bIns="48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253372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This activity provides an opportunity to discuss the roles of NA staff and assessors and to better understand the complementarities, differences and possible frustrations of working together. It is most applicable to settings where there is a good balance of NA staff and assessors participating in the training event. Where this is not the case, this activity should probably not be included. In all cases, groups should be formed according to the role that participants play (for example: three groups of external assessors and one or two groups of NA staff). The focus of this short exercise is to quickly discuss the three topics, as listed below, and to map results on flipchart or on a digital platform that can be shared:</a:t>
            </a:r>
          </a:p>
          <a:p>
            <a:pPr defTabSz="937900"/>
            <a:endParaRPr lang="en-US" dirty="0"/>
          </a:p>
          <a:p>
            <a:pPr defTabSz="937900"/>
            <a:r>
              <a:rPr lang="en-US" dirty="0"/>
              <a:t>[a] STRENGTHS: each group should acknowledge why they are important to the final report assessment process.</a:t>
            </a:r>
          </a:p>
          <a:p>
            <a:pPr defTabSz="937900"/>
            <a:r>
              <a:rPr lang="en-US" dirty="0"/>
              <a:t>[b] ACTIVATORS: each group should acknowledge what (in terms of input, information, tools, resources or support) helps them to do their work effectively.</a:t>
            </a:r>
          </a:p>
          <a:p>
            <a:pPr defTabSz="937900"/>
            <a:r>
              <a:rPr lang="en-US"/>
              <a:t>[c</a:t>
            </a:r>
            <a:r>
              <a:rPr lang="en-US" dirty="0"/>
              <a:t>]</a:t>
            </a:r>
            <a:r>
              <a:rPr lang="en-US"/>
              <a:t> </a:t>
            </a:r>
            <a:r>
              <a:rPr lang="en-US" dirty="0"/>
              <a:t>DISRUPTORS: each group should acknowledge what makes their work difficult (for example, increasing or changing rules and demands; low quality or inconsistent assessments; frustrations with digital platforms).</a:t>
            </a:r>
          </a:p>
        </p:txBody>
      </p:sp>
    </p:spTree>
    <p:extLst>
      <p:ext uri="{BB962C8B-B14F-4D97-AF65-F5344CB8AC3E}">
        <p14:creationId xmlns:p14="http://schemas.microsoft.com/office/powerpoint/2010/main" val="224659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7900"/>
            <a:r>
              <a:rPr lang="en-US" dirty="0"/>
              <a:t>GUIDELINES FOR ERASMUS+ NAs</a:t>
            </a:r>
          </a:p>
          <a:p>
            <a:pPr defTabSz="937900"/>
            <a:br>
              <a:rPr lang="en-US" dirty="0"/>
            </a:br>
            <a:r>
              <a:rPr lang="en-US" dirty="0"/>
              <a:t>In a short plenary review session, it is useful to share and compare results. With smaller audiences of assessors, individual groups could share 1 or 2 examples of STRENGTHS, ACTIVATORS and DISRUPTORS, with other groups then adding comments. With larger audiences of assessors, this can be very time-consuming so it might be easier to display the results on a wall or screen, with the trainer then working through the different inputs and asking for comments or explanations from the participants.</a:t>
            </a:r>
            <a:endParaRPr lang="en-GB" i="0" dirty="0"/>
          </a:p>
        </p:txBody>
      </p:sp>
      <p:sp>
        <p:nvSpPr>
          <p:cNvPr id="6" name="Header Placeholder 3">
            <a:extLst>
              <a:ext uri="{FF2B5EF4-FFF2-40B4-BE49-F238E27FC236}">
                <a16:creationId xmlns:a16="http://schemas.microsoft.com/office/drawing/2014/main" id="{188DCF1A-C294-4B8C-B0F4-5B8F9CC23172}"/>
              </a:ext>
            </a:extLst>
          </p:cNvPr>
          <p:cNvSpPr txBox="1">
            <a:spLocks/>
          </p:cNvSpPr>
          <p:nvPr/>
        </p:nvSpPr>
        <p:spPr>
          <a:xfrm>
            <a:off x="2" y="8824686"/>
            <a:ext cx="6857998" cy="319314"/>
          </a:xfrm>
          <a:prstGeom prst="rect">
            <a:avLst/>
          </a:prstGeom>
        </p:spPr>
        <p:txBody>
          <a:bodyPr vert="horz" lIns="91440" tIns="45720" rIns="91440" bIns="45720" rtlCol="0"/>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Orientra (2018)</a:t>
            </a:r>
          </a:p>
        </p:txBody>
      </p:sp>
    </p:spTree>
    <p:extLst>
      <p:ext uri="{BB962C8B-B14F-4D97-AF65-F5344CB8AC3E}">
        <p14:creationId xmlns:p14="http://schemas.microsoft.com/office/powerpoint/2010/main" val="3647472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12"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image" Target="../media/image6.png"/><Relationship Id="rId5" Type="http://schemas.openxmlformats.org/officeDocument/2006/relationships/image" Target="../media/image5.png"/><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3795847"/>
          </a:xfrm>
          <a:prstGeom prst="rect">
            <a:avLst/>
          </a:prstGeom>
          <a:noFill/>
        </p:spPr>
        <p:txBody>
          <a:bodyPr wrap="square" rtlCol="0">
            <a:spAutoFit/>
          </a:bodyPr>
          <a:lstStyle/>
          <a:p>
            <a:pPr algn="ctr">
              <a:lnSpc>
                <a:spcPct val="90000"/>
              </a:lnSpc>
            </a:pPr>
            <a:r>
              <a:rPr lang="en-GB" sz="6600" b="1" cap="small" dirty="0">
                <a:solidFill>
                  <a:schemeClr val="accent1">
                    <a:lumMod val="75000"/>
                  </a:schemeClr>
                </a:solidFill>
                <a:latin typeface="Candara" panose="020E0502030303020204" pitchFamily="34" charset="0"/>
                <a:cs typeface="Helvetica" pitchFamily="34" charset="0"/>
              </a:rPr>
              <a:t>ERASMUS+ KA</a:t>
            </a:r>
            <a:r>
              <a:rPr lang="en-GB" sz="7700" b="1" cap="small" dirty="0">
                <a:solidFill>
                  <a:schemeClr val="accent1">
                    <a:lumMod val="75000"/>
                  </a:schemeClr>
                </a:solidFill>
                <a:latin typeface="Candara" panose="020E0502030303020204" pitchFamily="34" charset="0"/>
                <a:cs typeface="Helvetica" pitchFamily="34" charset="0"/>
              </a:rPr>
              <a:t>220</a:t>
            </a:r>
            <a:endParaRPr lang="en-GB" sz="7700" b="1" dirty="0">
              <a:solidFill>
                <a:schemeClr val="accent1">
                  <a:lumMod val="75000"/>
                </a:schemeClr>
              </a:solidFill>
              <a:latin typeface="Candara" panose="020E0502030303020204" pitchFamily="34" charset="0"/>
              <a:cs typeface="Helvetica" pitchFamily="34" charset="0"/>
            </a:endParaRPr>
          </a:p>
          <a:p>
            <a:pPr algn="ctr">
              <a:lnSpc>
                <a:spcPct val="80000"/>
              </a:lnSpc>
            </a:pPr>
            <a:br>
              <a:rPr lang="en-GB" sz="3600" b="1" dirty="0">
                <a:solidFill>
                  <a:schemeClr val="accent1">
                    <a:lumMod val="75000"/>
                  </a:schemeClr>
                </a:solidFill>
                <a:latin typeface="Candara" panose="020E0502030303020204" pitchFamily="34" charset="0"/>
                <a:cs typeface="Helvetica" pitchFamily="34" charset="0"/>
              </a:rPr>
            </a:br>
            <a:r>
              <a:rPr lang="en-GB" sz="8800" b="1" dirty="0">
                <a:solidFill>
                  <a:schemeClr val="accent1"/>
                </a:solidFill>
                <a:latin typeface="Candara" panose="020E0502030303020204" pitchFamily="34" charset="0"/>
                <a:cs typeface="Helvetica" pitchFamily="34" charset="0"/>
              </a:rPr>
              <a:t>Sharing Experiences</a:t>
            </a:r>
            <a:br>
              <a:rPr lang="en-GB" sz="8800" b="1" dirty="0">
                <a:solidFill>
                  <a:schemeClr val="accent1"/>
                </a:solidFill>
                <a:latin typeface="Candara" panose="020E0502030303020204" pitchFamily="34" charset="0"/>
                <a:cs typeface="Helvetica" pitchFamily="34" charset="0"/>
              </a:rPr>
            </a:br>
            <a:r>
              <a:rPr lang="en-GB" sz="8800" b="1" dirty="0">
                <a:solidFill>
                  <a:schemeClr val="accent1"/>
                </a:solidFill>
                <a:latin typeface="Candara" panose="020E0502030303020204" pitchFamily="34" charset="0"/>
                <a:cs typeface="Helvetica" pitchFamily="34" charset="0"/>
              </a:rPr>
              <a:t>and Expectations</a:t>
            </a:r>
            <a:endParaRPr lang="en-GB" sz="13800" b="1" baseline="30000" dirty="0">
              <a:solidFill>
                <a:schemeClr val="accent1">
                  <a:lumMod val="75000"/>
                </a:schemeClr>
              </a:solidFill>
              <a:latin typeface="Candara" panose="020E0502030303020204" pitchFamily="34" charset="0"/>
              <a:cs typeface="Helvetica" pitchFamily="34" charset="0"/>
            </a:endParaRP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401551320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0D1C5B3-B60D-4696-AE60-100D5EC8A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C45AC87-1D03-4452-BBE4-712E10796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3A66E38-056D-4A0A-BF1D-682AB05298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080500" y="6"/>
            <a:ext cx="31114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7D0A197-F7EC-4629-86FB-48D5D3B82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
            <a:ext cx="12192000" cy="2835780"/>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47251444-A29D-44A8-9E2E-263F0C215B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26042" y="9496"/>
            <a:ext cx="11765956" cy="2826288"/>
          </a:xfrm>
          <a:prstGeom prst="rect">
            <a:avLst/>
          </a:prstGeom>
          <a:gradFill>
            <a:gsLst>
              <a:gs pos="0">
                <a:srgbClr val="000000">
                  <a:alpha val="8000"/>
                </a:srgbClr>
              </a:gs>
              <a:gs pos="76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26042" y="404664"/>
            <a:ext cx="11339916" cy="1131294"/>
          </a:xfrm>
          <a:prstGeom prst="rect">
            <a:avLst/>
          </a:prstGeom>
        </p:spPr>
        <p:txBody>
          <a:bodyPr vert="horz" lIns="91440" tIns="45720" rIns="91440" bIns="45720" rtlCol="0" anchor="t" anchorCtr="0">
            <a:noAutofit/>
          </a:bodyPr>
          <a:lstStyle/>
          <a:p>
            <a:pPr>
              <a:lnSpc>
                <a:spcPct val="90000"/>
              </a:lnSpc>
              <a:spcBef>
                <a:spcPct val="0"/>
              </a:spcBef>
              <a:spcAft>
                <a:spcPts val="600"/>
              </a:spcAft>
            </a:pPr>
            <a:r>
              <a:rPr lang="en-US" sz="4000" b="1" kern="1200" dirty="0">
                <a:solidFill>
                  <a:srgbClr val="FFFFFF"/>
                </a:solidFill>
                <a:latin typeface="Roboto" panose="02000000000000000000" pitchFamily="2" charset="0"/>
                <a:ea typeface="Roboto" panose="02000000000000000000" pitchFamily="2" charset="0"/>
                <a:cs typeface="+mj-cs"/>
              </a:rPr>
              <a:t>PROFILE-BASED GROUPWORK… DON’T BE SAD!</a:t>
            </a:r>
          </a:p>
          <a:p>
            <a:pPr>
              <a:lnSpc>
                <a:spcPct val="90000"/>
              </a:lnSpc>
              <a:spcBef>
                <a:spcPct val="0"/>
              </a:spcBef>
              <a:spcAft>
                <a:spcPts val="600"/>
              </a:spcAft>
            </a:pPr>
            <a:r>
              <a:rPr lang="en-US" sz="2500" b="1" kern="1200" dirty="0">
                <a:solidFill>
                  <a:srgbClr val="FFFFFF"/>
                </a:solidFill>
                <a:latin typeface="Roboto" panose="02000000000000000000" pitchFamily="2" charset="0"/>
                <a:ea typeface="Roboto" panose="02000000000000000000" pitchFamily="2" charset="0"/>
                <a:cs typeface="+mj-cs"/>
              </a:rPr>
              <a:t>Manager or Assessor… choose your role but focus on final report assessment!</a:t>
            </a:r>
          </a:p>
          <a:p>
            <a:pPr>
              <a:lnSpc>
                <a:spcPct val="90000"/>
              </a:lnSpc>
              <a:spcBef>
                <a:spcPct val="0"/>
              </a:spcBef>
              <a:spcAft>
                <a:spcPts val="600"/>
              </a:spcAft>
            </a:pPr>
            <a:endParaRPr lang="en-US" sz="2200" b="1" kern="1200" dirty="0">
              <a:solidFill>
                <a:srgbClr val="FFFFFF"/>
              </a:solidFill>
              <a:latin typeface="Roboto" panose="02000000000000000000" pitchFamily="2" charset="0"/>
              <a:ea typeface="Roboto" panose="02000000000000000000" pitchFamily="2" charset="0"/>
              <a:cs typeface="+mj-cs"/>
            </a:endParaRPr>
          </a:p>
        </p:txBody>
      </p:sp>
      <p:pic>
        <p:nvPicPr>
          <p:cNvPr id="17" name="Picture 16">
            <a:extLst>
              <a:ext uri="{FF2B5EF4-FFF2-40B4-BE49-F238E27FC236}">
                <a16:creationId xmlns:a16="http://schemas.microsoft.com/office/drawing/2014/main" id="{24759407-5012-75AD-356E-3092667108D9}"/>
              </a:ext>
            </a:extLst>
          </p:cNvPr>
          <p:cNvPicPr>
            <a:picLocks noChangeAspect="1"/>
          </p:cNvPicPr>
          <p:nvPr/>
        </p:nvPicPr>
        <p:blipFill>
          <a:blip r:embed="rId3">
            <a:extLst>
              <a:ext uri="{28A0092B-C50C-407E-A947-70E740481C1C}">
                <a14:useLocalDpi xmlns:a14="http://schemas.microsoft.com/office/drawing/2010/main" val="0"/>
              </a:ext>
            </a:extLst>
          </a:blip>
          <a:srcRect l="2055" r="2055"/>
          <a:stretch/>
        </p:blipFill>
        <p:spPr>
          <a:xfrm>
            <a:off x="1826653"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p:spPr>
      </p:pic>
      <p:pic>
        <p:nvPicPr>
          <p:cNvPr id="11" name="Picture 10">
            <a:extLst>
              <a:ext uri="{FF2B5EF4-FFF2-40B4-BE49-F238E27FC236}">
                <a16:creationId xmlns:a16="http://schemas.microsoft.com/office/drawing/2014/main" id="{5E2ECCDC-D100-5C8D-D65F-05BCE25228FC}"/>
              </a:ext>
            </a:extLst>
          </p:cNvPr>
          <p:cNvPicPr>
            <a:picLocks noChangeAspect="1"/>
          </p:cNvPicPr>
          <p:nvPr/>
        </p:nvPicPr>
        <p:blipFill>
          <a:blip r:embed="rId4">
            <a:extLst>
              <a:ext uri="{28A0092B-C50C-407E-A947-70E740481C1C}">
                <a14:useLocalDpi xmlns:a14="http://schemas.microsoft.com/office/drawing/2010/main" val="0"/>
              </a:ext>
            </a:extLst>
          </a:blip>
          <a:srcRect t="968" b="968"/>
          <a:stretch/>
        </p:blipFill>
        <p:spPr>
          <a:xfrm>
            <a:off x="4813890"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p:spPr>
      </p:pic>
      <p:pic>
        <p:nvPicPr>
          <p:cNvPr id="15" name="Picture 14" descr="A yellow face with a zipper in it&#10;&#10;Description automatically generated">
            <a:extLst>
              <a:ext uri="{FF2B5EF4-FFF2-40B4-BE49-F238E27FC236}">
                <a16:creationId xmlns:a16="http://schemas.microsoft.com/office/drawing/2014/main" id="{21D9BAEE-544C-46C4-DC0D-00AE49E9B737}"/>
              </a:ext>
            </a:extLst>
          </p:cNvPr>
          <p:cNvPicPr>
            <a:picLocks noChangeAspect="1"/>
          </p:cNvPicPr>
          <p:nvPr/>
        </p:nvPicPr>
        <p:blipFill rotWithShape="1">
          <a:blip r:embed="rId5">
            <a:extLst>
              <a:ext uri="{28A0092B-C50C-407E-A947-70E740481C1C}">
                <a14:useLocalDpi xmlns:a14="http://schemas.microsoft.com/office/drawing/2010/main" val="0"/>
              </a:ext>
            </a:extLst>
          </a:blip>
          <a:srcRect r="1" b="1259"/>
          <a:stretch/>
        </p:blipFill>
        <p:spPr>
          <a:xfrm>
            <a:off x="7801127" y="1801891"/>
            <a:ext cx="2593464" cy="2593464"/>
          </a:xfrm>
          <a:custGeom>
            <a:avLst/>
            <a:gdLst/>
            <a:ahLst/>
            <a:cxnLst/>
            <a:rect l="l" t="t" r="r" b="b"/>
            <a:pathLst>
              <a:path w="2593464" h="2593464">
                <a:moveTo>
                  <a:pt x="1296732" y="0"/>
                </a:moveTo>
                <a:cubicBezTo>
                  <a:pt x="2012897" y="0"/>
                  <a:pt x="2593464" y="580567"/>
                  <a:pt x="2593464" y="1296732"/>
                </a:cubicBezTo>
                <a:cubicBezTo>
                  <a:pt x="2593464" y="2012897"/>
                  <a:pt x="2012897" y="2593464"/>
                  <a:pt x="1296732" y="2593464"/>
                </a:cubicBezTo>
                <a:cubicBezTo>
                  <a:pt x="580567" y="2593464"/>
                  <a:pt x="0" y="2012897"/>
                  <a:pt x="0" y="1296732"/>
                </a:cubicBezTo>
                <a:cubicBezTo>
                  <a:pt x="0" y="580567"/>
                  <a:pt x="580567" y="0"/>
                  <a:pt x="1296732" y="0"/>
                </a:cubicBezTo>
                <a:close/>
              </a:path>
            </a:pathLst>
          </a:custGeom>
        </p:spPr>
      </p:pic>
      <p:graphicFrame>
        <p:nvGraphicFramePr>
          <p:cNvPr id="4" name="Diagram 3"/>
          <p:cNvGraphicFramePr/>
          <p:nvPr>
            <p:extLst>
              <p:ext uri="{D42A27DB-BD31-4B8C-83A1-F6EECF244321}">
                <p14:modId xmlns:p14="http://schemas.microsoft.com/office/powerpoint/2010/main" val="2280345771"/>
              </p:ext>
            </p:extLst>
          </p:nvPr>
        </p:nvGraphicFramePr>
        <p:xfrm>
          <a:off x="839416" y="4239125"/>
          <a:ext cx="10341023" cy="13875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8" name="TextBox 17">
            <a:extLst>
              <a:ext uri="{FF2B5EF4-FFF2-40B4-BE49-F238E27FC236}">
                <a16:creationId xmlns:a16="http://schemas.microsoft.com/office/drawing/2014/main" id="{876665C2-3B8C-623D-F1AA-EB4DBEA0C43D}"/>
              </a:ext>
            </a:extLst>
          </p:cNvPr>
          <p:cNvSpPr txBox="1"/>
          <p:nvPr/>
        </p:nvSpPr>
        <p:spPr>
          <a:xfrm>
            <a:off x="2207568" y="6138981"/>
            <a:ext cx="7776864" cy="523220"/>
          </a:xfrm>
          <a:prstGeom prst="rect">
            <a:avLst/>
          </a:prstGeom>
          <a:noFill/>
        </p:spPr>
        <p:txBody>
          <a:bodyPr wrap="square" rtlCol="0">
            <a:spAutoFit/>
          </a:bodyPr>
          <a:lstStyle/>
          <a:p>
            <a:pPr algn="ctr"/>
            <a:r>
              <a:rPr lang="en-GB" sz="2800" b="1" dirty="0">
                <a:solidFill>
                  <a:schemeClr val="tx2">
                    <a:lumMod val="75000"/>
                  </a:schemeClr>
                </a:solidFill>
                <a:latin typeface="Roboto" panose="02000000000000000000" pitchFamily="2" charset="0"/>
                <a:ea typeface="Roboto" panose="02000000000000000000" pitchFamily="2" charset="0"/>
              </a:rPr>
              <a:t>Use Single Page of Flipchart</a:t>
            </a:r>
          </a:p>
        </p:txBody>
      </p:sp>
      <p:grpSp>
        <p:nvGrpSpPr>
          <p:cNvPr id="19" name="Group 18">
            <a:extLst>
              <a:ext uri="{FF2B5EF4-FFF2-40B4-BE49-F238E27FC236}">
                <a16:creationId xmlns:a16="http://schemas.microsoft.com/office/drawing/2014/main" id="{9BFF2515-190E-7727-50C6-2E4823EEE218}"/>
              </a:ext>
            </a:extLst>
          </p:cNvPr>
          <p:cNvGrpSpPr/>
          <p:nvPr/>
        </p:nvGrpSpPr>
        <p:grpSpPr>
          <a:xfrm>
            <a:off x="11281133" y="1728459"/>
            <a:ext cx="705499" cy="914825"/>
            <a:chOff x="7524328" y="160338"/>
            <a:chExt cx="1052211" cy="1485475"/>
          </a:xfrm>
        </p:grpSpPr>
        <p:pic>
          <p:nvPicPr>
            <p:cNvPr id="20" name="Picture 19">
              <a:extLst>
                <a:ext uri="{FF2B5EF4-FFF2-40B4-BE49-F238E27FC236}">
                  <a16:creationId xmlns:a16="http://schemas.microsoft.com/office/drawing/2014/main" id="{DFB47C1A-C90A-3752-E64D-E06CAA23E168}"/>
                </a:ext>
              </a:extLst>
            </p:cNvPr>
            <p:cNvPicPr>
              <a:picLocks noChangeAspect="1"/>
            </p:cNvPicPr>
            <p:nvPr/>
          </p:nvPicPr>
          <p:blipFill>
            <a:blip r:embed="rId11" cstate="print">
              <a:lum bright="70000" contrast="-70000"/>
              <a:extLst>
                <a:ext uri="{BEBA8EAE-BF5A-486C-A8C5-ECC9F3942E4B}">
                  <a14:imgProps xmlns:a14="http://schemas.microsoft.com/office/drawing/2010/main">
                    <a14:imgLayer r:embed="rId12">
                      <a14:imgEffect>
                        <a14:artisticPhotocopy/>
                      </a14:imgEffect>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21" name="TextBox 20">
              <a:extLst>
                <a:ext uri="{FF2B5EF4-FFF2-40B4-BE49-F238E27FC236}">
                  <a16:creationId xmlns:a16="http://schemas.microsoft.com/office/drawing/2014/main" id="{B663051C-45B9-7896-02CA-4E8162CA3EC6}"/>
                </a:ext>
              </a:extLst>
            </p:cNvPr>
            <p:cNvSpPr txBox="1"/>
            <p:nvPr/>
          </p:nvSpPr>
          <p:spPr>
            <a:xfrm>
              <a:off x="7524328" y="625166"/>
              <a:ext cx="1052211" cy="849594"/>
            </a:xfrm>
            <a:prstGeom prst="rect">
              <a:avLst/>
            </a:prstGeom>
            <a:noFill/>
          </p:spPr>
          <p:txBody>
            <a:bodyPr wrap="square" rtlCol="0">
              <a:spAutoFit/>
            </a:bodyPr>
            <a:lstStyle/>
            <a:p>
              <a:pPr algn="ctr"/>
              <a:r>
                <a:rPr lang="en-GB" sz="2800" b="1" dirty="0">
                  <a:solidFill>
                    <a:schemeClr val="tx2">
                      <a:lumMod val="75000"/>
                    </a:schemeClr>
                  </a:solidFill>
                </a:rPr>
                <a:t>30</a:t>
              </a:r>
              <a:endParaRPr lang="en-GB" sz="4400" b="1" dirty="0">
                <a:solidFill>
                  <a:schemeClr val="tx2">
                    <a:lumMod val="75000"/>
                  </a:schemeClr>
                </a:solidFill>
              </a:endParaRPr>
            </a:p>
          </p:txBody>
        </p:sp>
      </p:grpSp>
    </p:spTree>
    <p:extLst>
      <p:ext uri="{BB962C8B-B14F-4D97-AF65-F5344CB8AC3E}">
        <p14:creationId xmlns:p14="http://schemas.microsoft.com/office/powerpoint/2010/main" val="196382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616F11-A003-4C2F-915C-D620361EC879}"/>
              </a:ext>
            </a:extLst>
          </p:cNvPr>
          <p:cNvPicPr>
            <a:picLocks noChangeAspect="1"/>
          </p:cNvPicPr>
          <p:nvPr/>
        </p:nvPicPr>
        <p:blipFill rotWithShape="1">
          <a:blip r:embed="rId3">
            <a:extLst>
              <a:ext uri="{28A0092B-C50C-407E-A947-70E740481C1C}">
                <a14:useLocalDpi xmlns:a14="http://schemas.microsoft.com/office/drawing/2010/main" val="0"/>
              </a:ext>
            </a:extLst>
          </a:blip>
          <a:srcRect l="7458"/>
          <a:stretch/>
        </p:blipFill>
        <p:spPr>
          <a:xfrm flipH="1">
            <a:off x="5303912" y="0"/>
            <a:ext cx="6888088" cy="6857999"/>
          </a:xfrm>
          <a:prstGeom prst="rect">
            <a:avLst/>
          </a:prstGeom>
        </p:spPr>
      </p:pic>
      <p:sp>
        <p:nvSpPr>
          <p:cNvPr id="2" name="TextBox 1">
            <a:extLst>
              <a:ext uri="{FF2B5EF4-FFF2-40B4-BE49-F238E27FC236}">
                <a16:creationId xmlns:a16="http://schemas.microsoft.com/office/drawing/2014/main" id="{3386585D-B840-980D-DA9D-39522A56C3DD}"/>
              </a:ext>
            </a:extLst>
          </p:cNvPr>
          <p:cNvSpPr txBox="1"/>
          <p:nvPr/>
        </p:nvSpPr>
        <p:spPr>
          <a:xfrm>
            <a:off x="335360" y="484346"/>
            <a:ext cx="6484144" cy="5950860"/>
          </a:xfrm>
          <a:prstGeom prst="rect">
            <a:avLst/>
          </a:prstGeom>
          <a:noFill/>
        </p:spPr>
        <p:txBody>
          <a:bodyPr wrap="square" rtlCol="0">
            <a:spAutoFit/>
          </a:bodyPr>
          <a:lstStyle/>
          <a:p>
            <a:pPr>
              <a:lnSpc>
                <a:spcPct val="90000"/>
              </a:lnSpc>
            </a:pPr>
            <a:r>
              <a:rPr lang="en-GB" sz="6300" b="1" dirty="0">
                <a:solidFill>
                  <a:srgbClr val="007096"/>
                </a:solidFill>
                <a:latin typeface="Candara" panose="020E0502030303020204" pitchFamily="34" charset="0"/>
                <a:cs typeface="Helvetica" pitchFamily="34" charset="0"/>
              </a:rPr>
              <a:t>Plenary Review</a:t>
            </a:r>
          </a:p>
          <a:p>
            <a:br>
              <a:rPr lang="en-GB" sz="1200" b="1" dirty="0">
                <a:solidFill>
                  <a:srgbClr val="0070C0"/>
                </a:solidFill>
                <a:latin typeface="Candara" panose="020E0502030303020204" pitchFamily="34" charset="0"/>
                <a:cs typeface="Helvetica" pitchFamily="34" charset="0"/>
              </a:rPr>
            </a:br>
            <a:r>
              <a:rPr lang="en-GB" sz="2800" dirty="0">
                <a:solidFill>
                  <a:schemeClr val="accent5">
                    <a:lumMod val="50000"/>
                  </a:schemeClr>
                </a:solidFill>
              </a:rPr>
              <a:t>1. Task Completed and Flipchart Produced?</a:t>
            </a:r>
            <a:br>
              <a:rPr lang="en-GB" sz="2800" dirty="0">
                <a:solidFill>
                  <a:schemeClr val="accent5">
                    <a:lumMod val="50000"/>
                  </a:schemeClr>
                </a:solidFill>
              </a:rPr>
            </a:br>
            <a:endParaRPr lang="en-GB" sz="2400" dirty="0">
              <a:solidFill>
                <a:schemeClr val="accent5">
                  <a:lumMod val="50000"/>
                </a:schemeClr>
              </a:solidFill>
            </a:endParaRPr>
          </a:p>
          <a:p>
            <a:r>
              <a:rPr lang="en-GB" sz="2800" dirty="0">
                <a:solidFill>
                  <a:schemeClr val="accent5">
                    <a:lumMod val="50000"/>
                  </a:schemeClr>
                </a:solidFill>
              </a:rPr>
              <a:t>2. No Repetitive Reporting: roving discussion and open microphone</a:t>
            </a:r>
          </a:p>
          <a:p>
            <a:br>
              <a:rPr lang="en-GB" sz="2400" dirty="0">
                <a:solidFill>
                  <a:schemeClr val="accent5">
                    <a:lumMod val="50000"/>
                  </a:schemeClr>
                </a:solidFill>
              </a:rPr>
            </a:br>
            <a:r>
              <a:rPr lang="en-GB" sz="2800" dirty="0">
                <a:solidFill>
                  <a:schemeClr val="accent5">
                    <a:lumMod val="50000"/>
                  </a:schemeClr>
                </a:solidFill>
              </a:rPr>
              <a:t>3. Flipcharts remain for available for continued review and reflection and will help in developing KA220 Briefing Sheet</a:t>
            </a:r>
            <a:br>
              <a:rPr lang="en-GB" sz="2800" dirty="0">
                <a:solidFill>
                  <a:schemeClr val="accent5">
                    <a:lumMod val="50000"/>
                  </a:schemeClr>
                </a:solidFill>
              </a:rPr>
            </a:br>
            <a:endParaRPr lang="en-US" sz="2400" b="1" dirty="0">
              <a:solidFill>
                <a:schemeClr val="accent5">
                  <a:lumMod val="50000"/>
                </a:schemeClr>
              </a:solidFill>
              <a:latin typeface="Candara" panose="020E0502030303020204" pitchFamily="34" charset="0"/>
              <a:cs typeface="Helvetica" pitchFamily="34" charset="0"/>
            </a:endParaRPr>
          </a:p>
          <a:p>
            <a:r>
              <a:rPr lang="en-US" sz="3600" b="1" dirty="0">
                <a:solidFill>
                  <a:schemeClr val="accent6">
                    <a:lumMod val="75000"/>
                  </a:schemeClr>
                </a:solidFill>
                <a:latin typeface="Candara" panose="020E0502030303020204" pitchFamily="34" charset="0"/>
                <a:cs typeface="Helvetica" pitchFamily="34" charset="0"/>
              </a:rPr>
              <a:t>TIME IS LIMITED:</a:t>
            </a:r>
            <a:br>
              <a:rPr lang="en-US" sz="3600" b="1" dirty="0">
                <a:solidFill>
                  <a:schemeClr val="accent6">
                    <a:lumMod val="75000"/>
                  </a:schemeClr>
                </a:solidFill>
                <a:latin typeface="Candara" panose="020E0502030303020204" pitchFamily="34" charset="0"/>
                <a:cs typeface="Helvetica" pitchFamily="34" charset="0"/>
              </a:rPr>
            </a:br>
            <a:r>
              <a:rPr lang="en-US" sz="3600" b="1" dirty="0">
                <a:solidFill>
                  <a:schemeClr val="accent6">
                    <a:lumMod val="75000"/>
                  </a:schemeClr>
                </a:solidFill>
                <a:latin typeface="Candara" panose="020E0502030303020204" pitchFamily="34" charset="0"/>
                <a:cs typeface="Helvetica" pitchFamily="34" charset="0"/>
              </a:rPr>
              <a:t>MAKE YOUR POINT</a:t>
            </a:r>
            <a:endParaRPr lang="en-GB" sz="11500" b="1" dirty="0">
              <a:solidFill>
                <a:schemeClr val="accent6">
                  <a:lumMod val="75000"/>
                </a:schemeClr>
              </a:solidFill>
              <a:latin typeface="Candara" panose="020E0502030303020204" pitchFamily="34" charset="0"/>
              <a:cs typeface="Helvetica" pitchFamily="34" charset="0"/>
            </a:endParaRPr>
          </a:p>
        </p:txBody>
      </p:sp>
      <p:grpSp>
        <p:nvGrpSpPr>
          <p:cNvPr id="4" name="Group 3">
            <a:extLst>
              <a:ext uri="{FF2B5EF4-FFF2-40B4-BE49-F238E27FC236}">
                <a16:creationId xmlns:a16="http://schemas.microsoft.com/office/drawing/2014/main" id="{CCF50037-EA79-DFF8-3A7F-8D9DDF4E263E}"/>
              </a:ext>
            </a:extLst>
          </p:cNvPr>
          <p:cNvGrpSpPr/>
          <p:nvPr/>
        </p:nvGrpSpPr>
        <p:grpSpPr>
          <a:xfrm>
            <a:off x="4583832" y="5127981"/>
            <a:ext cx="1008112" cy="1307225"/>
            <a:chOff x="7524328" y="160338"/>
            <a:chExt cx="1052211" cy="1485475"/>
          </a:xfrm>
        </p:grpSpPr>
        <p:pic>
          <p:nvPicPr>
            <p:cNvPr id="5" name="Picture 4">
              <a:extLst>
                <a:ext uri="{FF2B5EF4-FFF2-40B4-BE49-F238E27FC236}">
                  <a16:creationId xmlns:a16="http://schemas.microsoft.com/office/drawing/2014/main" id="{25A41014-E0C3-4E60-1619-67F2B602415E}"/>
                </a:ext>
              </a:extLst>
            </p:cNvPr>
            <p:cNvPicPr>
              <a:picLocks noChangeAspect="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6" name="TextBox 5">
              <a:extLst>
                <a:ext uri="{FF2B5EF4-FFF2-40B4-BE49-F238E27FC236}">
                  <a16:creationId xmlns:a16="http://schemas.microsoft.com/office/drawing/2014/main" id="{C2AD3BA2-C1BC-2C97-A563-D462D4385C17}"/>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15</a:t>
              </a:r>
            </a:p>
          </p:txBody>
        </p:sp>
      </p:grpSp>
    </p:spTree>
    <p:extLst>
      <p:ext uri="{BB962C8B-B14F-4D97-AF65-F5344CB8AC3E}">
        <p14:creationId xmlns:p14="http://schemas.microsoft.com/office/powerpoint/2010/main" val="1484095243"/>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Widescreen</PresentationFormat>
  <Paragraphs>27</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Candara</vt:lpstr>
      <vt:lpstr>Roboto</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Guest</cp:lastModifiedBy>
  <cp:revision>714</cp:revision>
  <cp:lastPrinted>2024-08-02T11:02:30Z</cp:lastPrinted>
  <dcterms:created xsi:type="dcterms:W3CDTF">2014-03-21T10:03:33Z</dcterms:created>
  <dcterms:modified xsi:type="dcterms:W3CDTF">2024-08-02T11:04:34Z</dcterms:modified>
</cp:coreProperties>
</file>