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handoutMasterIdLst>
    <p:handoutMasterId r:id="rId10"/>
  </p:handoutMasterIdLst>
  <p:sldIdLst>
    <p:sldId id="1900" r:id="rId2"/>
    <p:sldId id="1902" r:id="rId3"/>
    <p:sldId id="1935" r:id="rId4"/>
    <p:sldId id="1901" r:id="rId5"/>
    <p:sldId id="1906" r:id="rId6"/>
    <p:sldId id="1909" r:id="rId7"/>
    <p:sldId id="1926" r:id="rId8"/>
  </p:sldIdLst>
  <p:sldSz cx="12192000" cy="6858000"/>
  <p:notesSz cx="7102475" cy="93884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957" userDrawn="1">
          <p15:clr>
            <a:srgbClr val="A4A3A4"/>
          </p15:clr>
        </p15:guide>
        <p15:guide id="2" pos="2238"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D2B2B"/>
    <a:srgbClr val="53C1E6"/>
    <a:srgbClr val="005F98"/>
    <a:srgbClr val="4BACC6"/>
    <a:srgbClr val="40B7AD"/>
    <a:srgbClr val="D7760B"/>
    <a:srgbClr val="AA3312"/>
    <a:srgbClr val="EB8D0F"/>
    <a:srgbClr val="F2A438"/>
    <a:srgbClr val="D4411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BDBED569-4797-4DF1-A0F4-6AAB3CD982D8}" styleName="Light Style 3 - Accent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771" autoAdjust="0"/>
    <p:restoredTop sz="62545" autoAdjust="0"/>
  </p:normalViewPr>
  <p:slideViewPr>
    <p:cSldViewPr>
      <p:cViewPr varScale="1">
        <p:scale>
          <a:sx n="45" d="100"/>
          <a:sy n="45" d="100"/>
        </p:scale>
        <p:origin x="1770" y="42"/>
      </p:cViewPr>
      <p:guideLst>
        <p:guide orient="horz" pos="2160"/>
        <p:guide pos="3840"/>
      </p:guideLst>
    </p:cSldViewPr>
  </p:slideViewPr>
  <p:notesTextViewPr>
    <p:cViewPr>
      <p:scale>
        <a:sx n="100" d="100"/>
        <a:sy n="100" d="100"/>
      </p:scale>
      <p:origin x="0" y="0"/>
    </p:cViewPr>
  </p:notesTextViewPr>
  <p:sorterViewPr>
    <p:cViewPr varScale="1">
      <p:scale>
        <a:sx n="1" d="1"/>
        <a:sy n="1" d="1"/>
      </p:scale>
      <p:origin x="0" y="0"/>
    </p:cViewPr>
  </p:sorterViewPr>
  <p:notesViewPr>
    <p:cSldViewPr>
      <p:cViewPr>
        <p:scale>
          <a:sx n="75" d="100"/>
          <a:sy n="75" d="100"/>
        </p:scale>
        <p:origin x="4032" y="300"/>
      </p:cViewPr>
      <p:guideLst>
        <p:guide orient="horz" pos="2957"/>
        <p:guide pos="2238"/>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FBC48A2-A398-48BB-B542-C18CB42D6A5D}" type="doc">
      <dgm:prSet loTypeId="urn:microsoft.com/office/officeart/2005/8/layout/process1" loCatId="process" qsTypeId="urn:microsoft.com/office/officeart/2005/8/quickstyle/simple1" qsCatId="simple" csTypeId="urn:microsoft.com/office/officeart/2005/8/colors/accent1_1" csCatId="accent1" phldr="1"/>
      <dgm:spPr/>
    </dgm:pt>
    <dgm:pt modelId="{1314EC31-E23D-45F1-8AB1-73CB6F9F1F39}">
      <dgm:prSet phldrT="[Text]" custT="1"/>
      <dgm:spPr/>
      <dgm:t>
        <a:bodyPr/>
        <a:lstStyle/>
        <a:p>
          <a:pPr algn="l"/>
          <a:r>
            <a:rPr lang="en-GB" sz="2600" dirty="0">
              <a:solidFill>
                <a:schemeClr val="accent1"/>
              </a:solidFill>
            </a:rPr>
            <a:t>Share thoughts and perspectives on WP achievements</a:t>
          </a:r>
        </a:p>
      </dgm:t>
    </dgm:pt>
    <dgm:pt modelId="{DE659BC4-D116-4027-8345-C39F1633ED8B}" type="parTrans" cxnId="{550C31F8-6996-4B2B-9B1F-48D30A475387}">
      <dgm:prSet/>
      <dgm:spPr/>
      <dgm:t>
        <a:bodyPr/>
        <a:lstStyle/>
        <a:p>
          <a:endParaRPr lang="en-GB" sz="2800">
            <a:solidFill>
              <a:schemeClr val="accent1"/>
            </a:solidFill>
          </a:endParaRPr>
        </a:p>
      </dgm:t>
    </dgm:pt>
    <dgm:pt modelId="{FEB6C3AA-59ED-448E-8346-E7B4DB1427DB}" type="sibTrans" cxnId="{550C31F8-6996-4B2B-9B1F-48D30A475387}">
      <dgm:prSet custT="1"/>
      <dgm:spPr/>
      <dgm:t>
        <a:bodyPr/>
        <a:lstStyle/>
        <a:p>
          <a:endParaRPr lang="en-GB" sz="2800">
            <a:solidFill>
              <a:schemeClr val="accent1"/>
            </a:solidFill>
          </a:endParaRPr>
        </a:p>
      </dgm:t>
    </dgm:pt>
    <dgm:pt modelId="{15FC1142-E05F-4182-98C1-50EC1BB6E7B6}">
      <dgm:prSet custT="1"/>
      <dgm:spPr/>
      <dgm:t>
        <a:bodyPr/>
        <a:lstStyle/>
        <a:p>
          <a:pPr algn="l"/>
          <a:r>
            <a:rPr lang="en-GB" sz="2600" dirty="0">
              <a:solidFill>
                <a:schemeClr val="accent1"/>
              </a:solidFill>
            </a:rPr>
            <a:t>Review Final Report Scenario 1 (screen; handout)</a:t>
          </a:r>
          <a:endParaRPr lang="en-GB" sz="2600" cap="small" baseline="0" dirty="0">
            <a:solidFill>
              <a:schemeClr val="accent1"/>
            </a:solidFill>
          </a:endParaRPr>
        </a:p>
      </dgm:t>
    </dgm:pt>
    <dgm:pt modelId="{4A9913CA-D727-4E4C-9ED0-1AEFCC6E2BD8}" type="parTrans" cxnId="{2D1F033B-11CD-49B2-93EF-246CB6D4F521}">
      <dgm:prSet/>
      <dgm:spPr/>
      <dgm:t>
        <a:bodyPr/>
        <a:lstStyle/>
        <a:p>
          <a:endParaRPr lang="en-GB" sz="2800">
            <a:solidFill>
              <a:schemeClr val="accent1"/>
            </a:solidFill>
          </a:endParaRPr>
        </a:p>
      </dgm:t>
    </dgm:pt>
    <dgm:pt modelId="{EE5DCC7C-E74E-4A80-A4F6-E0BF5B9C8E60}" type="sibTrans" cxnId="{2D1F033B-11CD-49B2-93EF-246CB6D4F521}">
      <dgm:prSet custT="1"/>
      <dgm:spPr/>
      <dgm:t>
        <a:bodyPr/>
        <a:lstStyle/>
        <a:p>
          <a:endParaRPr lang="en-GB" sz="2800" dirty="0">
            <a:solidFill>
              <a:schemeClr val="accent1"/>
            </a:solidFill>
          </a:endParaRPr>
        </a:p>
      </dgm:t>
    </dgm:pt>
    <dgm:pt modelId="{EAFB6270-5E53-41C0-976B-D3DE3AA3ED46}">
      <dgm:prSet custT="1"/>
      <dgm:spPr/>
      <dgm:t>
        <a:bodyPr/>
        <a:lstStyle/>
        <a:p>
          <a:pPr algn="l"/>
          <a:r>
            <a:rPr lang="en-GB" sz="2600" dirty="0">
              <a:solidFill>
                <a:schemeClr val="accent1"/>
              </a:solidFill>
            </a:rPr>
            <a:t>Agree on WP Scores using Score Barometer:</a:t>
          </a:r>
          <a:br>
            <a:rPr lang="en-GB" sz="2600" dirty="0">
              <a:solidFill>
                <a:schemeClr val="accent1"/>
              </a:solidFill>
            </a:rPr>
          </a:br>
          <a:r>
            <a:rPr lang="en-GB" sz="2600" dirty="0">
              <a:solidFill>
                <a:schemeClr val="accent1"/>
              </a:solidFill>
            </a:rPr>
            <a:t>no total score required</a:t>
          </a:r>
          <a:endParaRPr lang="en-GB" sz="2600" cap="small" baseline="0" dirty="0">
            <a:solidFill>
              <a:srgbClr val="C00000"/>
            </a:solidFill>
          </a:endParaRPr>
        </a:p>
      </dgm:t>
    </dgm:pt>
    <dgm:pt modelId="{F87ADA12-87AC-4304-803A-E04708F055D2}" type="sibTrans" cxnId="{5C64F064-A5DA-4537-AD74-745D9B0BEC5D}">
      <dgm:prSet/>
      <dgm:spPr/>
      <dgm:t>
        <a:bodyPr/>
        <a:lstStyle/>
        <a:p>
          <a:endParaRPr lang="en-GB" sz="2800">
            <a:solidFill>
              <a:schemeClr val="accent1"/>
            </a:solidFill>
          </a:endParaRPr>
        </a:p>
      </dgm:t>
    </dgm:pt>
    <dgm:pt modelId="{079DA536-6D3E-4DB6-99E2-5EB8FDA1A6CD}" type="parTrans" cxnId="{5C64F064-A5DA-4537-AD74-745D9B0BEC5D}">
      <dgm:prSet/>
      <dgm:spPr/>
      <dgm:t>
        <a:bodyPr/>
        <a:lstStyle/>
        <a:p>
          <a:endParaRPr lang="en-GB" sz="2800">
            <a:solidFill>
              <a:schemeClr val="accent1"/>
            </a:solidFill>
          </a:endParaRPr>
        </a:p>
      </dgm:t>
    </dgm:pt>
    <dgm:pt modelId="{1B85AD03-875B-489A-986F-019782455C51}" type="pres">
      <dgm:prSet presAssocID="{6FBC48A2-A398-48BB-B542-C18CB42D6A5D}" presName="Name0" presStyleCnt="0">
        <dgm:presLayoutVars>
          <dgm:dir/>
          <dgm:resizeHandles val="exact"/>
        </dgm:presLayoutVars>
      </dgm:prSet>
      <dgm:spPr/>
    </dgm:pt>
    <dgm:pt modelId="{C0BB4A03-DD32-4B9D-B5BD-A7D49DA1446E}" type="pres">
      <dgm:prSet presAssocID="{15FC1142-E05F-4182-98C1-50EC1BB6E7B6}" presName="node" presStyleLbl="node1" presStyleIdx="0" presStyleCnt="3" custScaleX="130066">
        <dgm:presLayoutVars>
          <dgm:bulletEnabled val="1"/>
        </dgm:presLayoutVars>
      </dgm:prSet>
      <dgm:spPr/>
    </dgm:pt>
    <dgm:pt modelId="{392296EC-0A78-4B34-8F5A-49D479AC818E}" type="pres">
      <dgm:prSet presAssocID="{EE5DCC7C-E74E-4A80-A4F6-E0BF5B9C8E60}" presName="sibTrans" presStyleLbl="sibTrans2D1" presStyleIdx="0" presStyleCnt="2"/>
      <dgm:spPr>
        <a:prstGeom prst="rightArrow">
          <a:avLst/>
        </a:prstGeom>
      </dgm:spPr>
    </dgm:pt>
    <dgm:pt modelId="{A34AE9B5-50DE-4A4A-9341-86FC7EF1DFA9}" type="pres">
      <dgm:prSet presAssocID="{EE5DCC7C-E74E-4A80-A4F6-E0BF5B9C8E60}" presName="connectorText" presStyleLbl="sibTrans2D1" presStyleIdx="0" presStyleCnt="2"/>
      <dgm:spPr>
        <a:prstGeom prst="mathPlus">
          <a:avLst/>
        </a:prstGeom>
      </dgm:spPr>
    </dgm:pt>
    <dgm:pt modelId="{01E7D19E-2082-4D49-9489-7008D955CEEB}" type="pres">
      <dgm:prSet presAssocID="{1314EC31-E23D-45F1-8AB1-73CB6F9F1F39}" presName="node" presStyleLbl="node1" presStyleIdx="1" presStyleCnt="3" custScaleX="130066">
        <dgm:presLayoutVars>
          <dgm:bulletEnabled val="1"/>
        </dgm:presLayoutVars>
      </dgm:prSet>
      <dgm:spPr/>
    </dgm:pt>
    <dgm:pt modelId="{4EB4F67B-5FDE-40D7-8087-151A241300B6}" type="pres">
      <dgm:prSet presAssocID="{FEB6C3AA-59ED-448E-8346-E7B4DB1427DB}" presName="sibTrans" presStyleLbl="sibTrans2D1" presStyleIdx="1" presStyleCnt="2"/>
      <dgm:spPr>
        <a:prstGeom prst="rightArrow">
          <a:avLst/>
        </a:prstGeom>
      </dgm:spPr>
    </dgm:pt>
    <dgm:pt modelId="{CD0ABB49-2E25-4AEF-AB44-DFA6996A2EB2}" type="pres">
      <dgm:prSet presAssocID="{FEB6C3AA-59ED-448E-8346-E7B4DB1427DB}" presName="connectorText" presStyleLbl="sibTrans2D1" presStyleIdx="1" presStyleCnt="2"/>
      <dgm:spPr/>
    </dgm:pt>
    <dgm:pt modelId="{D1415BA8-27DF-431B-8F64-BB16701F514D}" type="pres">
      <dgm:prSet presAssocID="{EAFB6270-5E53-41C0-976B-D3DE3AA3ED46}" presName="node" presStyleLbl="node1" presStyleIdx="2" presStyleCnt="3" custScaleX="157493">
        <dgm:presLayoutVars>
          <dgm:bulletEnabled val="1"/>
        </dgm:presLayoutVars>
      </dgm:prSet>
      <dgm:spPr/>
    </dgm:pt>
  </dgm:ptLst>
  <dgm:cxnLst>
    <dgm:cxn modelId="{EB6D3E20-5D8B-4392-AAD3-FDFD193E2C14}" type="presOf" srcId="{FEB6C3AA-59ED-448E-8346-E7B4DB1427DB}" destId="{4EB4F67B-5FDE-40D7-8087-151A241300B6}" srcOrd="0" destOrd="0" presId="urn:microsoft.com/office/officeart/2005/8/layout/process1"/>
    <dgm:cxn modelId="{2D1F033B-11CD-49B2-93EF-246CB6D4F521}" srcId="{6FBC48A2-A398-48BB-B542-C18CB42D6A5D}" destId="{15FC1142-E05F-4182-98C1-50EC1BB6E7B6}" srcOrd="0" destOrd="0" parTransId="{4A9913CA-D727-4E4C-9ED0-1AEFCC6E2BD8}" sibTransId="{EE5DCC7C-E74E-4A80-A4F6-E0BF5B9C8E60}"/>
    <dgm:cxn modelId="{8AF6E55C-66DD-4B5E-8D14-CF86E7331029}" type="presOf" srcId="{6FBC48A2-A398-48BB-B542-C18CB42D6A5D}" destId="{1B85AD03-875B-489A-986F-019782455C51}" srcOrd="0" destOrd="0" presId="urn:microsoft.com/office/officeart/2005/8/layout/process1"/>
    <dgm:cxn modelId="{5C64F064-A5DA-4537-AD74-745D9B0BEC5D}" srcId="{6FBC48A2-A398-48BB-B542-C18CB42D6A5D}" destId="{EAFB6270-5E53-41C0-976B-D3DE3AA3ED46}" srcOrd="2" destOrd="0" parTransId="{079DA536-6D3E-4DB6-99E2-5EB8FDA1A6CD}" sibTransId="{F87ADA12-87AC-4304-803A-E04708F055D2}"/>
    <dgm:cxn modelId="{48E61457-1599-4A9D-B1E2-D440312F6DBC}" type="presOf" srcId="{EAFB6270-5E53-41C0-976B-D3DE3AA3ED46}" destId="{D1415BA8-27DF-431B-8F64-BB16701F514D}" srcOrd="0" destOrd="0" presId="urn:microsoft.com/office/officeart/2005/8/layout/process1"/>
    <dgm:cxn modelId="{E1A12089-6285-42AF-949E-38CE7AABAEB5}" type="presOf" srcId="{FEB6C3AA-59ED-448E-8346-E7B4DB1427DB}" destId="{CD0ABB49-2E25-4AEF-AB44-DFA6996A2EB2}" srcOrd="1" destOrd="0" presId="urn:microsoft.com/office/officeart/2005/8/layout/process1"/>
    <dgm:cxn modelId="{9C71578D-7494-4911-9C7C-E3F8ABBED498}" type="presOf" srcId="{EE5DCC7C-E74E-4A80-A4F6-E0BF5B9C8E60}" destId="{392296EC-0A78-4B34-8F5A-49D479AC818E}" srcOrd="0" destOrd="0" presId="urn:microsoft.com/office/officeart/2005/8/layout/process1"/>
    <dgm:cxn modelId="{3A26FE94-DE18-4649-A48A-AD6465283D8D}" type="presOf" srcId="{15FC1142-E05F-4182-98C1-50EC1BB6E7B6}" destId="{C0BB4A03-DD32-4B9D-B5BD-A7D49DA1446E}" srcOrd="0" destOrd="0" presId="urn:microsoft.com/office/officeart/2005/8/layout/process1"/>
    <dgm:cxn modelId="{653425A8-F202-4748-83B1-CB51624A9CC7}" type="presOf" srcId="{EE5DCC7C-E74E-4A80-A4F6-E0BF5B9C8E60}" destId="{A34AE9B5-50DE-4A4A-9341-86FC7EF1DFA9}" srcOrd="1" destOrd="0" presId="urn:microsoft.com/office/officeart/2005/8/layout/process1"/>
    <dgm:cxn modelId="{6BFB87EC-48E0-4B80-B454-4C5A09D0CDBA}" type="presOf" srcId="{1314EC31-E23D-45F1-8AB1-73CB6F9F1F39}" destId="{01E7D19E-2082-4D49-9489-7008D955CEEB}" srcOrd="0" destOrd="0" presId="urn:microsoft.com/office/officeart/2005/8/layout/process1"/>
    <dgm:cxn modelId="{550C31F8-6996-4B2B-9B1F-48D30A475387}" srcId="{6FBC48A2-A398-48BB-B542-C18CB42D6A5D}" destId="{1314EC31-E23D-45F1-8AB1-73CB6F9F1F39}" srcOrd="1" destOrd="0" parTransId="{DE659BC4-D116-4027-8345-C39F1633ED8B}" sibTransId="{FEB6C3AA-59ED-448E-8346-E7B4DB1427DB}"/>
    <dgm:cxn modelId="{589E91FC-B194-4D42-BB09-6F41B021F411}" type="presParOf" srcId="{1B85AD03-875B-489A-986F-019782455C51}" destId="{C0BB4A03-DD32-4B9D-B5BD-A7D49DA1446E}" srcOrd="0" destOrd="0" presId="urn:microsoft.com/office/officeart/2005/8/layout/process1"/>
    <dgm:cxn modelId="{3156D0F0-C1FE-41AA-8494-EFE3178584F5}" type="presParOf" srcId="{1B85AD03-875B-489A-986F-019782455C51}" destId="{392296EC-0A78-4B34-8F5A-49D479AC818E}" srcOrd="1" destOrd="0" presId="urn:microsoft.com/office/officeart/2005/8/layout/process1"/>
    <dgm:cxn modelId="{C2B7CA10-8F32-4DA8-991F-3E929978B83F}" type="presParOf" srcId="{392296EC-0A78-4B34-8F5A-49D479AC818E}" destId="{A34AE9B5-50DE-4A4A-9341-86FC7EF1DFA9}" srcOrd="0" destOrd="0" presId="urn:microsoft.com/office/officeart/2005/8/layout/process1"/>
    <dgm:cxn modelId="{F02B2C0E-5A05-4435-8146-80572FDC13CC}" type="presParOf" srcId="{1B85AD03-875B-489A-986F-019782455C51}" destId="{01E7D19E-2082-4D49-9489-7008D955CEEB}" srcOrd="2" destOrd="0" presId="urn:microsoft.com/office/officeart/2005/8/layout/process1"/>
    <dgm:cxn modelId="{9AF63EBB-8B67-4985-BF1C-5B588D93AF63}" type="presParOf" srcId="{1B85AD03-875B-489A-986F-019782455C51}" destId="{4EB4F67B-5FDE-40D7-8087-151A241300B6}" srcOrd="3" destOrd="0" presId="urn:microsoft.com/office/officeart/2005/8/layout/process1"/>
    <dgm:cxn modelId="{4DC67FCD-A0E2-4611-BA3A-E4668EF74B5C}" type="presParOf" srcId="{4EB4F67B-5FDE-40D7-8087-151A241300B6}" destId="{CD0ABB49-2E25-4AEF-AB44-DFA6996A2EB2}" srcOrd="0" destOrd="0" presId="urn:microsoft.com/office/officeart/2005/8/layout/process1"/>
    <dgm:cxn modelId="{3632903B-B8E1-4DB9-9D73-131C410BCC87}" type="presParOf" srcId="{1B85AD03-875B-489A-986F-019782455C51}" destId="{D1415BA8-27DF-431B-8F64-BB16701F514D}" srcOrd="4" destOrd="0" presId="urn:microsoft.com/office/officeart/2005/8/layout/process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6FBC48A2-A398-48BB-B542-C18CB42D6A5D}" type="doc">
      <dgm:prSet loTypeId="urn:microsoft.com/office/officeart/2005/8/layout/process1" loCatId="process" qsTypeId="urn:microsoft.com/office/officeart/2005/8/quickstyle/simple1" qsCatId="simple" csTypeId="urn:microsoft.com/office/officeart/2005/8/colors/accent1_1" csCatId="accent1" phldr="1"/>
      <dgm:spPr/>
    </dgm:pt>
    <dgm:pt modelId="{1314EC31-E23D-45F1-8AB1-73CB6F9F1F39}">
      <dgm:prSet phldrT="[Text]" custT="1"/>
      <dgm:spPr/>
      <dgm:t>
        <a:bodyPr/>
        <a:lstStyle/>
        <a:p>
          <a:pPr algn="l"/>
          <a:r>
            <a:rPr lang="en-GB" sz="2600" dirty="0">
              <a:solidFill>
                <a:schemeClr val="accent1"/>
              </a:solidFill>
            </a:rPr>
            <a:t>Share thoughts and perspectives </a:t>
          </a:r>
          <a:r>
            <a:rPr lang="en-GB" sz="2600">
              <a:solidFill>
                <a:schemeClr val="accent1"/>
              </a:solidFill>
            </a:rPr>
            <a:t>on WP achievements</a:t>
          </a:r>
          <a:endParaRPr lang="en-GB" sz="2600" dirty="0">
            <a:solidFill>
              <a:schemeClr val="accent1"/>
            </a:solidFill>
          </a:endParaRPr>
        </a:p>
      </dgm:t>
    </dgm:pt>
    <dgm:pt modelId="{DE659BC4-D116-4027-8345-C39F1633ED8B}" type="parTrans" cxnId="{550C31F8-6996-4B2B-9B1F-48D30A475387}">
      <dgm:prSet/>
      <dgm:spPr/>
      <dgm:t>
        <a:bodyPr/>
        <a:lstStyle/>
        <a:p>
          <a:endParaRPr lang="en-GB" sz="2800">
            <a:solidFill>
              <a:schemeClr val="accent1"/>
            </a:solidFill>
          </a:endParaRPr>
        </a:p>
      </dgm:t>
    </dgm:pt>
    <dgm:pt modelId="{FEB6C3AA-59ED-448E-8346-E7B4DB1427DB}" type="sibTrans" cxnId="{550C31F8-6996-4B2B-9B1F-48D30A475387}">
      <dgm:prSet custT="1"/>
      <dgm:spPr/>
      <dgm:t>
        <a:bodyPr/>
        <a:lstStyle/>
        <a:p>
          <a:endParaRPr lang="en-GB" sz="2800">
            <a:solidFill>
              <a:schemeClr val="accent1"/>
            </a:solidFill>
          </a:endParaRPr>
        </a:p>
      </dgm:t>
    </dgm:pt>
    <dgm:pt modelId="{15FC1142-E05F-4182-98C1-50EC1BB6E7B6}">
      <dgm:prSet custT="1"/>
      <dgm:spPr/>
      <dgm:t>
        <a:bodyPr/>
        <a:lstStyle/>
        <a:p>
          <a:pPr algn="l"/>
          <a:r>
            <a:rPr lang="en-GB" sz="2600" dirty="0">
              <a:solidFill>
                <a:schemeClr val="accent1"/>
              </a:solidFill>
            </a:rPr>
            <a:t>Review Final Report Scenario 2 (screen; handout)</a:t>
          </a:r>
          <a:endParaRPr lang="en-GB" sz="2600" cap="small" baseline="0" dirty="0">
            <a:solidFill>
              <a:schemeClr val="accent1"/>
            </a:solidFill>
          </a:endParaRPr>
        </a:p>
      </dgm:t>
    </dgm:pt>
    <dgm:pt modelId="{4A9913CA-D727-4E4C-9ED0-1AEFCC6E2BD8}" type="parTrans" cxnId="{2D1F033B-11CD-49B2-93EF-246CB6D4F521}">
      <dgm:prSet/>
      <dgm:spPr/>
      <dgm:t>
        <a:bodyPr/>
        <a:lstStyle/>
        <a:p>
          <a:endParaRPr lang="en-GB" sz="2800">
            <a:solidFill>
              <a:schemeClr val="accent1"/>
            </a:solidFill>
          </a:endParaRPr>
        </a:p>
      </dgm:t>
    </dgm:pt>
    <dgm:pt modelId="{EE5DCC7C-E74E-4A80-A4F6-E0BF5B9C8E60}" type="sibTrans" cxnId="{2D1F033B-11CD-49B2-93EF-246CB6D4F521}">
      <dgm:prSet custT="1"/>
      <dgm:spPr/>
      <dgm:t>
        <a:bodyPr/>
        <a:lstStyle/>
        <a:p>
          <a:endParaRPr lang="en-GB" sz="2800" dirty="0">
            <a:solidFill>
              <a:schemeClr val="accent1"/>
            </a:solidFill>
          </a:endParaRPr>
        </a:p>
      </dgm:t>
    </dgm:pt>
    <dgm:pt modelId="{EAFB6270-5E53-41C0-976B-D3DE3AA3ED46}">
      <dgm:prSet custT="1"/>
      <dgm:spPr/>
      <dgm:t>
        <a:bodyPr/>
        <a:lstStyle/>
        <a:p>
          <a:pPr algn="l"/>
          <a:r>
            <a:rPr lang="en-GB" sz="2600" dirty="0">
              <a:solidFill>
                <a:schemeClr val="accent1"/>
              </a:solidFill>
            </a:rPr>
            <a:t>Agree on WP Scores using Score Barometer:</a:t>
          </a:r>
          <a:br>
            <a:rPr lang="en-GB" sz="2600" dirty="0">
              <a:solidFill>
                <a:schemeClr val="accent1"/>
              </a:solidFill>
            </a:rPr>
          </a:br>
          <a:r>
            <a:rPr lang="en-GB" sz="2600" dirty="0">
              <a:solidFill>
                <a:schemeClr val="accent1"/>
              </a:solidFill>
            </a:rPr>
            <a:t>no total score required</a:t>
          </a:r>
          <a:endParaRPr lang="en-GB" sz="2600" cap="small" baseline="0" dirty="0">
            <a:solidFill>
              <a:srgbClr val="C00000"/>
            </a:solidFill>
          </a:endParaRPr>
        </a:p>
      </dgm:t>
    </dgm:pt>
    <dgm:pt modelId="{F87ADA12-87AC-4304-803A-E04708F055D2}" type="sibTrans" cxnId="{5C64F064-A5DA-4537-AD74-745D9B0BEC5D}">
      <dgm:prSet/>
      <dgm:spPr/>
      <dgm:t>
        <a:bodyPr/>
        <a:lstStyle/>
        <a:p>
          <a:endParaRPr lang="en-GB" sz="2800">
            <a:solidFill>
              <a:schemeClr val="accent1"/>
            </a:solidFill>
          </a:endParaRPr>
        </a:p>
      </dgm:t>
    </dgm:pt>
    <dgm:pt modelId="{079DA536-6D3E-4DB6-99E2-5EB8FDA1A6CD}" type="parTrans" cxnId="{5C64F064-A5DA-4537-AD74-745D9B0BEC5D}">
      <dgm:prSet/>
      <dgm:spPr/>
      <dgm:t>
        <a:bodyPr/>
        <a:lstStyle/>
        <a:p>
          <a:endParaRPr lang="en-GB" sz="2800">
            <a:solidFill>
              <a:schemeClr val="accent1"/>
            </a:solidFill>
          </a:endParaRPr>
        </a:p>
      </dgm:t>
    </dgm:pt>
    <dgm:pt modelId="{1B85AD03-875B-489A-986F-019782455C51}" type="pres">
      <dgm:prSet presAssocID="{6FBC48A2-A398-48BB-B542-C18CB42D6A5D}" presName="Name0" presStyleCnt="0">
        <dgm:presLayoutVars>
          <dgm:dir/>
          <dgm:resizeHandles val="exact"/>
        </dgm:presLayoutVars>
      </dgm:prSet>
      <dgm:spPr/>
    </dgm:pt>
    <dgm:pt modelId="{C0BB4A03-DD32-4B9D-B5BD-A7D49DA1446E}" type="pres">
      <dgm:prSet presAssocID="{15FC1142-E05F-4182-98C1-50EC1BB6E7B6}" presName="node" presStyleLbl="node1" presStyleIdx="0" presStyleCnt="3" custScaleX="130066">
        <dgm:presLayoutVars>
          <dgm:bulletEnabled val="1"/>
        </dgm:presLayoutVars>
      </dgm:prSet>
      <dgm:spPr/>
    </dgm:pt>
    <dgm:pt modelId="{392296EC-0A78-4B34-8F5A-49D479AC818E}" type="pres">
      <dgm:prSet presAssocID="{EE5DCC7C-E74E-4A80-A4F6-E0BF5B9C8E60}" presName="sibTrans" presStyleLbl="sibTrans2D1" presStyleIdx="0" presStyleCnt="2"/>
      <dgm:spPr>
        <a:prstGeom prst="rightArrow">
          <a:avLst/>
        </a:prstGeom>
      </dgm:spPr>
    </dgm:pt>
    <dgm:pt modelId="{A34AE9B5-50DE-4A4A-9341-86FC7EF1DFA9}" type="pres">
      <dgm:prSet presAssocID="{EE5DCC7C-E74E-4A80-A4F6-E0BF5B9C8E60}" presName="connectorText" presStyleLbl="sibTrans2D1" presStyleIdx="0" presStyleCnt="2"/>
      <dgm:spPr>
        <a:prstGeom prst="mathPlus">
          <a:avLst/>
        </a:prstGeom>
      </dgm:spPr>
    </dgm:pt>
    <dgm:pt modelId="{01E7D19E-2082-4D49-9489-7008D955CEEB}" type="pres">
      <dgm:prSet presAssocID="{1314EC31-E23D-45F1-8AB1-73CB6F9F1F39}" presName="node" presStyleLbl="node1" presStyleIdx="1" presStyleCnt="3" custScaleX="130066">
        <dgm:presLayoutVars>
          <dgm:bulletEnabled val="1"/>
        </dgm:presLayoutVars>
      </dgm:prSet>
      <dgm:spPr/>
    </dgm:pt>
    <dgm:pt modelId="{4EB4F67B-5FDE-40D7-8087-151A241300B6}" type="pres">
      <dgm:prSet presAssocID="{FEB6C3AA-59ED-448E-8346-E7B4DB1427DB}" presName="sibTrans" presStyleLbl="sibTrans2D1" presStyleIdx="1" presStyleCnt="2"/>
      <dgm:spPr>
        <a:prstGeom prst="rightArrow">
          <a:avLst/>
        </a:prstGeom>
      </dgm:spPr>
    </dgm:pt>
    <dgm:pt modelId="{CD0ABB49-2E25-4AEF-AB44-DFA6996A2EB2}" type="pres">
      <dgm:prSet presAssocID="{FEB6C3AA-59ED-448E-8346-E7B4DB1427DB}" presName="connectorText" presStyleLbl="sibTrans2D1" presStyleIdx="1" presStyleCnt="2"/>
      <dgm:spPr/>
    </dgm:pt>
    <dgm:pt modelId="{D1415BA8-27DF-431B-8F64-BB16701F514D}" type="pres">
      <dgm:prSet presAssocID="{EAFB6270-5E53-41C0-976B-D3DE3AA3ED46}" presName="node" presStyleLbl="node1" presStyleIdx="2" presStyleCnt="3" custScaleX="157493">
        <dgm:presLayoutVars>
          <dgm:bulletEnabled val="1"/>
        </dgm:presLayoutVars>
      </dgm:prSet>
      <dgm:spPr/>
    </dgm:pt>
  </dgm:ptLst>
  <dgm:cxnLst>
    <dgm:cxn modelId="{EB6D3E20-5D8B-4392-AAD3-FDFD193E2C14}" type="presOf" srcId="{FEB6C3AA-59ED-448E-8346-E7B4DB1427DB}" destId="{4EB4F67B-5FDE-40D7-8087-151A241300B6}" srcOrd="0" destOrd="0" presId="urn:microsoft.com/office/officeart/2005/8/layout/process1"/>
    <dgm:cxn modelId="{2D1F033B-11CD-49B2-93EF-246CB6D4F521}" srcId="{6FBC48A2-A398-48BB-B542-C18CB42D6A5D}" destId="{15FC1142-E05F-4182-98C1-50EC1BB6E7B6}" srcOrd="0" destOrd="0" parTransId="{4A9913CA-D727-4E4C-9ED0-1AEFCC6E2BD8}" sibTransId="{EE5DCC7C-E74E-4A80-A4F6-E0BF5B9C8E60}"/>
    <dgm:cxn modelId="{8AF6E55C-66DD-4B5E-8D14-CF86E7331029}" type="presOf" srcId="{6FBC48A2-A398-48BB-B542-C18CB42D6A5D}" destId="{1B85AD03-875B-489A-986F-019782455C51}" srcOrd="0" destOrd="0" presId="urn:microsoft.com/office/officeart/2005/8/layout/process1"/>
    <dgm:cxn modelId="{5C64F064-A5DA-4537-AD74-745D9B0BEC5D}" srcId="{6FBC48A2-A398-48BB-B542-C18CB42D6A5D}" destId="{EAFB6270-5E53-41C0-976B-D3DE3AA3ED46}" srcOrd="2" destOrd="0" parTransId="{079DA536-6D3E-4DB6-99E2-5EB8FDA1A6CD}" sibTransId="{F87ADA12-87AC-4304-803A-E04708F055D2}"/>
    <dgm:cxn modelId="{48E61457-1599-4A9D-B1E2-D440312F6DBC}" type="presOf" srcId="{EAFB6270-5E53-41C0-976B-D3DE3AA3ED46}" destId="{D1415BA8-27DF-431B-8F64-BB16701F514D}" srcOrd="0" destOrd="0" presId="urn:microsoft.com/office/officeart/2005/8/layout/process1"/>
    <dgm:cxn modelId="{E1A12089-6285-42AF-949E-38CE7AABAEB5}" type="presOf" srcId="{FEB6C3AA-59ED-448E-8346-E7B4DB1427DB}" destId="{CD0ABB49-2E25-4AEF-AB44-DFA6996A2EB2}" srcOrd="1" destOrd="0" presId="urn:microsoft.com/office/officeart/2005/8/layout/process1"/>
    <dgm:cxn modelId="{9C71578D-7494-4911-9C7C-E3F8ABBED498}" type="presOf" srcId="{EE5DCC7C-E74E-4A80-A4F6-E0BF5B9C8E60}" destId="{392296EC-0A78-4B34-8F5A-49D479AC818E}" srcOrd="0" destOrd="0" presId="urn:microsoft.com/office/officeart/2005/8/layout/process1"/>
    <dgm:cxn modelId="{3A26FE94-DE18-4649-A48A-AD6465283D8D}" type="presOf" srcId="{15FC1142-E05F-4182-98C1-50EC1BB6E7B6}" destId="{C0BB4A03-DD32-4B9D-B5BD-A7D49DA1446E}" srcOrd="0" destOrd="0" presId="urn:microsoft.com/office/officeart/2005/8/layout/process1"/>
    <dgm:cxn modelId="{653425A8-F202-4748-83B1-CB51624A9CC7}" type="presOf" srcId="{EE5DCC7C-E74E-4A80-A4F6-E0BF5B9C8E60}" destId="{A34AE9B5-50DE-4A4A-9341-86FC7EF1DFA9}" srcOrd="1" destOrd="0" presId="urn:microsoft.com/office/officeart/2005/8/layout/process1"/>
    <dgm:cxn modelId="{6BFB87EC-48E0-4B80-B454-4C5A09D0CDBA}" type="presOf" srcId="{1314EC31-E23D-45F1-8AB1-73CB6F9F1F39}" destId="{01E7D19E-2082-4D49-9489-7008D955CEEB}" srcOrd="0" destOrd="0" presId="urn:microsoft.com/office/officeart/2005/8/layout/process1"/>
    <dgm:cxn modelId="{550C31F8-6996-4B2B-9B1F-48D30A475387}" srcId="{6FBC48A2-A398-48BB-B542-C18CB42D6A5D}" destId="{1314EC31-E23D-45F1-8AB1-73CB6F9F1F39}" srcOrd="1" destOrd="0" parTransId="{DE659BC4-D116-4027-8345-C39F1633ED8B}" sibTransId="{FEB6C3AA-59ED-448E-8346-E7B4DB1427DB}"/>
    <dgm:cxn modelId="{589E91FC-B194-4D42-BB09-6F41B021F411}" type="presParOf" srcId="{1B85AD03-875B-489A-986F-019782455C51}" destId="{C0BB4A03-DD32-4B9D-B5BD-A7D49DA1446E}" srcOrd="0" destOrd="0" presId="urn:microsoft.com/office/officeart/2005/8/layout/process1"/>
    <dgm:cxn modelId="{3156D0F0-C1FE-41AA-8494-EFE3178584F5}" type="presParOf" srcId="{1B85AD03-875B-489A-986F-019782455C51}" destId="{392296EC-0A78-4B34-8F5A-49D479AC818E}" srcOrd="1" destOrd="0" presId="urn:microsoft.com/office/officeart/2005/8/layout/process1"/>
    <dgm:cxn modelId="{C2B7CA10-8F32-4DA8-991F-3E929978B83F}" type="presParOf" srcId="{392296EC-0A78-4B34-8F5A-49D479AC818E}" destId="{A34AE9B5-50DE-4A4A-9341-86FC7EF1DFA9}" srcOrd="0" destOrd="0" presId="urn:microsoft.com/office/officeart/2005/8/layout/process1"/>
    <dgm:cxn modelId="{F02B2C0E-5A05-4435-8146-80572FDC13CC}" type="presParOf" srcId="{1B85AD03-875B-489A-986F-019782455C51}" destId="{01E7D19E-2082-4D49-9489-7008D955CEEB}" srcOrd="2" destOrd="0" presId="urn:microsoft.com/office/officeart/2005/8/layout/process1"/>
    <dgm:cxn modelId="{9AF63EBB-8B67-4985-BF1C-5B588D93AF63}" type="presParOf" srcId="{1B85AD03-875B-489A-986F-019782455C51}" destId="{4EB4F67B-5FDE-40D7-8087-151A241300B6}" srcOrd="3" destOrd="0" presId="urn:microsoft.com/office/officeart/2005/8/layout/process1"/>
    <dgm:cxn modelId="{4DC67FCD-A0E2-4611-BA3A-E4668EF74B5C}" type="presParOf" srcId="{4EB4F67B-5FDE-40D7-8087-151A241300B6}" destId="{CD0ABB49-2E25-4AEF-AB44-DFA6996A2EB2}" srcOrd="0" destOrd="0" presId="urn:microsoft.com/office/officeart/2005/8/layout/process1"/>
    <dgm:cxn modelId="{3632903B-B8E1-4DB9-9D73-131C410BCC87}" type="presParOf" srcId="{1B85AD03-875B-489A-986F-019782455C51}" destId="{D1415BA8-27DF-431B-8F64-BB16701F514D}" srcOrd="4" destOrd="0" presId="urn:microsoft.com/office/officeart/2005/8/layout/process1"/>
  </dgm:cxnLst>
  <dgm:bg/>
  <dgm:whole/>
  <dgm:extLst>
    <a:ext uri="http://schemas.microsoft.com/office/drawing/2008/diagram">
      <dsp:dataModelExt xmlns:dsp="http://schemas.microsoft.com/office/drawing/2008/diagram" relId="rId10"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0BB4A03-DD32-4B9D-B5BD-A7D49DA1446E}">
      <dsp:nvSpPr>
        <dsp:cNvPr id="0" name=""/>
        <dsp:cNvSpPr/>
      </dsp:nvSpPr>
      <dsp:spPr>
        <a:xfrm>
          <a:off x="6193" y="255647"/>
          <a:ext cx="2914015" cy="1408634"/>
        </a:xfrm>
        <a:prstGeom prst="roundRect">
          <a:avLst>
            <a:gd name="adj" fmla="val 10000"/>
          </a:avLst>
        </a:prstGeom>
        <a:solidFill>
          <a:schemeClr val="lt1">
            <a:hueOff val="0"/>
            <a:satOff val="0"/>
            <a:lumOff val="0"/>
            <a:alphaOff val="0"/>
          </a:schemeClr>
        </a:solidFill>
        <a:ln w="2540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marL="0" lvl="0" indent="0" algn="l" defTabSz="1155700">
            <a:lnSpc>
              <a:spcPct val="90000"/>
            </a:lnSpc>
            <a:spcBef>
              <a:spcPct val="0"/>
            </a:spcBef>
            <a:spcAft>
              <a:spcPct val="35000"/>
            </a:spcAft>
            <a:buNone/>
          </a:pPr>
          <a:r>
            <a:rPr lang="en-GB" sz="2600" kern="1200" dirty="0">
              <a:solidFill>
                <a:schemeClr val="accent1"/>
              </a:solidFill>
            </a:rPr>
            <a:t>Review Final Report Scenario 1 (screen; handout)</a:t>
          </a:r>
          <a:endParaRPr lang="en-GB" sz="2600" kern="1200" cap="small" baseline="0" dirty="0">
            <a:solidFill>
              <a:schemeClr val="accent1"/>
            </a:solidFill>
          </a:endParaRPr>
        </a:p>
      </dsp:txBody>
      <dsp:txXfrm>
        <a:off x="47450" y="296904"/>
        <a:ext cx="2831501" cy="1326120"/>
      </dsp:txXfrm>
    </dsp:sp>
    <dsp:sp modelId="{392296EC-0A78-4B34-8F5A-49D479AC818E}">
      <dsp:nvSpPr>
        <dsp:cNvPr id="0" name=""/>
        <dsp:cNvSpPr/>
      </dsp:nvSpPr>
      <dsp:spPr>
        <a:xfrm>
          <a:off x="3144249" y="682153"/>
          <a:ext cx="474967" cy="555622"/>
        </a:xfrm>
        <a:prstGeom prst="rightArrow">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1244600">
            <a:lnSpc>
              <a:spcPct val="90000"/>
            </a:lnSpc>
            <a:spcBef>
              <a:spcPct val="0"/>
            </a:spcBef>
            <a:spcAft>
              <a:spcPct val="35000"/>
            </a:spcAft>
            <a:buNone/>
          </a:pPr>
          <a:endParaRPr lang="en-GB" sz="2800" kern="1200" dirty="0">
            <a:solidFill>
              <a:schemeClr val="accent1"/>
            </a:solidFill>
          </a:endParaRPr>
        </a:p>
      </dsp:txBody>
      <dsp:txXfrm>
        <a:off x="3207206" y="904108"/>
        <a:ext cx="349053" cy="111712"/>
      </dsp:txXfrm>
    </dsp:sp>
    <dsp:sp modelId="{01E7D19E-2082-4D49-9489-7008D955CEEB}">
      <dsp:nvSpPr>
        <dsp:cNvPr id="0" name=""/>
        <dsp:cNvSpPr/>
      </dsp:nvSpPr>
      <dsp:spPr>
        <a:xfrm>
          <a:off x="3816373" y="255647"/>
          <a:ext cx="2914015" cy="1408634"/>
        </a:xfrm>
        <a:prstGeom prst="roundRect">
          <a:avLst>
            <a:gd name="adj" fmla="val 10000"/>
          </a:avLst>
        </a:prstGeom>
        <a:solidFill>
          <a:schemeClr val="lt1">
            <a:hueOff val="0"/>
            <a:satOff val="0"/>
            <a:lumOff val="0"/>
            <a:alphaOff val="0"/>
          </a:schemeClr>
        </a:solidFill>
        <a:ln w="2540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marL="0" lvl="0" indent="0" algn="l" defTabSz="1155700">
            <a:lnSpc>
              <a:spcPct val="90000"/>
            </a:lnSpc>
            <a:spcBef>
              <a:spcPct val="0"/>
            </a:spcBef>
            <a:spcAft>
              <a:spcPct val="35000"/>
            </a:spcAft>
            <a:buNone/>
          </a:pPr>
          <a:r>
            <a:rPr lang="en-GB" sz="2600" kern="1200" dirty="0">
              <a:solidFill>
                <a:schemeClr val="accent1"/>
              </a:solidFill>
            </a:rPr>
            <a:t>Share thoughts and perspectives on WP achievements</a:t>
          </a:r>
        </a:p>
      </dsp:txBody>
      <dsp:txXfrm>
        <a:off x="3857630" y="296904"/>
        <a:ext cx="2831501" cy="1326120"/>
      </dsp:txXfrm>
    </dsp:sp>
    <dsp:sp modelId="{4EB4F67B-5FDE-40D7-8087-151A241300B6}">
      <dsp:nvSpPr>
        <dsp:cNvPr id="0" name=""/>
        <dsp:cNvSpPr/>
      </dsp:nvSpPr>
      <dsp:spPr>
        <a:xfrm>
          <a:off x="6954429" y="682153"/>
          <a:ext cx="474967" cy="555622"/>
        </a:xfrm>
        <a:prstGeom prst="rightArrow">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1244600">
            <a:lnSpc>
              <a:spcPct val="90000"/>
            </a:lnSpc>
            <a:spcBef>
              <a:spcPct val="0"/>
            </a:spcBef>
            <a:spcAft>
              <a:spcPct val="35000"/>
            </a:spcAft>
            <a:buNone/>
          </a:pPr>
          <a:endParaRPr lang="en-GB" sz="2800" kern="1200">
            <a:solidFill>
              <a:schemeClr val="accent1"/>
            </a:solidFill>
          </a:endParaRPr>
        </a:p>
      </dsp:txBody>
      <dsp:txXfrm>
        <a:off x="6954429" y="793277"/>
        <a:ext cx="332477" cy="333374"/>
      </dsp:txXfrm>
    </dsp:sp>
    <dsp:sp modelId="{D1415BA8-27DF-431B-8F64-BB16701F514D}">
      <dsp:nvSpPr>
        <dsp:cNvPr id="0" name=""/>
        <dsp:cNvSpPr/>
      </dsp:nvSpPr>
      <dsp:spPr>
        <a:xfrm>
          <a:off x="7626553" y="255647"/>
          <a:ext cx="3528493" cy="1408634"/>
        </a:xfrm>
        <a:prstGeom prst="roundRect">
          <a:avLst>
            <a:gd name="adj" fmla="val 10000"/>
          </a:avLst>
        </a:prstGeom>
        <a:solidFill>
          <a:schemeClr val="lt1">
            <a:hueOff val="0"/>
            <a:satOff val="0"/>
            <a:lumOff val="0"/>
            <a:alphaOff val="0"/>
          </a:schemeClr>
        </a:solidFill>
        <a:ln w="2540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marL="0" lvl="0" indent="0" algn="l" defTabSz="1155700">
            <a:lnSpc>
              <a:spcPct val="90000"/>
            </a:lnSpc>
            <a:spcBef>
              <a:spcPct val="0"/>
            </a:spcBef>
            <a:spcAft>
              <a:spcPct val="35000"/>
            </a:spcAft>
            <a:buNone/>
          </a:pPr>
          <a:r>
            <a:rPr lang="en-GB" sz="2600" kern="1200" dirty="0">
              <a:solidFill>
                <a:schemeClr val="accent1"/>
              </a:solidFill>
            </a:rPr>
            <a:t>Agree on WP Scores using Score Barometer:</a:t>
          </a:r>
          <a:br>
            <a:rPr lang="en-GB" sz="2600" kern="1200" dirty="0">
              <a:solidFill>
                <a:schemeClr val="accent1"/>
              </a:solidFill>
            </a:rPr>
          </a:br>
          <a:r>
            <a:rPr lang="en-GB" sz="2600" kern="1200" dirty="0">
              <a:solidFill>
                <a:schemeClr val="accent1"/>
              </a:solidFill>
            </a:rPr>
            <a:t>no total score required</a:t>
          </a:r>
          <a:endParaRPr lang="en-GB" sz="2600" kern="1200" cap="small" baseline="0" dirty="0">
            <a:solidFill>
              <a:srgbClr val="C00000"/>
            </a:solidFill>
          </a:endParaRPr>
        </a:p>
      </dsp:txBody>
      <dsp:txXfrm>
        <a:off x="7667810" y="296904"/>
        <a:ext cx="3445979" cy="132612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0BB4A03-DD32-4B9D-B5BD-A7D49DA1446E}">
      <dsp:nvSpPr>
        <dsp:cNvPr id="0" name=""/>
        <dsp:cNvSpPr/>
      </dsp:nvSpPr>
      <dsp:spPr>
        <a:xfrm>
          <a:off x="6193" y="255647"/>
          <a:ext cx="2914015" cy="1408634"/>
        </a:xfrm>
        <a:prstGeom prst="roundRect">
          <a:avLst>
            <a:gd name="adj" fmla="val 10000"/>
          </a:avLst>
        </a:prstGeom>
        <a:solidFill>
          <a:schemeClr val="lt1">
            <a:hueOff val="0"/>
            <a:satOff val="0"/>
            <a:lumOff val="0"/>
            <a:alphaOff val="0"/>
          </a:schemeClr>
        </a:solidFill>
        <a:ln w="2540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marL="0" lvl="0" indent="0" algn="l" defTabSz="1155700">
            <a:lnSpc>
              <a:spcPct val="90000"/>
            </a:lnSpc>
            <a:spcBef>
              <a:spcPct val="0"/>
            </a:spcBef>
            <a:spcAft>
              <a:spcPct val="35000"/>
            </a:spcAft>
            <a:buNone/>
          </a:pPr>
          <a:r>
            <a:rPr lang="en-GB" sz="2600" kern="1200" dirty="0">
              <a:solidFill>
                <a:schemeClr val="accent1"/>
              </a:solidFill>
            </a:rPr>
            <a:t>Review Final Report Scenario 2 (screen; handout)</a:t>
          </a:r>
          <a:endParaRPr lang="en-GB" sz="2600" kern="1200" cap="small" baseline="0" dirty="0">
            <a:solidFill>
              <a:schemeClr val="accent1"/>
            </a:solidFill>
          </a:endParaRPr>
        </a:p>
      </dsp:txBody>
      <dsp:txXfrm>
        <a:off x="47450" y="296904"/>
        <a:ext cx="2831501" cy="1326120"/>
      </dsp:txXfrm>
    </dsp:sp>
    <dsp:sp modelId="{392296EC-0A78-4B34-8F5A-49D479AC818E}">
      <dsp:nvSpPr>
        <dsp:cNvPr id="0" name=""/>
        <dsp:cNvSpPr/>
      </dsp:nvSpPr>
      <dsp:spPr>
        <a:xfrm>
          <a:off x="3144249" y="682153"/>
          <a:ext cx="474967" cy="555622"/>
        </a:xfrm>
        <a:prstGeom prst="rightArrow">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1244600">
            <a:lnSpc>
              <a:spcPct val="90000"/>
            </a:lnSpc>
            <a:spcBef>
              <a:spcPct val="0"/>
            </a:spcBef>
            <a:spcAft>
              <a:spcPct val="35000"/>
            </a:spcAft>
            <a:buNone/>
          </a:pPr>
          <a:endParaRPr lang="en-GB" sz="2800" kern="1200" dirty="0">
            <a:solidFill>
              <a:schemeClr val="accent1"/>
            </a:solidFill>
          </a:endParaRPr>
        </a:p>
      </dsp:txBody>
      <dsp:txXfrm>
        <a:off x="3207206" y="904108"/>
        <a:ext cx="349053" cy="111712"/>
      </dsp:txXfrm>
    </dsp:sp>
    <dsp:sp modelId="{01E7D19E-2082-4D49-9489-7008D955CEEB}">
      <dsp:nvSpPr>
        <dsp:cNvPr id="0" name=""/>
        <dsp:cNvSpPr/>
      </dsp:nvSpPr>
      <dsp:spPr>
        <a:xfrm>
          <a:off x="3816373" y="255647"/>
          <a:ext cx="2914015" cy="1408634"/>
        </a:xfrm>
        <a:prstGeom prst="roundRect">
          <a:avLst>
            <a:gd name="adj" fmla="val 10000"/>
          </a:avLst>
        </a:prstGeom>
        <a:solidFill>
          <a:schemeClr val="lt1">
            <a:hueOff val="0"/>
            <a:satOff val="0"/>
            <a:lumOff val="0"/>
            <a:alphaOff val="0"/>
          </a:schemeClr>
        </a:solidFill>
        <a:ln w="2540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marL="0" lvl="0" indent="0" algn="l" defTabSz="1155700">
            <a:lnSpc>
              <a:spcPct val="90000"/>
            </a:lnSpc>
            <a:spcBef>
              <a:spcPct val="0"/>
            </a:spcBef>
            <a:spcAft>
              <a:spcPct val="35000"/>
            </a:spcAft>
            <a:buNone/>
          </a:pPr>
          <a:r>
            <a:rPr lang="en-GB" sz="2600" kern="1200" dirty="0">
              <a:solidFill>
                <a:schemeClr val="accent1"/>
              </a:solidFill>
            </a:rPr>
            <a:t>Share thoughts and perspectives </a:t>
          </a:r>
          <a:r>
            <a:rPr lang="en-GB" sz="2600" kern="1200">
              <a:solidFill>
                <a:schemeClr val="accent1"/>
              </a:solidFill>
            </a:rPr>
            <a:t>on WP achievements</a:t>
          </a:r>
          <a:endParaRPr lang="en-GB" sz="2600" kern="1200" dirty="0">
            <a:solidFill>
              <a:schemeClr val="accent1"/>
            </a:solidFill>
          </a:endParaRPr>
        </a:p>
      </dsp:txBody>
      <dsp:txXfrm>
        <a:off x="3857630" y="296904"/>
        <a:ext cx="2831501" cy="1326120"/>
      </dsp:txXfrm>
    </dsp:sp>
    <dsp:sp modelId="{4EB4F67B-5FDE-40D7-8087-151A241300B6}">
      <dsp:nvSpPr>
        <dsp:cNvPr id="0" name=""/>
        <dsp:cNvSpPr/>
      </dsp:nvSpPr>
      <dsp:spPr>
        <a:xfrm>
          <a:off x="6954429" y="682153"/>
          <a:ext cx="474967" cy="555622"/>
        </a:xfrm>
        <a:prstGeom prst="rightArrow">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1244600">
            <a:lnSpc>
              <a:spcPct val="90000"/>
            </a:lnSpc>
            <a:spcBef>
              <a:spcPct val="0"/>
            </a:spcBef>
            <a:spcAft>
              <a:spcPct val="35000"/>
            </a:spcAft>
            <a:buNone/>
          </a:pPr>
          <a:endParaRPr lang="en-GB" sz="2800" kern="1200">
            <a:solidFill>
              <a:schemeClr val="accent1"/>
            </a:solidFill>
          </a:endParaRPr>
        </a:p>
      </dsp:txBody>
      <dsp:txXfrm>
        <a:off x="6954429" y="793277"/>
        <a:ext cx="332477" cy="333374"/>
      </dsp:txXfrm>
    </dsp:sp>
    <dsp:sp modelId="{D1415BA8-27DF-431B-8F64-BB16701F514D}">
      <dsp:nvSpPr>
        <dsp:cNvPr id="0" name=""/>
        <dsp:cNvSpPr/>
      </dsp:nvSpPr>
      <dsp:spPr>
        <a:xfrm>
          <a:off x="7626553" y="255647"/>
          <a:ext cx="3528493" cy="1408634"/>
        </a:xfrm>
        <a:prstGeom prst="roundRect">
          <a:avLst>
            <a:gd name="adj" fmla="val 10000"/>
          </a:avLst>
        </a:prstGeom>
        <a:solidFill>
          <a:schemeClr val="lt1">
            <a:hueOff val="0"/>
            <a:satOff val="0"/>
            <a:lumOff val="0"/>
            <a:alphaOff val="0"/>
          </a:schemeClr>
        </a:solidFill>
        <a:ln w="2540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marL="0" lvl="0" indent="0" algn="l" defTabSz="1155700">
            <a:lnSpc>
              <a:spcPct val="90000"/>
            </a:lnSpc>
            <a:spcBef>
              <a:spcPct val="0"/>
            </a:spcBef>
            <a:spcAft>
              <a:spcPct val="35000"/>
            </a:spcAft>
            <a:buNone/>
          </a:pPr>
          <a:r>
            <a:rPr lang="en-GB" sz="2600" kern="1200" dirty="0">
              <a:solidFill>
                <a:schemeClr val="accent1"/>
              </a:solidFill>
            </a:rPr>
            <a:t>Agree on WP Scores using Score Barometer:</a:t>
          </a:r>
          <a:br>
            <a:rPr lang="en-GB" sz="2600" kern="1200" dirty="0">
              <a:solidFill>
                <a:schemeClr val="accent1"/>
              </a:solidFill>
            </a:rPr>
          </a:br>
          <a:r>
            <a:rPr lang="en-GB" sz="2600" kern="1200" dirty="0">
              <a:solidFill>
                <a:schemeClr val="accent1"/>
              </a:solidFill>
            </a:rPr>
            <a:t>no total score required</a:t>
          </a:r>
          <a:endParaRPr lang="en-GB" sz="2600" kern="1200" cap="small" baseline="0" dirty="0">
            <a:solidFill>
              <a:srgbClr val="C00000"/>
            </a:solidFill>
          </a:endParaRPr>
        </a:p>
      </dsp:txBody>
      <dsp:txXfrm>
        <a:off x="7667810" y="296904"/>
        <a:ext cx="3445979" cy="1326120"/>
      </dsp:txXfrm>
    </dsp:sp>
  </dsp:spTree>
</dsp:drawing>
</file>

<file path=ppt/diagrams/layout1.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33075870"/>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Slide Image Placeholder 3"/>
          <p:cNvSpPr>
            <a:spLocks noGrp="1" noRot="1" noChangeAspect="1"/>
          </p:cNvSpPr>
          <p:nvPr>
            <p:ph type="sldImg" idx="2"/>
          </p:nvPr>
        </p:nvSpPr>
        <p:spPr>
          <a:xfrm>
            <a:off x="735013" y="1173163"/>
            <a:ext cx="5632450" cy="3168650"/>
          </a:xfrm>
          <a:prstGeom prst="rect">
            <a:avLst/>
          </a:prstGeom>
          <a:noFill/>
          <a:ln w="12700">
            <a:solidFill>
              <a:prstClr val="black"/>
            </a:solidFill>
          </a:ln>
        </p:spPr>
        <p:txBody>
          <a:bodyPr vert="horz" lIns="96608" tIns="48304" rIns="96608" bIns="48304" rtlCol="0" anchor="ctr"/>
          <a:lstStyle/>
          <a:p>
            <a:endParaRPr lang="en-GB"/>
          </a:p>
        </p:txBody>
      </p:sp>
      <p:sp>
        <p:nvSpPr>
          <p:cNvPr id="5" name="Notes Placeholder 4"/>
          <p:cNvSpPr>
            <a:spLocks noGrp="1"/>
          </p:cNvSpPr>
          <p:nvPr>
            <p:ph type="body" sz="quarter" idx="3"/>
          </p:nvPr>
        </p:nvSpPr>
        <p:spPr>
          <a:xfrm>
            <a:off x="710248" y="4518204"/>
            <a:ext cx="5681980" cy="3696713"/>
          </a:xfrm>
          <a:prstGeom prst="rect">
            <a:avLst/>
          </a:prstGeom>
        </p:spPr>
        <p:txBody>
          <a:bodyPr vert="horz" lIns="96608" tIns="48304" rIns="96608" bIns="48304"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2128192681"/>
      </p:ext>
    </p:extLst>
  </p:cSld>
  <p:clrMap bg1="lt1" tx1="dk1" bg2="lt2" tx2="dk2" accent1="accent1" accent2="accent2" accent3="accent3" accent4="accent4" accent5="accent5" accent6="accent6" hlink="hlink" folHlink="folHlink"/>
  <p:hf sldNum="0"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35013" y="1173163"/>
            <a:ext cx="5632450" cy="3168650"/>
          </a:xfrm>
        </p:spPr>
      </p:sp>
      <p:sp>
        <p:nvSpPr>
          <p:cNvPr id="3" name="Notes Placeholder 2"/>
          <p:cNvSpPr>
            <a:spLocks noGrp="1"/>
          </p:cNvSpPr>
          <p:nvPr>
            <p:ph type="body" idx="1"/>
          </p:nvPr>
        </p:nvSpPr>
        <p:spPr/>
        <p:txBody>
          <a:bodyPr>
            <a:normAutofit/>
          </a:bodyPr>
          <a:lstStyle/>
          <a:p>
            <a:pPr algn="l"/>
            <a:r>
              <a:rPr lang="en-GB" dirty="0"/>
              <a:t>GUIDELINES FOR ERASMUS+ NAs</a:t>
            </a:r>
          </a:p>
          <a:p>
            <a:pPr algn="l"/>
            <a:endParaRPr lang="en-US" dirty="0"/>
          </a:p>
          <a:p>
            <a:pPr algn="l"/>
            <a:r>
              <a:rPr lang="en-US" dirty="0"/>
              <a:t>Section Title Page: it can be useful to have a space to breathe between the different sections (and sub-sections) of the training.</a:t>
            </a:r>
            <a:endParaRPr lang="en-GB" dirty="0"/>
          </a:p>
        </p:txBody>
      </p:sp>
    </p:spTree>
    <p:extLst>
      <p:ext uri="{BB962C8B-B14F-4D97-AF65-F5344CB8AC3E}">
        <p14:creationId xmlns:p14="http://schemas.microsoft.com/office/powerpoint/2010/main" val="4397714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35013" y="1173163"/>
            <a:ext cx="5632450" cy="3168650"/>
          </a:xfrm>
        </p:spPr>
      </p:sp>
      <p:sp>
        <p:nvSpPr>
          <p:cNvPr id="3" name="Notes Placeholder 2"/>
          <p:cNvSpPr>
            <a:spLocks noGrp="1"/>
          </p:cNvSpPr>
          <p:nvPr>
            <p:ph type="body" idx="1"/>
          </p:nvPr>
        </p:nvSpPr>
        <p:spPr/>
        <p:txBody>
          <a:bodyPr/>
          <a:lstStyle/>
          <a:p>
            <a:pPr defTabSz="937900"/>
            <a:r>
              <a:rPr lang="en-US" dirty="0"/>
              <a:t>GUIDELINES FOR ERASMUS+ NAs</a:t>
            </a:r>
          </a:p>
          <a:p>
            <a:pPr defTabSz="937900"/>
            <a:br>
              <a:rPr lang="en-US" dirty="0"/>
            </a:br>
            <a:r>
              <a:rPr lang="en-US" dirty="0"/>
              <a:t>This activity provides a first opportunity for assessors to apply their new knowledge in a field-based discussion on final report assessment and scoring. For KA220, we have moved towards the use of CASE EXAMPLES and SCENARIOS, instead of using actual PROPOSALS and FINAL REPORTS which feedback suggests are too demanding for assessors, timewise. These resources are modelled on actual projects but sufficiently adapted and anonymized so that they can be used in any country. CASE EXAMPLES provide a basic insight into the core data that might be found in a project proposal and four documents have been produced, to cover the fields of ADU, HED, SCH and VET. SCENARIOS act more as a set of notes that might be produced by an assessor when they first review a final report. It is important to highlight to assessors that they must assume that all related evidence has been seen and is consistent with the written texts in the SCENARIOS, with no need to score a project lower because they did not actually see the evidence. In all cases, these documents provide a means of relating core data to the assessors so that they can compare the original commitment (Case Example: based on a project proposal) to the final project status (Scenarios: based on the final report). In all cases, assessors should be allocated a single field for the purposes of this training. This will allow a specific field-based CASE EXAMPLE and a set of two field-based SCENARIOS to be circulated as required pre-reading for ALL assessors participating in the training. A fixed time should be allowed for discussion and assessors should be aware that they need to score each work package out of 100, according to the scoring barometer shown in the next slide. In this first activity, assessors should focus their discussions on SCENARIO 1, which is mostly positive. You can decide whether assessors should be told that this is a POSITIVE SCENARIO or let them work this out for themselves.</a:t>
            </a:r>
            <a:endParaRPr lang="en-GB" b="0" dirty="0"/>
          </a:p>
        </p:txBody>
      </p:sp>
    </p:spTree>
    <p:extLst>
      <p:ext uri="{BB962C8B-B14F-4D97-AF65-F5344CB8AC3E}">
        <p14:creationId xmlns:p14="http://schemas.microsoft.com/office/powerpoint/2010/main" val="199051420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35013" y="1173163"/>
            <a:ext cx="5632450" cy="3168650"/>
          </a:xfrm>
        </p:spPr>
      </p:sp>
      <p:sp>
        <p:nvSpPr>
          <p:cNvPr id="3" name="Notes Placeholder 2"/>
          <p:cNvSpPr>
            <a:spLocks noGrp="1"/>
          </p:cNvSpPr>
          <p:nvPr>
            <p:ph type="body" idx="1"/>
          </p:nvPr>
        </p:nvSpPr>
        <p:spPr/>
        <p:txBody>
          <a:bodyPr/>
          <a:lstStyle/>
          <a:p>
            <a:pPr defTabSz="937900"/>
            <a:r>
              <a:rPr lang="en-US" dirty="0"/>
              <a:t>GUIDELINES FOR ERASMUS+ NAs</a:t>
            </a:r>
          </a:p>
          <a:p>
            <a:pPr defTabSz="937900"/>
            <a:br>
              <a:rPr lang="en-US" dirty="0"/>
            </a:br>
            <a:r>
              <a:rPr lang="en-US" dirty="0"/>
              <a:t>This scoring barometer shows the difference </a:t>
            </a:r>
            <a:r>
              <a:rPr lang="en-US"/>
              <a:t>between Work </a:t>
            </a:r>
            <a:r>
              <a:rPr lang="en-US" dirty="0"/>
              <a:t>Packages that are rated EXCELLENT or GOOD (Green: 70-100 points), BELOW EXPECTATION or INADEQUATE (Orange: 40-69 points) and WEAK (Red: below 40 points). It is important that assessors have access to this barometer for their discussion, either in digital or printed form. </a:t>
            </a:r>
            <a:endParaRPr lang="en-GB" dirty="0"/>
          </a:p>
        </p:txBody>
      </p:sp>
    </p:spTree>
    <p:extLst>
      <p:ext uri="{BB962C8B-B14F-4D97-AF65-F5344CB8AC3E}">
        <p14:creationId xmlns:p14="http://schemas.microsoft.com/office/powerpoint/2010/main" val="29359355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35013" y="1173163"/>
            <a:ext cx="5632450" cy="3168650"/>
          </a:xfrm>
        </p:spPr>
      </p:sp>
      <p:sp>
        <p:nvSpPr>
          <p:cNvPr id="3" name="Notes Placeholder 2"/>
          <p:cNvSpPr>
            <a:spLocks noGrp="1"/>
          </p:cNvSpPr>
          <p:nvPr>
            <p:ph type="body" idx="1"/>
          </p:nvPr>
        </p:nvSpPr>
        <p:spPr/>
        <p:txBody>
          <a:bodyPr>
            <a:normAutofit/>
          </a:bodyPr>
          <a:lstStyle/>
          <a:p>
            <a:pPr algn="l"/>
            <a:r>
              <a:rPr lang="en-GB" dirty="0"/>
              <a:t>GUIDELINES FOR ERASMUS+ NAs</a:t>
            </a:r>
          </a:p>
          <a:p>
            <a:pPr algn="l"/>
            <a:endParaRPr lang="en-US" dirty="0"/>
          </a:p>
          <a:p>
            <a:pPr algn="l"/>
            <a:r>
              <a:rPr lang="en-US" dirty="0"/>
              <a:t>Section Title Page: it can be useful to have a space to breathe between the different sections (and sub-sections) of the training.</a:t>
            </a:r>
            <a:endParaRPr lang="en-GB" dirty="0"/>
          </a:p>
        </p:txBody>
      </p:sp>
    </p:spTree>
    <p:extLst>
      <p:ext uri="{BB962C8B-B14F-4D97-AF65-F5344CB8AC3E}">
        <p14:creationId xmlns:p14="http://schemas.microsoft.com/office/powerpoint/2010/main" val="117541428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35013" y="1173163"/>
            <a:ext cx="5632450" cy="3168650"/>
          </a:xfrm>
        </p:spPr>
      </p:sp>
      <p:sp>
        <p:nvSpPr>
          <p:cNvPr id="3" name="Notes Placeholder 2"/>
          <p:cNvSpPr>
            <a:spLocks noGrp="1"/>
          </p:cNvSpPr>
          <p:nvPr>
            <p:ph type="body" idx="1"/>
          </p:nvPr>
        </p:nvSpPr>
        <p:spPr/>
        <p:txBody>
          <a:bodyPr/>
          <a:lstStyle/>
          <a:p>
            <a:pPr defTabSz="937900"/>
            <a:r>
              <a:rPr lang="en-US" dirty="0"/>
              <a:t>GUIDELINES FOR ERASMUS+ NAs</a:t>
            </a:r>
          </a:p>
          <a:p>
            <a:pPr defTabSz="937900"/>
            <a:br>
              <a:rPr lang="en-US" dirty="0"/>
            </a:br>
            <a:r>
              <a:rPr lang="en-US" dirty="0"/>
              <a:t>This activity continues from the first activity where CASE EXAMPLES and SCENARIOS are used. In this second activity, assessors should focus their discussions on SCENARIO 2, which is less positive and where a number of changes and deviations have been reported or identified. You can decide whether assessors should be told that this is a LESS POSITIVE SCENARIO or let them work this out for themselves.</a:t>
            </a:r>
            <a:endParaRPr lang="en-GB" b="0" dirty="0"/>
          </a:p>
          <a:p>
            <a:endParaRPr lang="en-GB" b="0" dirty="0"/>
          </a:p>
        </p:txBody>
      </p:sp>
    </p:spTree>
    <p:extLst>
      <p:ext uri="{BB962C8B-B14F-4D97-AF65-F5344CB8AC3E}">
        <p14:creationId xmlns:p14="http://schemas.microsoft.com/office/powerpoint/2010/main" val="46224183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35013" y="1173163"/>
            <a:ext cx="5632450" cy="3168650"/>
          </a:xfrm>
        </p:spPr>
      </p:sp>
      <p:sp>
        <p:nvSpPr>
          <p:cNvPr id="3" name="Notes Placeholder 2"/>
          <p:cNvSpPr>
            <a:spLocks noGrp="1"/>
          </p:cNvSpPr>
          <p:nvPr>
            <p:ph type="body" idx="1"/>
          </p:nvPr>
        </p:nvSpPr>
        <p:spPr/>
        <p:txBody>
          <a:bodyPr>
            <a:normAutofit/>
          </a:bodyPr>
          <a:lstStyle/>
          <a:p>
            <a:pPr algn="l"/>
            <a:r>
              <a:rPr lang="en-GB" dirty="0"/>
              <a:t>GUIDELINES FOR ERASMUS+ NAs</a:t>
            </a:r>
          </a:p>
          <a:p>
            <a:pPr algn="l"/>
            <a:endParaRPr lang="en-US" dirty="0"/>
          </a:p>
          <a:p>
            <a:pPr algn="l"/>
            <a:r>
              <a:rPr lang="en-US" dirty="0"/>
              <a:t>Section Title Page: it can be useful to have a space to breathe between the different sections (and sub-sections) of the training.</a:t>
            </a:r>
            <a:endParaRPr lang="en-GB" dirty="0"/>
          </a:p>
          <a:p>
            <a:endParaRPr lang="en-GB" b="0" baseline="0" dirty="0"/>
          </a:p>
        </p:txBody>
      </p:sp>
    </p:spTree>
    <p:extLst>
      <p:ext uri="{BB962C8B-B14F-4D97-AF65-F5344CB8AC3E}">
        <p14:creationId xmlns:p14="http://schemas.microsoft.com/office/powerpoint/2010/main" val="246947570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defTabSz="937900"/>
            <a:r>
              <a:rPr lang="en-US" dirty="0"/>
              <a:t>GUIDELINES FOR ERASMUS+ NAs</a:t>
            </a:r>
          </a:p>
          <a:p>
            <a:pPr defTabSz="937900"/>
            <a:br>
              <a:rPr lang="en-US" dirty="0"/>
            </a:br>
            <a:r>
              <a:rPr lang="en-US" dirty="0"/>
              <a:t>In a short plenary session, it is useful to share and compare results from the field-based groups. In all cases, it is important to see how scores compare across the different groups and fields (use flipchart to record this or show on screen) with case examples and scenarios ACROSS THE FOUR FIELDS having similar levels of positivity (Scenario 1) and change/deviation (Scenario 2). It can also be useful to see what the challenges were in completing this activity and to provide additional clarity where questions exist, or aspects are unclear. Keep in mind, however, that a separate activity exists for ‘Scoring Practices and Consequences’. </a:t>
            </a:r>
          </a:p>
          <a:p>
            <a:pPr defTabSz="937900"/>
            <a:endParaRPr lang="en-US" dirty="0"/>
          </a:p>
        </p:txBody>
      </p:sp>
      <p:sp>
        <p:nvSpPr>
          <p:cNvPr id="6" name="Header Placeholder 3">
            <a:extLst>
              <a:ext uri="{FF2B5EF4-FFF2-40B4-BE49-F238E27FC236}">
                <a16:creationId xmlns:a16="http://schemas.microsoft.com/office/drawing/2014/main" id="{188DCF1A-C294-4B8C-B0F4-5B8F9CC23172}"/>
              </a:ext>
            </a:extLst>
          </p:cNvPr>
          <p:cNvSpPr txBox="1">
            <a:spLocks/>
          </p:cNvSpPr>
          <p:nvPr/>
        </p:nvSpPr>
        <p:spPr>
          <a:xfrm>
            <a:off x="2" y="8824686"/>
            <a:ext cx="6857998" cy="319314"/>
          </a:xfrm>
          <a:prstGeom prst="rect">
            <a:avLst/>
          </a:prstGeom>
        </p:spPr>
        <p:txBody>
          <a:bodyPr vert="horz" lIns="91440" tIns="45720" rIns="91440" bIns="45720" rtlCol="0"/>
          <a:lstStyle>
            <a:defPPr>
              <a:defRPr lang="en-US"/>
            </a:defPPr>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r" defTabSz="4572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prstClr val="black"/>
                </a:solidFill>
                <a:effectLst/>
                <a:uLnTx/>
                <a:uFillTx/>
                <a:latin typeface="Calibri" panose="020F0502020204030204"/>
                <a:ea typeface="+mn-ea"/>
                <a:cs typeface="+mn-cs"/>
              </a:rPr>
              <a:t>© Orientra (2018)</a:t>
            </a:r>
          </a:p>
        </p:txBody>
      </p:sp>
    </p:spTree>
    <p:extLst>
      <p:ext uri="{BB962C8B-B14F-4D97-AF65-F5344CB8AC3E}">
        <p14:creationId xmlns:p14="http://schemas.microsoft.com/office/powerpoint/2010/main" val="7035211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7607391-7E62-419B-A21F-4EAC9340B475}" type="slidenum">
              <a:rPr lang="en-GB" smtClean="0"/>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7607391-7E62-419B-A21F-4EAC9340B475}" type="slidenum">
              <a:rPr lang="en-GB" smtClean="0"/>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7607391-7E62-419B-A21F-4EAC9340B475}" type="slidenum">
              <a:rPr lang="en-GB" smtClean="0"/>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7607391-7E62-419B-A21F-4EAC9340B475}" type="slidenum">
              <a:rPr lang="en-GB" smtClean="0"/>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7607391-7E62-419B-A21F-4EAC9340B475}" type="slidenum">
              <a:rPr lang="en-GB" smtClean="0"/>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A7607391-7E62-419B-A21F-4EAC9340B475}" type="slidenum">
              <a:rPr lang="en-GB" smtClean="0"/>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A7607391-7E62-419B-A21F-4EAC9340B475}" type="slidenum">
              <a:rPr lang="en-GB" smtClean="0"/>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A7607391-7E62-419B-A21F-4EAC9340B475}" type="slidenum">
              <a:rPr lang="en-GB" smtClean="0"/>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7607391-7E62-419B-A21F-4EAC9340B475}" type="slidenum">
              <a:rPr lang="en-GB" smtClean="0"/>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7607391-7E62-419B-A21F-4EAC9340B475}" type="slidenum">
              <a:rPr lang="en-GB" smtClean="0"/>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GB"/>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7607391-7E62-419B-A21F-4EAC9340B475}" type="slidenum">
              <a:rPr lang="en-GB" smtClean="0"/>
              <a:pPr/>
              <a:t>‹#›</a:t>
            </a:fld>
            <a:endParaRPr lang="en-GB"/>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1.xml"/><Relationship Id="rId6" Type="http://schemas.openxmlformats.org/officeDocument/2006/relationships/diagramColors" Target="../diagrams/colors1.xml"/><Relationship Id="rId5" Type="http://schemas.openxmlformats.org/officeDocument/2006/relationships/diagramQuickStyle" Target="../diagrams/quickStyle1.xml"/><Relationship Id="rId10" Type="http://schemas.microsoft.com/office/2007/relationships/hdphoto" Target="../media/hdphoto1.wdp"/><Relationship Id="rId4" Type="http://schemas.openxmlformats.org/officeDocument/2006/relationships/diagramLayout" Target="../diagrams/layout1.xml"/><Relationship Id="rId9" Type="http://schemas.openxmlformats.org/officeDocument/2006/relationships/image" Target="../media/image4.png"/></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8" Type="http://schemas.openxmlformats.org/officeDocument/2006/relationships/diagramQuickStyle" Target="../diagrams/quickStyle2.xml"/><Relationship Id="rId3" Type="http://schemas.openxmlformats.org/officeDocument/2006/relationships/image" Target="../media/image3.png"/><Relationship Id="rId7" Type="http://schemas.openxmlformats.org/officeDocument/2006/relationships/diagramLayout" Target="../diagrams/layout2.xml"/><Relationship Id="rId2" Type="http://schemas.openxmlformats.org/officeDocument/2006/relationships/notesSlide" Target="../notesSlides/notesSlide5.xml"/><Relationship Id="rId1" Type="http://schemas.openxmlformats.org/officeDocument/2006/relationships/slideLayout" Target="../slideLayouts/slideLayout1.xml"/><Relationship Id="rId6" Type="http://schemas.openxmlformats.org/officeDocument/2006/relationships/diagramData" Target="../diagrams/data2.xml"/><Relationship Id="rId5" Type="http://schemas.microsoft.com/office/2007/relationships/hdphoto" Target="../media/hdphoto1.wdp"/><Relationship Id="rId10" Type="http://schemas.microsoft.com/office/2007/relationships/diagramDrawing" Target="../diagrams/drawing2.xml"/><Relationship Id="rId4" Type="http://schemas.openxmlformats.org/officeDocument/2006/relationships/image" Target="../media/image6.png"/><Relationship Id="rId9" Type="http://schemas.openxmlformats.org/officeDocument/2006/relationships/diagramColors" Target="../diagrams/colors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7.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notesSlide" Target="../notesSlides/notesSlide7.xml"/><Relationship Id="rId1" Type="http://schemas.openxmlformats.org/officeDocument/2006/relationships/slideLayout" Target="../slideLayouts/slideLayout2.xml"/><Relationship Id="rId5" Type="http://schemas.microsoft.com/office/2007/relationships/hdphoto" Target="../media/hdphoto2.wdp"/><Relationship Id="rId4" Type="http://schemas.openxmlformats.org/officeDocument/2006/relationships/image" Target="../media/image8.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0" y="764704"/>
            <a:ext cx="12192000" cy="4829977"/>
          </a:xfrm>
          <a:prstGeom prst="rect">
            <a:avLst/>
          </a:prstGeom>
          <a:noFill/>
        </p:spPr>
        <p:txBody>
          <a:bodyPr wrap="square" rtlCol="0">
            <a:spAutoFit/>
          </a:bodyPr>
          <a:lstStyle/>
          <a:p>
            <a:pPr algn="ctr">
              <a:lnSpc>
                <a:spcPct val="90000"/>
              </a:lnSpc>
            </a:pPr>
            <a:r>
              <a:rPr lang="en-GB" sz="6600" b="1" cap="small" dirty="0">
                <a:solidFill>
                  <a:schemeClr val="accent1">
                    <a:lumMod val="75000"/>
                  </a:schemeClr>
                </a:solidFill>
                <a:latin typeface="Candara" panose="020E0502030303020204" pitchFamily="34" charset="0"/>
                <a:cs typeface="Helvetica" pitchFamily="34" charset="0"/>
              </a:rPr>
              <a:t>ERASMUS+ KA</a:t>
            </a:r>
            <a:r>
              <a:rPr lang="en-GB" sz="7700" b="1" cap="small" dirty="0">
                <a:solidFill>
                  <a:schemeClr val="accent1">
                    <a:lumMod val="75000"/>
                  </a:schemeClr>
                </a:solidFill>
                <a:latin typeface="Candara" panose="020E0502030303020204" pitchFamily="34" charset="0"/>
                <a:cs typeface="Helvetica" pitchFamily="34" charset="0"/>
              </a:rPr>
              <a:t>220</a:t>
            </a:r>
            <a:endParaRPr lang="en-GB" sz="7700" b="1" dirty="0">
              <a:solidFill>
                <a:schemeClr val="accent1">
                  <a:lumMod val="75000"/>
                </a:schemeClr>
              </a:solidFill>
              <a:latin typeface="Candara" panose="020E0502030303020204" pitchFamily="34" charset="0"/>
              <a:cs typeface="Helvetica" pitchFamily="34" charset="0"/>
            </a:endParaRPr>
          </a:p>
          <a:p>
            <a:pPr algn="ctr">
              <a:lnSpc>
                <a:spcPct val="80000"/>
              </a:lnSpc>
            </a:pPr>
            <a:br>
              <a:rPr lang="en-GB" sz="3600" b="1" dirty="0">
                <a:solidFill>
                  <a:schemeClr val="accent1">
                    <a:lumMod val="75000"/>
                  </a:schemeClr>
                </a:solidFill>
                <a:latin typeface="Candara" panose="020E0502030303020204" pitchFamily="34" charset="0"/>
                <a:cs typeface="Helvetica" pitchFamily="34" charset="0"/>
              </a:rPr>
            </a:br>
            <a:r>
              <a:rPr lang="en-GB" sz="7200" b="1" dirty="0">
                <a:solidFill>
                  <a:schemeClr val="accent1"/>
                </a:solidFill>
                <a:latin typeface="Candara" panose="020E0502030303020204" pitchFamily="34" charset="0"/>
                <a:cs typeface="Helvetica" pitchFamily="34" charset="0"/>
              </a:rPr>
              <a:t>Recognising Achievement: Review of Case Examples</a:t>
            </a:r>
            <a:br>
              <a:rPr lang="en-GB" sz="7200" b="1" dirty="0">
                <a:solidFill>
                  <a:schemeClr val="accent1"/>
                </a:solidFill>
                <a:latin typeface="Candara" panose="020E0502030303020204" pitchFamily="34" charset="0"/>
                <a:cs typeface="Helvetica" pitchFamily="34" charset="0"/>
              </a:rPr>
            </a:br>
            <a:br>
              <a:rPr lang="en-GB" sz="2800" b="1" dirty="0">
                <a:solidFill>
                  <a:schemeClr val="accent1"/>
                </a:solidFill>
                <a:latin typeface="Candara" panose="020E0502030303020204" pitchFamily="34" charset="0"/>
                <a:cs typeface="Helvetica" pitchFamily="34" charset="0"/>
              </a:rPr>
            </a:br>
            <a:r>
              <a:rPr lang="en-GB" sz="7200" b="1" cap="small" dirty="0">
                <a:solidFill>
                  <a:schemeClr val="accent1">
                    <a:lumMod val="75000"/>
                  </a:schemeClr>
                </a:solidFill>
                <a:latin typeface="Candara" panose="020E0502030303020204" pitchFamily="34" charset="0"/>
                <a:cs typeface="Helvetica" pitchFamily="34" charset="0"/>
              </a:rPr>
              <a:t>Scenario</a:t>
            </a:r>
            <a:r>
              <a:rPr lang="en-GB" sz="7200" b="1" dirty="0">
                <a:solidFill>
                  <a:schemeClr val="accent1">
                    <a:lumMod val="75000"/>
                  </a:schemeClr>
                </a:solidFill>
                <a:latin typeface="Candara" panose="020E0502030303020204" pitchFamily="34" charset="0"/>
                <a:cs typeface="Helvetica" pitchFamily="34" charset="0"/>
              </a:rPr>
              <a:t> </a:t>
            </a:r>
            <a:r>
              <a:rPr lang="en-GB" sz="8000" b="1" dirty="0">
                <a:solidFill>
                  <a:schemeClr val="accent1">
                    <a:lumMod val="75000"/>
                  </a:schemeClr>
                </a:solidFill>
                <a:latin typeface="Candara" panose="020E0502030303020204" pitchFamily="34" charset="0"/>
                <a:cs typeface="Helvetica" pitchFamily="34" charset="0"/>
              </a:rPr>
              <a:t>1</a:t>
            </a:r>
            <a:endParaRPr lang="en-GB" sz="9600" b="1" baseline="30000" dirty="0">
              <a:solidFill>
                <a:schemeClr val="accent1">
                  <a:lumMod val="75000"/>
                </a:schemeClr>
              </a:solidFill>
              <a:latin typeface="Candara" panose="020E0502030303020204" pitchFamily="34" charset="0"/>
              <a:cs typeface="Helvetica" pitchFamily="34" charset="0"/>
            </a:endParaRPr>
          </a:p>
        </p:txBody>
      </p:sp>
      <p:pic>
        <p:nvPicPr>
          <p:cNvPr id="2" name="Picture 1">
            <a:extLst>
              <a:ext uri="{FF2B5EF4-FFF2-40B4-BE49-F238E27FC236}">
                <a16:creationId xmlns:a16="http://schemas.microsoft.com/office/drawing/2014/main" id="{46528BD8-FD36-7E5B-43FA-B1C7A847D55C}"/>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l="41827"/>
          <a:stretch/>
        </p:blipFill>
        <p:spPr bwMode="auto">
          <a:xfrm>
            <a:off x="9098869" y="5661248"/>
            <a:ext cx="2649759" cy="946977"/>
          </a:xfrm>
          <a:prstGeom prst="rect">
            <a:avLst/>
          </a:prstGeom>
          <a:ln>
            <a:noFill/>
          </a:ln>
          <a:extLst>
            <a:ext uri="{53640926-AAD7-44D8-BBD7-CCE9431645EC}">
              <a14:shadowObscured xmlns:a14="http://schemas.microsoft.com/office/drawing/2010/main"/>
            </a:ext>
          </a:extLst>
        </p:spPr>
      </p:pic>
      <p:pic>
        <p:nvPicPr>
          <p:cNvPr id="4" name="Picture 3" descr="A blue text on a white background&#10;&#10;Description automatically generated">
            <a:extLst>
              <a:ext uri="{FF2B5EF4-FFF2-40B4-BE49-F238E27FC236}">
                <a16:creationId xmlns:a16="http://schemas.microsoft.com/office/drawing/2014/main" id="{B30D3712-FAFA-B658-4625-4E9DA9C6D5D4}"/>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21420" y="5832467"/>
            <a:ext cx="3425716" cy="604537"/>
          </a:xfrm>
          <a:prstGeom prst="rect">
            <a:avLst/>
          </a:prstGeom>
        </p:spPr>
      </p:pic>
    </p:spTree>
    <p:extLst>
      <p:ext uri="{BB962C8B-B14F-4D97-AF65-F5344CB8AC3E}">
        <p14:creationId xmlns:p14="http://schemas.microsoft.com/office/powerpoint/2010/main" val="3825433270"/>
      </p:ext>
    </p:extLst>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p:cNvGraphicFramePr/>
          <p:nvPr>
            <p:extLst>
              <p:ext uri="{D42A27DB-BD31-4B8C-83A1-F6EECF244321}">
                <p14:modId xmlns:p14="http://schemas.microsoft.com/office/powerpoint/2010/main" val="2563790710"/>
              </p:ext>
            </p:extLst>
          </p:nvPr>
        </p:nvGraphicFramePr>
        <p:xfrm>
          <a:off x="335360" y="1844824"/>
          <a:ext cx="11161240" cy="191993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4" name="TextBox 13"/>
          <p:cNvSpPr txBox="1"/>
          <p:nvPr/>
        </p:nvSpPr>
        <p:spPr>
          <a:xfrm>
            <a:off x="311881" y="81780"/>
            <a:ext cx="11568238" cy="1585049"/>
          </a:xfrm>
          <a:prstGeom prst="rect">
            <a:avLst/>
          </a:prstGeom>
          <a:noFill/>
        </p:spPr>
        <p:txBody>
          <a:bodyPr wrap="square" rtlCol="0">
            <a:spAutoFit/>
          </a:bodyPr>
          <a:lstStyle/>
          <a:p>
            <a:pPr algn="ctr"/>
            <a:r>
              <a:rPr lang="en-GB" sz="7200" b="1" dirty="0">
                <a:solidFill>
                  <a:srgbClr val="007FBE"/>
                </a:solidFill>
                <a:latin typeface="Calibri" panose="020F0502020204030204" pitchFamily="34" charset="0"/>
                <a:cs typeface="Calibri" panose="020F0502020204030204" pitchFamily="34" charset="0"/>
              </a:rPr>
              <a:t>FIELD-BASED GROUPWORK</a:t>
            </a:r>
          </a:p>
          <a:p>
            <a:pPr algn="ctr"/>
            <a:r>
              <a:rPr lang="en-GB" sz="2500" b="1" dirty="0">
                <a:solidFill>
                  <a:schemeClr val="accent1"/>
                </a:solidFill>
                <a:latin typeface="Calibri" panose="020F0502020204030204" pitchFamily="34" charset="0"/>
                <a:cs typeface="Calibri" panose="020F0502020204030204" pitchFamily="34" charset="0"/>
              </a:rPr>
              <a:t>Discuss your Case Example in Final Report Scenario 1: what are your scores?</a:t>
            </a:r>
          </a:p>
        </p:txBody>
      </p:sp>
      <p:grpSp>
        <p:nvGrpSpPr>
          <p:cNvPr id="3" name="Group 2">
            <a:extLst>
              <a:ext uri="{FF2B5EF4-FFF2-40B4-BE49-F238E27FC236}">
                <a16:creationId xmlns:a16="http://schemas.microsoft.com/office/drawing/2014/main" id="{0F33249E-6924-EE4A-7036-04DD38FAD4D6}"/>
              </a:ext>
            </a:extLst>
          </p:cNvPr>
          <p:cNvGrpSpPr/>
          <p:nvPr/>
        </p:nvGrpSpPr>
        <p:grpSpPr>
          <a:xfrm>
            <a:off x="479376" y="4365104"/>
            <a:ext cx="1008112" cy="1307225"/>
            <a:chOff x="7524328" y="160338"/>
            <a:chExt cx="1052211" cy="1485475"/>
          </a:xfrm>
        </p:grpSpPr>
        <p:pic>
          <p:nvPicPr>
            <p:cNvPr id="8" name="Picture 7">
              <a:extLst>
                <a:ext uri="{FF2B5EF4-FFF2-40B4-BE49-F238E27FC236}">
                  <a16:creationId xmlns:a16="http://schemas.microsoft.com/office/drawing/2014/main" id="{C84213AC-73F3-5584-C8B8-7BF38206F7F9}"/>
                </a:ext>
              </a:extLst>
            </p:cNvPr>
            <p:cNvPicPr>
              <a:picLocks noChangeAspect="1"/>
            </p:cNvPicPr>
            <p:nvPr/>
          </p:nvPicPr>
          <p:blipFill>
            <a:blip r:embed="rId8" cstate="print">
              <a:duotone>
                <a:schemeClr val="accent1">
                  <a:shade val="45000"/>
                  <a:satMod val="135000"/>
                </a:schemeClr>
                <a:prstClr val="white"/>
              </a:duotone>
              <a:extLst>
                <a:ext uri="{28A0092B-C50C-407E-A947-70E740481C1C}">
                  <a14:useLocalDpi xmlns:a14="http://schemas.microsoft.com/office/drawing/2010/main" val="0"/>
                </a:ext>
              </a:extLst>
            </a:blip>
            <a:stretch>
              <a:fillRect/>
            </a:stretch>
          </p:blipFill>
          <p:spPr>
            <a:xfrm>
              <a:off x="7524328" y="160338"/>
              <a:ext cx="1052211" cy="1485475"/>
            </a:xfrm>
            <a:prstGeom prst="rect">
              <a:avLst/>
            </a:prstGeom>
          </p:spPr>
        </p:pic>
        <p:sp>
          <p:nvSpPr>
            <p:cNvPr id="9" name="TextBox 8">
              <a:extLst>
                <a:ext uri="{FF2B5EF4-FFF2-40B4-BE49-F238E27FC236}">
                  <a16:creationId xmlns:a16="http://schemas.microsoft.com/office/drawing/2014/main" id="{6C5856C3-8E22-89F9-BF38-C4A142DE76DF}"/>
                </a:ext>
              </a:extLst>
            </p:cNvPr>
            <p:cNvSpPr txBox="1"/>
            <p:nvPr/>
          </p:nvSpPr>
          <p:spPr>
            <a:xfrm>
              <a:off x="7647410" y="625166"/>
              <a:ext cx="806042" cy="804412"/>
            </a:xfrm>
            <a:prstGeom prst="rect">
              <a:avLst/>
            </a:prstGeom>
            <a:noFill/>
          </p:spPr>
          <p:txBody>
            <a:bodyPr wrap="square" rtlCol="0">
              <a:spAutoFit/>
            </a:bodyPr>
            <a:lstStyle/>
            <a:p>
              <a:pPr algn="ctr"/>
              <a:r>
                <a:rPr lang="en-GB" sz="4000" b="1" dirty="0">
                  <a:solidFill>
                    <a:schemeClr val="bg1"/>
                  </a:solidFill>
                </a:rPr>
                <a:t>50</a:t>
              </a:r>
            </a:p>
          </p:txBody>
        </p:sp>
      </p:grpSp>
      <p:sp>
        <p:nvSpPr>
          <p:cNvPr id="7" name="TextBox 6">
            <a:extLst>
              <a:ext uri="{FF2B5EF4-FFF2-40B4-BE49-F238E27FC236}">
                <a16:creationId xmlns:a16="http://schemas.microsoft.com/office/drawing/2014/main" id="{85389A76-5268-9FA6-A678-22143EAF7E8C}"/>
              </a:ext>
            </a:extLst>
          </p:cNvPr>
          <p:cNvSpPr txBox="1"/>
          <p:nvPr/>
        </p:nvSpPr>
        <p:spPr>
          <a:xfrm>
            <a:off x="1703512" y="4568659"/>
            <a:ext cx="7490756" cy="1877437"/>
          </a:xfrm>
          <a:prstGeom prst="rect">
            <a:avLst/>
          </a:prstGeom>
          <a:noFill/>
        </p:spPr>
        <p:txBody>
          <a:bodyPr wrap="square">
            <a:spAutoFit/>
          </a:bodyPr>
          <a:lstStyle/>
          <a:p>
            <a:pPr marL="457200" indent="-457200">
              <a:buFont typeface="Arial" panose="020B0604020202020204" pitchFamily="34" charset="0"/>
              <a:buChar char="•"/>
            </a:pPr>
            <a:r>
              <a:rPr lang="en-GB" sz="3200" b="1" dirty="0">
                <a:solidFill>
                  <a:schemeClr val="accent1">
                    <a:lumMod val="75000"/>
                  </a:schemeClr>
                </a:solidFill>
                <a:latin typeface="Calibri" panose="020F0502020204030204" pitchFamily="34" charset="0"/>
                <a:cs typeface="Calibri" panose="020F0502020204030204" pitchFamily="34" charset="0"/>
              </a:rPr>
              <a:t>Repeat after Coffee Break for Scenario 2</a:t>
            </a:r>
          </a:p>
          <a:p>
            <a:pPr marL="457200" indent="-457200">
              <a:buFont typeface="Arial" panose="020B0604020202020204" pitchFamily="34" charset="0"/>
              <a:buChar char="•"/>
            </a:pPr>
            <a:endParaRPr lang="en-GB" sz="1000" b="1" dirty="0">
              <a:solidFill>
                <a:schemeClr val="accent1">
                  <a:lumMod val="75000"/>
                </a:schemeClr>
              </a:solidFill>
              <a:latin typeface="Calibri" panose="020F0502020204030204" pitchFamily="34" charset="0"/>
              <a:cs typeface="Calibri" panose="020F0502020204030204" pitchFamily="34" charset="0"/>
            </a:endParaRPr>
          </a:p>
          <a:p>
            <a:pPr marL="457200" indent="-457200">
              <a:buFont typeface="Arial" panose="020B0604020202020204" pitchFamily="34" charset="0"/>
              <a:buChar char="•"/>
            </a:pPr>
            <a:r>
              <a:rPr lang="en-GB" sz="3200" b="1" dirty="0">
                <a:solidFill>
                  <a:schemeClr val="accent1">
                    <a:lumMod val="75000"/>
                  </a:schemeClr>
                </a:solidFill>
                <a:latin typeface="Calibri" panose="020F0502020204030204" pitchFamily="34" charset="0"/>
                <a:cs typeface="Calibri" panose="020F0502020204030204" pitchFamily="34" charset="0"/>
              </a:rPr>
              <a:t>Return to Plenary at 12:00</a:t>
            </a:r>
          </a:p>
          <a:p>
            <a:pPr marL="457200" indent="-457200">
              <a:buFont typeface="Arial" panose="020B0604020202020204" pitchFamily="34" charset="0"/>
              <a:buChar char="•"/>
            </a:pPr>
            <a:endParaRPr lang="en-GB" sz="1000" b="1" dirty="0">
              <a:solidFill>
                <a:schemeClr val="accent1">
                  <a:lumMod val="75000"/>
                </a:schemeClr>
              </a:solidFill>
              <a:latin typeface="Calibri" panose="020F0502020204030204" pitchFamily="34" charset="0"/>
              <a:cs typeface="Calibri" panose="020F0502020204030204" pitchFamily="34" charset="0"/>
            </a:endParaRPr>
          </a:p>
          <a:p>
            <a:pPr marL="457200" indent="-457200">
              <a:buFont typeface="Arial" panose="020B0604020202020204" pitchFamily="34" charset="0"/>
              <a:buChar char="•"/>
            </a:pPr>
            <a:r>
              <a:rPr lang="en-GB" sz="3200" b="1" dirty="0">
                <a:solidFill>
                  <a:schemeClr val="accent1">
                    <a:lumMod val="75000"/>
                  </a:schemeClr>
                </a:solidFill>
                <a:latin typeface="Calibri" panose="020F0502020204030204" pitchFamily="34" charset="0"/>
                <a:cs typeface="Calibri" panose="020F0502020204030204" pitchFamily="34" charset="0"/>
              </a:rPr>
              <a:t>Nominate Rapporteur (scores et al)</a:t>
            </a:r>
            <a:endParaRPr lang="en-GB" sz="3200" dirty="0">
              <a:solidFill>
                <a:schemeClr val="accent1">
                  <a:lumMod val="75000"/>
                </a:schemeClr>
              </a:solidFill>
            </a:endParaRPr>
          </a:p>
        </p:txBody>
      </p:sp>
      <p:pic>
        <p:nvPicPr>
          <p:cNvPr id="15" name="Picture 14">
            <a:extLst>
              <a:ext uri="{FF2B5EF4-FFF2-40B4-BE49-F238E27FC236}">
                <a16:creationId xmlns:a16="http://schemas.microsoft.com/office/drawing/2014/main" id="{FE4D6FBB-70C5-C6A6-18D7-431F8DCC62F6}"/>
              </a:ext>
            </a:extLst>
          </p:cNvPr>
          <p:cNvPicPr>
            <a:picLocks noChangeAspect="1"/>
          </p:cNvPicPr>
          <p:nvPr/>
        </p:nvPicPr>
        <p:blipFill>
          <a:blip r:embed="rId9">
            <a:extLst>
              <a:ext uri="{BEBA8EAE-BF5A-486C-A8C5-ECC9F3942E4B}">
                <a14:imgProps xmlns:a14="http://schemas.microsoft.com/office/drawing/2010/main">
                  <a14:imgLayer r:embed="rId10">
                    <a14:imgEffect>
                      <a14:artisticPaintBrush/>
                    </a14:imgEffect>
                    <a14:imgEffect>
                      <a14:colorTemperature colorTemp="5900"/>
                    </a14:imgEffect>
                    <a14:imgEffect>
                      <a14:saturation sat="66000"/>
                    </a14:imgEffect>
                  </a14:imgLayer>
                </a14:imgProps>
              </a:ext>
              <a:ext uri="{28A0092B-C50C-407E-A947-70E740481C1C}">
                <a14:useLocalDpi xmlns:a14="http://schemas.microsoft.com/office/drawing/2010/main" val="0"/>
              </a:ext>
            </a:extLst>
          </a:blip>
          <a:srcRect l="3321" r="3321"/>
          <a:stretch/>
        </p:blipFill>
        <p:spPr>
          <a:xfrm>
            <a:off x="9410292" y="4077072"/>
            <a:ext cx="2251273" cy="2047520"/>
          </a:xfrm>
          <a:prstGeom prst="rect">
            <a:avLst/>
          </a:prstGeom>
        </p:spPr>
      </p:pic>
    </p:spTree>
    <p:extLst>
      <p:ext uri="{BB962C8B-B14F-4D97-AF65-F5344CB8AC3E}">
        <p14:creationId xmlns:p14="http://schemas.microsoft.com/office/powerpoint/2010/main" val="1266275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74426AB7-D619-4515-962A-BC83909EC01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a:ea typeface="+mn-ea"/>
              <a:cs typeface="+mn-cs"/>
            </a:endParaRPr>
          </a:p>
        </p:txBody>
      </p:sp>
      <p:sp>
        <p:nvSpPr>
          <p:cNvPr id="11" name="Rectangle 10">
            <a:extLst>
              <a:ext uri="{FF2B5EF4-FFF2-40B4-BE49-F238E27FC236}">
                <a16:creationId xmlns:a16="http://schemas.microsoft.com/office/drawing/2014/main" id="{DE47DF98-723F-4AAC-ABCF-CACBC438F78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43840" y="256540"/>
            <a:ext cx="11704320" cy="6365239"/>
          </a:xfrm>
          <a:prstGeom prst="rect">
            <a:avLst/>
          </a:prstGeom>
          <a:solidFill>
            <a:srgbClr val="FFFFFF"/>
          </a:solidFill>
          <a:ln w="12700">
            <a:noFill/>
          </a:ln>
        </p:spPr>
        <p:style>
          <a:lnRef idx="2">
            <a:schemeClr val="accent1">
              <a:shade val="50000"/>
            </a:schemeClr>
          </a:lnRef>
          <a:fillRef idx="1">
            <a:schemeClr val="accent1"/>
          </a:fillRef>
          <a:effectRef idx="0">
            <a:schemeClr val="accent1"/>
          </a:effectRef>
          <a:fontRef idx="minor">
            <a:schemeClr val="lt1"/>
          </a:fontRef>
        </p:style>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a:ea typeface="+mn-ea"/>
              <a:cs typeface="+mn-cs"/>
            </a:endParaRPr>
          </a:p>
        </p:txBody>
      </p:sp>
      <p:cxnSp>
        <p:nvCxnSpPr>
          <p:cNvPr id="13" name="Straight Connector 12">
            <a:extLst>
              <a:ext uri="{FF2B5EF4-FFF2-40B4-BE49-F238E27FC236}">
                <a16:creationId xmlns:a16="http://schemas.microsoft.com/office/drawing/2014/main" id="{EA29FC7C-9308-4FDE-8DCA-405668055B0F}"/>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2895600" y="5768204"/>
            <a:ext cx="6400800"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TextBox 2">
            <a:extLst>
              <a:ext uri="{FF2B5EF4-FFF2-40B4-BE49-F238E27FC236}">
                <a16:creationId xmlns:a16="http://schemas.microsoft.com/office/drawing/2014/main" id="{ACDBF0FC-D168-03ED-D940-F6CEA0E242D7}"/>
              </a:ext>
            </a:extLst>
          </p:cNvPr>
          <p:cNvSpPr txBox="1"/>
          <p:nvPr/>
        </p:nvSpPr>
        <p:spPr>
          <a:xfrm>
            <a:off x="1109980" y="4277356"/>
            <a:ext cx="9966960" cy="1560320"/>
          </a:xfrm>
          <a:prstGeom prst="rect">
            <a:avLst/>
          </a:prstGeom>
        </p:spPr>
        <p:txBody>
          <a:bodyPr vert="horz" lIns="91440" tIns="45720" rIns="91440" bIns="45720" rtlCol="0" anchor="b">
            <a:normAutofit/>
          </a:bodyPr>
          <a:lstStyle/>
          <a:p>
            <a:pPr marL="0" marR="0" lvl="0" indent="0" algn="ctr" defTabSz="914400" rtl="0" eaLnBrk="1" fontAlgn="auto" latinLnBrk="0" hangingPunct="1">
              <a:lnSpc>
                <a:spcPct val="90000"/>
              </a:lnSpc>
              <a:spcBef>
                <a:spcPct val="0"/>
              </a:spcBef>
              <a:spcAft>
                <a:spcPts val="600"/>
              </a:spcAft>
              <a:buClrTx/>
              <a:buSzTx/>
              <a:buFontTx/>
              <a:buNone/>
              <a:tabLst/>
              <a:defRPr/>
            </a:pPr>
            <a:r>
              <a:rPr kumimoji="0" lang="en-US" sz="6600" b="1" i="0" u="none" strike="noStrike" kern="1200" cap="none" spc="0" normalizeH="0" baseline="0" noProof="0" dirty="0">
                <a:ln>
                  <a:noFill/>
                </a:ln>
                <a:solidFill>
                  <a:srgbClr val="4F81BD"/>
                </a:solidFill>
                <a:effectLst/>
                <a:uLnTx/>
                <a:uFillTx/>
                <a:latin typeface="Calibri"/>
                <a:ea typeface="+mn-ea"/>
                <a:cs typeface="+mn-cs"/>
              </a:rPr>
              <a:t>Score Barometer</a:t>
            </a:r>
          </a:p>
        </p:txBody>
      </p:sp>
      <p:graphicFrame>
        <p:nvGraphicFramePr>
          <p:cNvPr id="6" name="Table 5">
            <a:extLst>
              <a:ext uri="{FF2B5EF4-FFF2-40B4-BE49-F238E27FC236}">
                <a16:creationId xmlns:a16="http://schemas.microsoft.com/office/drawing/2014/main" id="{C4618187-E44D-0B24-EA42-E50B44403DF4}"/>
              </a:ext>
            </a:extLst>
          </p:cNvPr>
          <p:cNvGraphicFramePr>
            <a:graphicFrameLocks noGrp="1"/>
          </p:cNvGraphicFramePr>
          <p:nvPr>
            <p:extLst>
              <p:ext uri="{D42A27DB-BD31-4B8C-83A1-F6EECF244321}">
                <p14:modId xmlns:p14="http://schemas.microsoft.com/office/powerpoint/2010/main" val="1015602231"/>
              </p:ext>
            </p:extLst>
          </p:nvPr>
        </p:nvGraphicFramePr>
        <p:xfrm>
          <a:off x="839416" y="1052736"/>
          <a:ext cx="10734070" cy="2920905"/>
        </p:xfrm>
        <a:graphic>
          <a:graphicData uri="http://schemas.openxmlformats.org/drawingml/2006/table">
            <a:tbl>
              <a:tblPr firstRow="1" bandRow="1">
                <a:tableStyleId>{5C22544A-7EE6-4342-B048-85BDC9FD1C3A}</a:tableStyleId>
              </a:tblPr>
              <a:tblGrid>
                <a:gridCol w="1073407">
                  <a:extLst>
                    <a:ext uri="{9D8B030D-6E8A-4147-A177-3AD203B41FA5}">
                      <a16:colId xmlns:a16="http://schemas.microsoft.com/office/drawing/2014/main" val="20000"/>
                    </a:ext>
                  </a:extLst>
                </a:gridCol>
                <a:gridCol w="1073407">
                  <a:extLst>
                    <a:ext uri="{9D8B030D-6E8A-4147-A177-3AD203B41FA5}">
                      <a16:colId xmlns:a16="http://schemas.microsoft.com/office/drawing/2014/main" val="2439401640"/>
                    </a:ext>
                  </a:extLst>
                </a:gridCol>
                <a:gridCol w="1073407">
                  <a:extLst>
                    <a:ext uri="{9D8B030D-6E8A-4147-A177-3AD203B41FA5}">
                      <a16:colId xmlns:a16="http://schemas.microsoft.com/office/drawing/2014/main" val="1997900921"/>
                    </a:ext>
                  </a:extLst>
                </a:gridCol>
                <a:gridCol w="1073407">
                  <a:extLst>
                    <a:ext uri="{9D8B030D-6E8A-4147-A177-3AD203B41FA5}">
                      <a16:colId xmlns:a16="http://schemas.microsoft.com/office/drawing/2014/main" val="2311014246"/>
                    </a:ext>
                  </a:extLst>
                </a:gridCol>
                <a:gridCol w="1073407">
                  <a:extLst>
                    <a:ext uri="{9D8B030D-6E8A-4147-A177-3AD203B41FA5}">
                      <a16:colId xmlns:a16="http://schemas.microsoft.com/office/drawing/2014/main" val="811513854"/>
                    </a:ext>
                  </a:extLst>
                </a:gridCol>
                <a:gridCol w="1073407">
                  <a:extLst>
                    <a:ext uri="{9D8B030D-6E8A-4147-A177-3AD203B41FA5}">
                      <a16:colId xmlns:a16="http://schemas.microsoft.com/office/drawing/2014/main" val="1218159538"/>
                    </a:ext>
                  </a:extLst>
                </a:gridCol>
                <a:gridCol w="1073407">
                  <a:extLst>
                    <a:ext uri="{9D8B030D-6E8A-4147-A177-3AD203B41FA5}">
                      <a16:colId xmlns:a16="http://schemas.microsoft.com/office/drawing/2014/main" val="1582974513"/>
                    </a:ext>
                  </a:extLst>
                </a:gridCol>
                <a:gridCol w="1073407">
                  <a:extLst>
                    <a:ext uri="{9D8B030D-6E8A-4147-A177-3AD203B41FA5}">
                      <a16:colId xmlns:a16="http://schemas.microsoft.com/office/drawing/2014/main" val="2771426357"/>
                    </a:ext>
                  </a:extLst>
                </a:gridCol>
                <a:gridCol w="1073407">
                  <a:extLst>
                    <a:ext uri="{9D8B030D-6E8A-4147-A177-3AD203B41FA5}">
                      <a16:colId xmlns:a16="http://schemas.microsoft.com/office/drawing/2014/main" val="967122029"/>
                    </a:ext>
                  </a:extLst>
                </a:gridCol>
                <a:gridCol w="1073407">
                  <a:extLst>
                    <a:ext uri="{9D8B030D-6E8A-4147-A177-3AD203B41FA5}">
                      <a16:colId xmlns:a16="http://schemas.microsoft.com/office/drawing/2014/main" val="356714089"/>
                    </a:ext>
                  </a:extLst>
                </a:gridCol>
              </a:tblGrid>
              <a:tr h="576064">
                <a:tc>
                  <a:txBody>
                    <a:bodyPr/>
                    <a:lstStyle/>
                    <a:p>
                      <a:pPr algn="ctr"/>
                      <a:r>
                        <a:rPr lang="en-GB" sz="3500" dirty="0">
                          <a:solidFill>
                            <a:schemeClr val="accent1">
                              <a:lumMod val="75000"/>
                            </a:schemeClr>
                          </a:solidFill>
                        </a:rPr>
                        <a:t>10</a:t>
                      </a:r>
                    </a:p>
                  </a:txBody>
                  <a:tcPr marL="176697" marR="176697" marT="88348" marB="88348">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GB" sz="3500" dirty="0">
                          <a:solidFill>
                            <a:schemeClr val="accent1">
                              <a:lumMod val="75000"/>
                            </a:schemeClr>
                          </a:solidFill>
                        </a:rPr>
                        <a:t>20</a:t>
                      </a:r>
                    </a:p>
                  </a:txBody>
                  <a:tcPr marL="176697" marR="176697" marT="88348" marB="88348">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GB" sz="3500" dirty="0">
                          <a:solidFill>
                            <a:schemeClr val="accent1">
                              <a:lumMod val="75000"/>
                            </a:schemeClr>
                          </a:solidFill>
                        </a:rPr>
                        <a:t>30</a:t>
                      </a:r>
                    </a:p>
                  </a:txBody>
                  <a:tcPr marL="176697" marR="176697" marT="88348" marB="88348">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GB" sz="3500" dirty="0">
                          <a:solidFill>
                            <a:schemeClr val="accent1">
                              <a:lumMod val="75000"/>
                            </a:schemeClr>
                          </a:solidFill>
                        </a:rPr>
                        <a:t>40</a:t>
                      </a:r>
                    </a:p>
                  </a:txBody>
                  <a:tcPr marL="176697" marR="176697" marT="88348" marB="88348">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GB" sz="3500" dirty="0">
                          <a:solidFill>
                            <a:schemeClr val="accent1">
                              <a:lumMod val="75000"/>
                            </a:schemeClr>
                          </a:solidFill>
                        </a:rPr>
                        <a:t>50</a:t>
                      </a:r>
                    </a:p>
                  </a:txBody>
                  <a:tcPr marL="176697" marR="176697" marT="88348" marB="88348">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GB" sz="3500" dirty="0">
                          <a:solidFill>
                            <a:schemeClr val="accent1">
                              <a:lumMod val="75000"/>
                            </a:schemeClr>
                          </a:solidFill>
                        </a:rPr>
                        <a:t>60</a:t>
                      </a:r>
                    </a:p>
                  </a:txBody>
                  <a:tcPr marL="176697" marR="176697" marT="88348" marB="88348">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GB" sz="3500" dirty="0">
                          <a:solidFill>
                            <a:schemeClr val="accent1">
                              <a:lumMod val="75000"/>
                            </a:schemeClr>
                          </a:solidFill>
                        </a:rPr>
                        <a:t>70</a:t>
                      </a:r>
                    </a:p>
                  </a:txBody>
                  <a:tcPr marL="176697" marR="176697" marT="88348" marB="88348">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GB" sz="3500" dirty="0">
                          <a:solidFill>
                            <a:schemeClr val="accent1">
                              <a:lumMod val="75000"/>
                            </a:schemeClr>
                          </a:solidFill>
                        </a:rPr>
                        <a:t>80</a:t>
                      </a:r>
                    </a:p>
                  </a:txBody>
                  <a:tcPr marL="176697" marR="176697" marT="88348" marB="88348">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GB" sz="3500" dirty="0">
                          <a:solidFill>
                            <a:schemeClr val="accent1">
                              <a:lumMod val="75000"/>
                            </a:schemeClr>
                          </a:solidFill>
                        </a:rPr>
                        <a:t>90</a:t>
                      </a:r>
                    </a:p>
                  </a:txBody>
                  <a:tcPr marL="176697" marR="176697" marT="88348" marB="88348">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GB" sz="3500" dirty="0">
                          <a:solidFill>
                            <a:schemeClr val="accent1">
                              <a:lumMod val="75000"/>
                            </a:schemeClr>
                          </a:solidFill>
                        </a:rPr>
                        <a:t>100</a:t>
                      </a:r>
                    </a:p>
                  </a:txBody>
                  <a:tcPr marL="176697" marR="176697" marT="88348" marB="88348">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1306128">
                <a:tc gridSpan="10">
                  <a:txBody>
                    <a:bodyPr/>
                    <a:lstStyle/>
                    <a:p>
                      <a:endParaRPr lang="en-GB" sz="3500" dirty="0"/>
                    </a:p>
                  </a:txBody>
                  <a:tcPr marL="176697" marR="176697" marT="88348" marB="88348">
                    <a:lnT w="12700" cap="flat" cmpd="sng" algn="ctr">
                      <a:noFill/>
                      <a:prstDash val="solid"/>
                      <a:round/>
                      <a:headEnd type="none" w="med" len="med"/>
                      <a:tailEnd type="none" w="med" len="med"/>
                    </a:lnT>
                    <a:blipFill>
                      <a:blip r:embed="rId3"/>
                      <a:stretch>
                        <a:fillRect/>
                      </a:stretch>
                    </a:blipFill>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10001"/>
                  </a:ext>
                </a:extLst>
              </a:tr>
              <a:tr h="904681">
                <a:tc gridSpan="10">
                  <a:txBody>
                    <a:bodyPr/>
                    <a:lstStyle/>
                    <a:p>
                      <a:pPr algn="ctr"/>
                      <a:r>
                        <a:rPr lang="en-GB" sz="3500" b="0" kern="1200" dirty="0">
                          <a:solidFill>
                            <a:schemeClr val="accent1">
                              <a:lumMod val="75000"/>
                            </a:schemeClr>
                          </a:solidFill>
                          <a:latin typeface="+mn-lt"/>
                          <a:ea typeface="+mn-ea"/>
                          <a:cs typeface="+mn-cs"/>
                        </a:rPr>
                        <a:t>Think about scoring on a colour scale</a:t>
                      </a:r>
                    </a:p>
                  </a:txBody>
                  <a:tcPr marL="119056" marR="119056" marT="59528" marB="59528">
                    <a:noFill/>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35648066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0" y="764704"/>
            <a:ext cx="12192000" cy="4829977"/>
          </a:xfrm>
          <a:prstGeom prst="rect">
            <a:avLst/>
          </a:prstGeom>
          <a:noFill/>
        </p:spPr>
        <p:txBody>
          <a:bodyPr wrap="square" rtlCol="0">
            <a:spAutoFit/>
          </a:bodyPr>
          <a:lstStyle/>
          <a:p>
            <a:pPr algn="ctr">
              <a:lnSpc>
                <a:spcPct val="90000"/>
              </a:lnSpc>
            </a:pPr>
            <a:r>
              <a:rPr lang="en-GB" sz="6600" b="1" cap="small" dirty="0">
                <a:solidFill>
                  <a:schemeClr val="accent1">
                    <a:lumMod val="75000"/>
                  </a:schemeClr>
                </a:solidFill>
                <a:latin typeface="Candara" panose="020E0502030303020204" pitchFamily="34" charset="0"/>
                <a:cs typeface="Helvetica" pitchFamily="34" charset="0"/>
              </a:rPr>
              <a:t>ERASMUS+ KA</a:t>
            </a:r>
            <a:r>
              <a:rPr lang="en-GB" sz="7700" b="1" cap="small" dirty="0">
                <a:solidFill>
                  <a:schemeClr val="accent1">
                    <a:lumMod val="75000"/>
                  </a:schemeClr>
                </a:solidFill>
                <a:latin typeface="Candara" panose="020E0502030303020204" pitchFamily="34" charset="0"/>
                <a:cs typeface="Helvetica" pitchFamily="34" charset="0"/>
              </a:rPr>
              <a:t>220</a:t>
            </a:r>
            <a:endParaRPr lang="en-GB" sz="7700" b="1" dirty="0">
              <a:solidFill>
                <a:schemeClr val="accent1">
                  <a:lumMod val="75000"/>
                </a:schemeClr>
              </a:solidFill>
              <a:latin typeface="Candara" panose="020E0502030303020204" pitchFamily="34" charset="0"/>
              <a:cs typeface="Helvetica" pitchFamily="34" charset="0"/>
            </a:endParaRPr>
          </a:p>
          <a:p>
            <a:pPr algn="ctr">
              <a:lnSpc>
                <a:spcPct val="80000"/>
              </a:lnSpc>
            </a:pPr>
            <a:br>
              <a:rPr lang="en-GB" sz="3600" b="1" dirty="0">
                <a:solidFill>
                  <a:schemeClr val="accent1">
                    <a:lumMod val="75000"/>
                  </a:schemeClr>
                </a:solidFill>
                <a:latin typeface="Candara" panose="020E0502030303020204" pitchFamily="34" charset="0"/>
                <a:cs typeface="Helvetica" pitchFamily="34" charset="0"/>
              </a:rPr>
            </a:br>
            <a:r>
              <a:rPr lang="en-GB" sz="7200" b="1" dirty="0">
                <a:solidFill>
                  <a:schemeClr val="accent1"/>
                </a:solidFill>
                <a:latin typeface="Candara" panose="020E0502030303020204" pitchFamily="34" charset="0"/>
                <a:cs typeface="Helvetica" pitchFamily="34" charset="0"/>
              </a:rPr>
              <a:t>Recognising Achievement: Review of Case Examples</a:t>
            </a:r>
            <a:br>
              <a:rPr lang="en-GB" sz="7200" b="1" dirty="0">
                <a:solidFill>
                  <a:schemeClr val="accent1"/>
                </a:solidFill>
                <a:latin typeface="Candara" panose="020E0502030303020204" pitchFamily="34" charset="0"/>
                <a:cs typeface="Helvetica" pitchFamily="34" charset="0"/>
              </a:rPr>
            </a:br>
            <a:br>
              <a:rPr lang="en-GB" sz="2800" b="1" dirty="0">
                <a:solidFill>
                  <a:schemeClr val="accent1"/>
                </a:solidFill>
                <a:latin typeface="Candara" panose="020E0502030303020204" pitchFamily="34" charset="0"/>
                <a:cs typeface="Helvetica" pitchFamily="34" charset="0"/>
              </a:rPr>
            </a:br>
            <a:r>
              <a:rPr lang="en-GB" sz="7200" b="1" cap="small" dirty="0">
                <a:solidFill>
                  <a:schemeClr val="accent1">
                    <a:lumMod val="75000"/>
                  </a:schemeClr>
                </a:solidFill>
                <a:latin typeface="Candara" panose="020E0502030303020204" pitchFamily="34" charset="0"/>
                <a:cs typeface="Helvetica" pitchFamily="34" charset="0"/>
              </a:rPr>
              <a:t>Scenario</a:t>
            </a:r>
            <a:r>
              <a:rPr lang="en-GB" sz="7200" b="1" dirty="0">
                <a:solidFill>
                  <a:schemeClr val="accent1">
                    <a:lumMod val="75000"/>
                  </a:schemeClr>
                </a:solidFill>
                <a:latin typeface="Candara" panose="020E0502030303020204" pitchFamily="34" charset="0"/>
                <a:cs typeface="Helvetica" pitchFamily="34" charset="0"/>
              </a:rPr>
              <a:t> </a:t>
            </a:r>
            <a:r>
              <a:rPr lang="en-GB" sz="8000" b="1" dirty="0">
                <a:solidFill>
                  <a:schemeClr val="accent1">
                    <a:lumMod val="75000"/>
                  </a:schemeClr>
                </a:solidFill>
                <a:latin typeface="Candara" panose="020E0502030303020204" pitchFamily="34" charset="0"/>
                <a:cs typeface="Helvetica" pitchFamily="34" charset="0"/>
              </a:rPr>
              <a:t>2</a:t>
            </a:r>
            <a:endParaRPr lang="en-GB" sz="9600" b="1" baseline="30000" dirty="0">
              <a:solidFill>
                <a:schemeClr val="accent1">
                  <a:lumMod val="75000"/>
                </a:schemeClr>
              </a:solidFill>
              <a:latin typeface="Candara" panose="020E0502030303020204" pitchFamily="34" charset="0"/>
              <a:cs typeface="Helvetica" pitchFamily="34" charset="0"/>
            </a:endParaRPr>
          </a:p>
        </p:txBody>
      </p:sp>
      <p:pic>
        <p:nvPicPr>
          <p:cNvPr id="2" name="Picture 1">
            <a:extLst>
              <a:ext uri="{FF2B5EF4-FFF2-40B4-BE49-F238E27FC236}">
                <a16:creationId xmlns:a16="http://schemas.microsoft.com/office/drawing/2014/main" id="{46528BD8-FD36-7E5B-43FA-B1C7A847D55C}"/>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l="41827"/>
          <a:stretch/>
        </p:blipFill>
        <p:spPr bwMode="auto">
          <a:xfrm>
            <a:off x="9098869" y="5661248"/>
            <a:ext cx="2649759" cy="946977"/>
          </a:xfrm>
          <a:prstGeom prst="rect">
            <a:avLst/>
          </a:prstGeom>
          <a:ln>
            <a:noFill/>
          </a:ln>
          <a:extLst>
            <a:ext uri="{53640926-AAD7-44D8-BBD7-CCE9431645EC}">
              <a14:shadowObscured xmlns:a14="http://schemas.microsoft.com/office/drawing/2010/main"/>
            </a:ext>
          </a:extLst>
        </p:spPr>
      </p:pic>
      <p:pic>
        <p:nvPicPr>
          <p:cNvPr id="4" name="Picture 3" descr="A blue text on a white background&#10;&#10;Description automatically generated">
            <a:extLst>
              <a:ext uri="{FF2B5EF4-FFF2-40B4-BE49-F238E27FC236}">
                <a16:creationId xmlns:a16="http://schemas.microsoft.com/office/drawing/2014/main" id="{B30D3712-FAFA-B658-4625-4E9DA9C6D5D4}"/>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21420" y="5832467"/>
            <a:ext cx="3425716" cy="604537"/>
          </a:xfrm>
          <a:prstGeom prst="rect">
            <a:avLst/>
          </a:prstGeom>
        </p:spPr>
      </p:pic>
    </p:spTree>
    <p:extLst>
      <p:ext uri="{BB962C8B-B14F-4D97-AF65-F5344CB8AC3E}">
        <p14:creationId xmlns:p14="http://schemas.microsoft.com/office/powerpoint/2010/main" val="285614969"/>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extBox 13"/>
          <p:cNvSpPr txBox="1"/>
          <p:nvPr/>
        </p:nvSpPr>
        <p:spPr>
          <a:xfrm>
            <a:off x="311881" y="81780"/>
            <a:ext cx="11568238" cy="1585049"/>
          </a:xfrm>
          <a:prstGeom prst="rect">
            <a:avLst/>
          </a:prstGeom>
          <a:noFill/>
        </p:spPr>
        <p:txBody>
          <a:bodyPr wrap="square" rtlCol="0">
            <a:spAutoFit/>
          </a:bodyPr>
          <a:lstStyle/>
          <a:p>
            <a:pPr algn="ctr"/>
            <a:r>
              <a:rPr lang="en-GB" sz="7200" b="1" dirty="0">
                <a:solidFill>
                  <a:srgbClr val="007FBE"/>
                </a:solidFill>
                <a:latin typeface="Calibri" panose="020F0502020204030204" pitchFamily="34" charset="0"/>
                <a:cs typeface="Calibri" panose="020F0502020204030204" pitchFamily="34" charset="0"/>
              </a:rPr>
              <a:t>FIELD-BASED GROUPWORK</a:t>
            </a:r>
          </a:p>
          <a:p>
            <a:pPr algn="ctr"/>
            <a:r>
              <a:rPr lang="en-GB" sz="2500" b="1" dirty="0">
                <a:solidFill>
                  <a:schemeClr val="accent1"/>
                </a:solidFill>
                <a:latin typeface="Calibri" panose="020F0502020204030204" pitchFamily="34" charset="0"/>
                <a:cs typeface="Calibri" panose="020F0502020204030204" pitchFamily="34" charset="0"/>
              </a:rPr>
              <a:t>Discuss your Case Example in Final Report Scenario 2: what are your scores?</a:t>
            </a:r>
          </a:p>
        </p:txBody>
      </p:sp>
      <p:grpSp>
        <p:nvGrpSpPr>
          <p:cNvPr id="3" name="Group 2">
            <a:extLst>
              <a:ext uri="{FF2B5EF4-FFF2-40B4-BE49-F238E27FC236}">
                <a16:creationId xmlns:a16="http://schemas.microsoft.com/office/drawing/2014/main" id="{0F33249E-6924-EE4A-7036-04DD38FAD4D6}"/>
              </a:ext>
            </a:extLst>
          </p:cNvPr>
          <p:cNvGrpSpPr/>
          <p:nvPr/>
        </p:nvGrpSpPr>
        <p:grpSpPr>
          <a:xfrm>
            <a:off x="479376" y="4365104"/>
            <a:ext cx="1008112" cy="1307225"/>
            <a:chOff x="7524328" y="160338"/>
            <a:chExt cx="1052211" cy="1485475"/>
          </a:xfrm>
        </p:grpSpPr>
        <p:pic>
          <p:nvPicPr>
            <p:cNvPr id="8" name="Picture 7">
              <a:extLst>
                <a:ext uri="{FF2B5EF4-FFF2-40B4-BE49-F238E27FC236}">
                  <a16:creationId xmlns:a16="http://schemas.microsoft.com/office/drawing/2014/main" id="{C84213AC-73F3-5584-C8B8-7BF38206F7F9}"/>
                </a:ext>
              </a:extLst>
            </p:cNvPr>
            <p:cNvPicPr>
              <a:picLocks noChangeAspect="1"/>
            </p:cNvPicPr>
            <p:nvPr/>
          </p:nvPicPr>
          <p:blipFill>
            <a:blip r:embed="rId3" cstate="print">
              <a:duotone>
                <a:schemeClr val="accent1">
                  <a:shade val="45000"/>
                  <a:satMod val="135000"/>
                </a:schemeClr>
                <a:prstClr val="white"/>
              </a:duotone>
              <a:extLst>
                <a:ext uri="{28A0092B-C50C-407E-A947-70E740481C1C}">
                  <a14:useLocalDpi xmlns:a14="http://schemas.microsoft.com/office/drawing/2010/main" val="0"/>
                </a:ext>
              </a:extLst>
            </a:blip>
            <a:stretch>
              <a:fillRect/>
            </a:stretch>
          </p:blipFill>
          <p:spPr>
            <a:xfrm>
              <a:off x="7524328" y="160338"/>
              <a:ext cx="1052211" cy="1485475"/>
            </a:xfrm>
            <a:prstGeom prst="rect">
              <a:avLst/>
            </a:prstGeom>
          </p:spPr>
        </p:pic>
        <p:sp>
          <p:nvSpPr>
            <p:cNvPr id="9" name="TextBox 8">
              <a:extLst>
                <a:ext uri="{FF2B5EF4-FFF2-40B4-BE49-F238E27FC236}">
                  <a16:creationId xmlns:a16="http://schemas.microsoft.com/office/drawing/2014/main" id="{6C5856C3-8E22-89F9-BF38-C4A142DE76DF}"/>
                </a:ext>
              </a:extLst>
            </p:cNvPr>
            <p:cNvSpPr txBox="1"/>
            <p:nvPr/>
          </p:nvSpPr>
          <p:spPr>
            <a:xfrm>
              <a:off x="7647410" y="625166"/>
              <a:ext cx="806042" cy="804412"/>
            </a:xfrm>
            <a:prstGeom prst="rect">
              <a:avLst/>
            </a:prstGeom>
            <a:noFill/>
          </p:spPr>
          <p:txBody>
            <a:bodyPr wrap="square" rtlCol="0">
              <a:spAutoFit/>
            </a:bodyPr>
            <a:lstStyle/>
            <a:p>
              <a:pPr algn="ctr"/>
              <a:r>
                <a:rPr lang="en-GB" sz="4000" b="1" dirty="0">
                  <a:solidFill>
                    <a:schemeClr val="bg1"/>
                  </a:solidFill>
                </a:rPr>
                <a:t>50</a:t>
              </a:r>
            </a:p>
          </p:txBody>
        </p:sp>
      </p:grpSp>
      <p:sp>
        <p:nvSpPr>
          <p:cNvPr id="7" name="TextBox 6">
            <a:extLst>
              <a:ext uri="{FF2B5EF4-FFF2-40B4-BE49-F238E27FC236}">
                <a16:creationId xmlns:a16="http://schemas.microsoft.com/office/drawing/2014/main" id="{85389A76-5268-9FA6-A678-22143EAF7E8C}"/>
              </a:ext>
            </a:extLst>
          </p:cNvPr>
          <p:cNvSpPr txBox="1"/>
          <p:nvPr/>
        </p:nvSpPr>
        <p:spPr>
          <a:xfrm>
            <a:off x="1703512" y="4695550"/>
            <a:ext cx="7490756" cy="1200329"/>
          </a:xfrm>
          <a:prstGeom prst="rect">
            <a:avLst/>
          </a:prstGeom>
          <a:noFill/>
        </p:spPr>
        <p:txBody>
          <a:bodyPr wrap="square">
            <a:spAutoFit/>
          </a:bodyPr>
          <a:lstStyle/>
          <a:p>
            <a:pPr marL="457200" indent="-457200">
              <a:buFont typeface="Arial" panose="020B0604020202020204" pitchFamily="34" charset="0"/>
              <a:buChar char="•"/>
            </a:pPr>
            <a:r>
              <a:rPr lang="en-GB" sz="3600" b="1" dirty="0">
                <a:solidFill>
                  <a:schemeClr val="accent1">
                    <a:lumMod val="75000"/>
                  </a:schemeClr>
                </a:solidFill>
                <a:latin typeface="Calibri" panose="020F0502020204030204" pitchFamily="34" charset="0"/>
                <a:cs typeface="Calibri" panose="020F0502020204030204" pitchFamily="34" charset="0"/>
              </a:rPr>
              <a:t>Return to Plenary at 12:00</a:t>
            </a:r>
          </a:p>
          <a:p>
            <a:pPr marL="457200" indent="-457200">
              <a:buFont typeface="Arial" panose="020B0604020202020204" pitchFamily="34" charset="0"/>
              <a:buChar char="•"/>
            </a:pPr>
            <a:r>
              <a:rPr lang="en-GB" sz="3600" b="1" dirty="0">
                <a:solidFill>
                  <a:schemeClr val="accent1">
                    <a:lumMod val="75000"/>
                  </a:schemeClr>
                </a:solidFill>
                <a:latin typeface="Calibri" panose="020F0502020204030204" pitchFamily="34" charset="0"/>
                <a:cs typeface="Calibri" panose="020F0502020204030204" pitchFamily="34" charset="0"/>
              </a:rPr>
              <a:t>Nominate Rapporteur (scores et al)</a:t>
            </a:r>
            <a:endParaRPr lang="en-GB" sz="3600" dirty="0">
              <a:solidFill>
                <a:schemeClr val="accent1">
                  <a:lumMod val="75000"/>
                </a:schemeClr>
              </a:solidFill>
            </a:endParaRPr>
          </a:p>
        </p:txBody>
      </p:sp>
      <p:pic>
        <p:nvPicPr>
          <p:cNvPr id="15" name="Picture 14">
            <a:extLst>
              <a:ext uri="{FF2B5EF4-FFF2-40B4-BE49-F238E27FC236}">
                <a16:creationId xmlns:a16="http://schemas.microsoft.com/office/drawing/2014/main" id="{FE4D6FBB-70C5-C6A6-18D7-431F8DCC62F6}"/>
              </a:ext>
            </a:extLst>
          </p:cNvPr>
          <p:cNvPicPr>
            <a:picLocks noChangeAspect="1"/>
          </p:cNvPicPr>
          <p:nvPr/>
        </p:nvPicPr>
        <p:blipFill>
          <a:blip r:embed="rId4">
            <a:extLst>
              <a:ext uri="{BEBA8EAE-BF5A-486C-A8C5-ECC9F3942E4B}">
                <a14:imgProps xmlns:a14="http://schemas.microsoft.com/office/drawing/2010/main">
                  <a14:imgLayer r:embed="rId5">
                    <a14:imgEffect>
                      <a14:artisticPaintBrush/>
                    </a14:imgEffect>
                    <a14:imgEffect>
                      <a14:colorTemperature colorTemp="5900"/>
                    </a14:imgEffect>
                  </a14:imgLayer>
                </a14:imgProps>
              </a:ext>
              <a:ext uri="{28A0092B-C50C-407E-A947-70E740481C1C}">
                <a14:useLocalDpi xmlns:a14="http://schemas.microsoft.com/office/drawing/2010/main" val="0"/>
              </a:ext>
            </a:extLst>
          </a:blip>
          <a:srcRect l="3321" r="3321"/>
          <a:stretch/>
        </p:blipFill>
        <p:spPr>
          <a:xfrm>
            <a:off x="9194268" y="3989662"/>
            <a:ext cx="2503448" cy="2276872"/>
          </a:xfrm>
          <a:prstGeom prst="rect">
            <a:avLst/>
          </a:prstGeom>
        </p:spPr>
      </p:pic>
      <p:graphicFrame>
        <p:nvGraphicFramePr>
          <p:cNvPr id="2" name="Diagram 1">
            <a:extLst>
              <a:ext uri="{FF2B5EF4-FFF2-40B4-BE49-F238E27FC236}">
                <a16:creationId xmlns:a16="http://schemas.microsoft.com/office/drawing/2014/main" id="{8793A8DD-6FFC-9099-04FB-D439966EC848}"/>
              </a:ext>
            </a:extLst>
          </p:cNvPr>
          <p:cNvGraphicFramePr/>
          <p:nvPr>
            <p:extLst>
              <p:ext uri="{D42A27DB-BD31-4B8C-83A1-F6EECF244321}">
                <p14:modId xmlns:p14="http://schemas.microsoft.com/office/powerpoint/2010/main" val="3794725774"/>
              </p:ext>
            </p:extLst>
          </p:nvPr>
        </p:nvGraphicFramePr>
        <p:xfrm>
          <a:off x="335360" y="1844824"/>
          <a:ext cx="11161240" cy="1919930"/>
        </p:xfrm>
        <a:graphic>
          <a:graphicData uri="http://schemas.openxmlformats.org/drawingml/2006/diagram">
            <dgm:relIds xmlns:dgm="http://schemas.openxmlformats.org/drawingml/2006/diagram" xmlns:r="http://schemas.openxmlformats.org/officeDocument/2006/relationships" r:dm="rId6" r:lo="rId7" r:qs="rId8" r:cs="rId9"/>
          </a:graphicData>
        </a:graphic>
      </p:graphicFrame>
    </p:spTree>
    <p:extLst>
      <p:ext uri="{BB962C8B-B14F-4D97-AF65-F5344CB8AC3E}">
        <p14:creationId xmlns:p14="http://schemas.microsoft.com/office/powerpoint/2010/main" val="1138891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0" y="764704"/>
            <a:ext cx="12192000" cy="3651769"/>
          </a:xfrm>
          <a:prstGeom prst="rect">
            <a:avLst/>
          </a:prstGeom>
          <a:noFill/>
        </p:spPr>
        <p:txBody>
          <a:bodyPr wrap="square" rtlCol="0">
            <a:spAutoFit/>
          </a:bodyPr>
          <a:lstStyle/>
          <a:p>
            <a:pPr marL="0" marR="0" lvl="0" indent="0" algn="ctr" defTabSz="914400" rtl="0" eaLnBrk="1" fontAlgn="auto" latinLnBrk="0" hangingPunct="1">
              <a:lnSpc>
                <a:spcPct val="90000"/>
              </a:lnSpc>
              <a:spcBef>
                <a:spcPts val="0"/>
              </a:spcBef>
              <a:spcAft>
                <a:spcPts val="0"/>
              </a:spcAft>
              <a:buClrTx/>
              <a:buSzTx/>
              <a:buFontTx/>
              <a:buNone/>
              <a:tabLst/>
              <a:defRPr/>
            </a:pPr>
            <a:r>
              <a:rPr kumimoji="0" lang="en-GB" sz="6600" b="1" i="0" u="none" strike="noStrike" kern="1200" cap="small" spc="0" normalizeH="0" baseline="0" noProof="0" dirty="0">
                <a:ln>
                  <a:noFill/>
                </a:ln>
                <a:solidFill>
                  <a:srgbClr val="4F81BD">
                    <a:lumMod val="75000"/>
                  </a:srgbClr>
                </a:solidFill>
                <a:effectLst/>
                <a:uLnTx/>
                <a:uFillTx/>
                <a:latin typeface="Candara" panose="020E0502030303020204" pitchFamily="34" charset="0"/>
                <a:ea typeface="+mn-ea"/>
                <a:cs typeface="Helvetica" pitchFamily="34" charset="0"/>
              </a:rPr>
              <a:t>ERASMUS+ KA</a:t>
            </a:r>
            <a:r>
              <a:rPr kumimoji="0" lang="en-GB" sz="7700" b="1" i="0" u="none" strike="noStrike" kern="1200" cap="small" spc="0" normalizeH="0" baseline="0" noProof="0" dirty="0">
                <a:ln>
                  <a:noFill/>
                </a:ln>
                <a:solidFill>
                  <a:srgbClr val="4F81BD">
                    <a:lumMod val="75000"/>
                  </a:srgbClr>
                </a:solidFill>
                <a:effectLst/>
                <a:uLnTx/>
                <a:uFillTx/>
                <a:latin typeface="Candara" panose="020E0502030303020204" pitchFamily="34" charset="0"/>
                <a:ea typeface="+mn-ea"/>
                <a:cs typeface="Helvetica" pitchFamily="34" charset="0"/>
              </a:rPr>
              <a:t>220</a:t>
            </a:r>
            <a:endParaRPr kumimoji="0" lang="en-GB" sz="7700" b="1" i="0" u="none" strike="noStrike" kern="1200" cap="none" spc="0" normalizeH="0" baseline="0" noProof="0" dirty="0">
              <a:ln>
                <a:noFill/>
              </a:ln>
              <a:solidFill>
                <a:srgbClr val="4F81BD">
                  <a:lumMod val="75000"/>
                </a:srgbClr>
              </a:solidFill>
              <a:effectLst/>
              <a:uLnTx/>
              <a:uFillTx/>
              <a:latin typeface="Candara" panose="020E0502030303020204" pitchFamily="34" charset="0"/>
              <a:ea typeface="+mn-ea"/>
              <a:cs typeface="Helvetica" pitchFamily="34" charset="0"/>
            </a:endParaRPr>
          </a:p>
          <a:p>
            <a:pPr marL="0" marR="0" lvl="0" indent="0" algn="ctr" defTabSz="914400" rtl="0" eaLnBrk="1" fontAlgn="auto" latinLnBrk="0" hangingPunct="1">
              <a:lnSpc>
                <a:spcPct val="90000"/>
              </a:lnSpc>
              <a:spcBef>
                <a:spcPts val="0"/>
              </a:spcBef>
              <a:spcAft>
                <a:spcPts val="0"/>
              </a:spcAft>
              <a:buClrTx/>
              <a:buSzTx/>
              <a:buFontTx/>
              <a:buNone/>
              <a:tabLst/>
              <a:defRPr/>
            </a:pPr>
            <a:br>
              <a:rPr kumimoji="0" lang="en-GB" sz="3600" b="1" i="0" u="none" strike="noStrike" kern="1200" cap="none" spc="0" normalizeH="0" baseline="0" noProof="0" dirty="0">
                <a:ln>
                  <a:noFill/>
                </a:ln>
                <a:solidFill>
                  <a:srgbClr val="4F81BD">
                    <a:lumMod val="75000"/>
                  </a:srgbClr>
                </a:solidFill>
                <a:effectLst/>
                <a:uLnTx/>
                <a:uFillTx/>
                <a:latin typeface="Candara" panose="020E0502030303020204" pitchFamily="34" charset="0"/>
                <a:ea typeface="+mn-ea"/>
                <a:cs typeface="Helvetica" pitchFamily="34" charset="0"/>
              </a:rPr>
            </a:br>
            <a:r>
              <a:rPr kumimoji="0" lang="en-GB" sz="7200" b="1" i="0" u="none" strike="noStrike" kern="1200" cap="none" spc="0" normalizeH="0" baseline="0" noProof="0" dirty="0">
                <a:ln>
                  <a:noFill/>
                </a:ln>
                <a:solidFill>
                  <a:srgbClr val="4F81BD"/>
                </a:solidFill>
                <a:effectLst/>
                <a:uLnTx/>
                <a:uFillTx/>
                <a:latin typeface="Candara" panose="020E0502030303020204" pitchFamily="34" charset="0"/>
                <a:ea typeface="+mn-ea"/>
                <a:cs typeface="Helvetica" pitchFamily="34" charset="0"/>
              </a:rPr>
              <a:t>Recognising Achievement: Feedback and Discussion</a:t>
            </a:r>
            <a:endParaRPr kumimoji="0" lang="en-GB" sz="9600" b="1" i="0" u="none" strike="noStrike" kern="1200" cap="none" spc="0" normalizeH="0" baseline="30000" noProof="0" dirty="0">
              <a:ln>
                <a:noFill/>
              </a:ln>
              <a:solidFill>
                <a:srgbClr val="4F81BD">
                  <a:lumMod val="75000"/>
                </a:srgbClr>
              </a:solidFill>
              <a:effectLst/>
              <a:uLnTx/>
              <a:uFillTx/>
              <a:latin typeface="Candara" panose="020E0502030303020204" pitchFamily="34" charset="0"/>
              <a:ea typeface="+mn-ea"/>
              <a:cs typeface="Helvetica" pitchFamily="34" charset="0"/>
            </a:endParaRPr>
          </a:p>
        </p:txBody>
      </p:sp>
      <p:pic>
        <p:nvPicPr>
          <p:cNvPr id="2" name="Picture 1">
            <a:extLst>
              <a:ext uri="{FF2B5EF4-FFF2-40B4-BE49-F238E27FC236}">
                <a16:creationId xmlns:a16="http://schemas.microsoft.com/office/drawing/2014/main" id="{46528BD8-FD36-7E5B-43FA-B1C7A847D55C}"/>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l="41827"/>
          <a:stretch/>
        </p:blipFill>
        <p:spPr bwMode="auto">
          <a:xfrm>
            <a:off x="9098869" y="5661248"/>
            <a:ext cx="2649759" cy="946977"/>
          </a:xfrm>
          <a:prstGeom prst="rect">
            <a:avLst/>
          </a:prstGeom>
          <a:ln>
            <a:noFill/>
          </a:ln>
          <a:extLst>
            <a:ext uri="{53640926-AAD7-44D8-BBD7-CCE9431645EC}">
              <a14:shadowObscured xmlns:a14="http://schemas.microsoft.com/office/drawing/2010/main"/>
            </a:ext>
          </a:extLst>
        </p:spPr>
      </p:pic>
      <p:pic>
        <p:nvPicPr>
          <p:cNvPr id="4" name="Picture 3" descr="A blue text on a white background&#10;&#10;Description automatically generated">
            <a:extLst>
              <a:ext uri="{FF2B5EF4-FFF2-40B4-BE49-F238E27FC236}">
                <a16:creationId xmlns:a16="http://schemas.microsoft.com/office/drawing/2014/main" id="{B30D3712-FAFA-B658-4625-4E9DA9C6D5D4}"/>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21420" y="5832467"/>
            <a:ext cx="3425716" cy="604537"/>
          </a:xfrm>
          <a:prstGeom prst="rect">
            <a:avLst/>
          </a:prstGeom>
        </p:spPr>
      </p:pic>
    </p:spTree>
    <p:extLst>
      <p:ext uri="{BB962C8B-B14F-4D97-AF65-F5344CB8AC3E}">
        <p14:creationId xmlns:p14="http://schemas.microsoft.com/office/powerpoint/2010/main" val="1205252842"/>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6C616F11-A003-4C2F-915C-D620361EC879}"/>
              </a:ext>
            </a:extLst>
          </p:cNvPr>
          <p:cNvPicPr>
            <a:picLocks noChangeAspect="1"/>
          </p:cNvPicPr>
          <p:nvPr/>
        </p:nvPicPr>
        <p:blipFill rotWithShape="1">
          <a:blip r:embed="rId3">
            <a:extLst>
              <a:ext uri="{28A0092B-C50C-407E-A947-70E740481C1C}">
                <a14:useLocalDpi xmlns:a14="http://schemas.microsoft.com/office/drawing/2010/main" val="0"/>
              </a:ext>
            </a:extLst>
          </a:blip>
          <a:srcRect l="7458"/>
          <a:stretch/>
        </p:blipFill>
        <p:spPr>
          <a:xfrm flipH="1">
            <a:off x="5807964" y="0"/>
            <a:ext cx="6384036" cy="6857999"/>
          </a:xfrm>
          <a:prstGeom prst="rect">
            <a:avLst/>
          </a:prstGeom>
        </p:spPr>
      </p:pic>
      <p:sp>
        <p:nvSpPr>
          <p:cNvPr id="2" name="TextBox 1">
            <a:extLst>
              <a:ext uri="{FF2B5EF4-FFF2-40B4-BE49-F238E27FC236}">
                <a16:creationId xmlns:a16="http://schemas.microsoft.com/office/drawing/2014/main" id="{3386585D-B840-980D-DA9D-39522A56C3DD}"/>
              </a:ext>
            </a:extLst>
          </p:cNvPr>
          <p:cNvSpPr txBox="1"/>
          <p:nvPr/>
        </p:nvSpPr>
        <p:spPr>
          <a:xfrm>
            <a:off x="335360" y="484346"/>
            <a:ext cx="6840760" cy="5396862"/>
          </a:xfrm>
          <a:prstGeom prst="rect">
            <a:avLst/>
          </a:prstGeom>
          <a:noFill/>
        </p:spPr>
        <p:txBody>
          <a:bodyPr wrap="square" rtlCol="0">
            <a:spAutoFit/>
          </a:bodyPr>
          <a:lstStyle/>
          <a:p>
            <a:pPr>
              <a:lnSpc>
                <a:spcPct val="90000"/>
              </a:lnSpc>
            </a:pPr>
            <a:r>
              <a:rPr lang="en-GB" sz="6300" b="1" dirty="0">
                <a:solidFill>
                  <a:srgbClr val="007096"/>
                </a:solidFill>
                <a:latin typeface="Candara" panose="020E0502030303020204" pitchFamily="34" charset="0"/>
                <a:cs typeface="Helvetica" pitchFamily="34" charset="0"/>
              </a:rPr>
              <a:t>Plenary Discussion</a:t>
            </a:r>
          </a:p>
          <a:p>
            <a:br>
              <a:rPr lang="en-GB" sz="1200" b="1" dirty="0">
                <a:solidFill>
                  <a:srgbClr val="0070C0"/>
                </a:solidFill>
                <a:latin typeface="Candara" panose="020E0502030303020204" pitchFamily="34" charset="0"/>
                <a:cs typeface="Helvetica" pitchFamily="34" charset="0"/>
              </a:rPr>
            </a:br>
            <a:r>
              <a:rPr lang="en-GB" sz="2800" dirty="0">
                <a:solidFill>
                  <a:schemeClr val="accent5">
                    <a:lumMod val="50000"/>
                  </a:schemeClr>
                </a:solidFill>
              </a:rPr>
              <a:t>1. Task Completed and Scores Agreed</a:t>
            </a:r>
            <a:br>
              <a:rPr lang="en-GB" sz="2800" dirty="0">
                <a:solidFill>
                  <a:schemeClr val="accent5">
                    <a:lumMod val="50000"/>
                  </a:schemeClr>
                </a:solidFill>
              </a:rPr>
            </a:br>
            <a:endParaRPr lang="en-GB" sz="2800" dirty="0">
              <a:solidFill>
                <a:schemeClr val="accent5">
                  <a:lumMod val="50000"/>
                </a:schemeClr>
              </a:solidFill>
            </a:endParaRPr>
          </a:p>
          <a:p>
            <a:r>
              <a:rPr lang="en-GB" sz="2800" dirty="0">
                <a:solidFill>
                  <a:schemeClr val="accent5">
                    <a:lumMod val="50000"/>
                  </a:schemeClr>
                </a:solidFill>
              </a:rPr>
              <a:t>2. Add Scores to Summary Flipchart: how do scores compare within/across fields?</a:t>
            </a:r>
          </a:p>
          <a:p>
            <a:br>
              <a:rPr lang="en-GB" sz="2800" dirty="0">
                <a:solidFill>
                  <a:schemeClr val="accent5">
                    <a:lumMod val="50000"/>
                  </a:schemeClr>
                </a:solidFill>
              </a:rPr>
            </a:br>
            <a:r>
              <a:rPr lang="en-GB" sz="2800" dirty="0">
                <a:solidFill>
                  <a:schemeClr val="accent5">
                    <a:lumMod val="50000"/>
                  </a:schemeClr>
                </a:solidFill>
              </a:rPr>
              <a:t>3. What Worked Well / Not So Well?</a:t>
            </a:r>
            <a:br>
              <a:rPr lang="en-GB" sz="2800" dirty="0">
                <a:solidFill>
                  <a:schemeClr val="accent5">
                    <a:lumMod val="50000"/>
                  </a:schemeClr>
                </a:solidFill>
              </a:rPr>
            </a:br>
            <a:endParaRPr lang="en-US" sz="3600" b="1" dirty="0">
              <a:solidFill>
                <a:schemeClr val="accent5">
                  <a:lumMod val="50000"/>
                </a:schemeClr>
              </a:solidFill>
              <a:latin typeface="Candara" panose="020E0502030303020204" pitchFamily="34" charset="0"/>
              <a:cs typeface="Helvetica" pitchFamily="34" charset="0"/>
            </a:endParaRPr>
          </a:p>
          <a:p>
            <a:r>
              <a:rPr lang="en-US" sz="3600" b="1" dirty="0">
                <a:solidFill>
                  <a:schemeClr val="accent6">
                    <a:lumMod val="75000"/>
                  </a:schemeClr>
                </a:solidFill>
                <a:latin typeface="Candara" panose="020E0502030303020204" pitchFamily="34" charset="0"/>
                <a:cs typeface="Helvetica" pitchFamily="34" charset="0"/>
              </a:rPr>
              <a:t>TIME IS LIMITED:</a:t>
            </a:r>
            <a:br>
              <a:rPr lang="en-US" sz="3600" b="1" dirty="0">
                <a:solidFill>
                  <a:schemeClr val="accent6">
                    <a:lumMod val="75000"/>
                  </a:schemeClr>
                </a:solidFill>
                <a:latin typeface="Candara" panose="020E0502030303020204" pitchFamily="34" charset="0"/>
                <a:cs typeface="Helvetica" pitchFamily="34" charset="0"/>
              </a:rPr>
            </a:br>
            <a:r>
              <a:rPr lang="en-US" sz="3600" b="1" dirty="0">
                <a:solidFill>
                  <a:schemeClr val="accent6">
                    <a:lumMod val="75000"/>
                  </a:schemeClr>
                </a:solidFill>
                <a:latin typeface="Candara" panose="020E0502030303020204" pitchFamily="34" charset="0"/>
                <a:cs typeface="Helvetica" pitchFamily="34" charset="0"/>
              </a:rPr>
              <a:t>MAKE YOUR POINT</a:t>
            </a:r>
            <a:endParaRPr lang="en-GB" sz="11500" b="1" dirty="0">
              <a:solidFill>
                <a:schemeClr val="accent6">
                  <a:lumMod val="75000"/>
                </a:schemeClr>
              </a:solidFill>
              <a:latin typeface="Candara" panose="020E0502030303020204" pitchFamily="34" charset="0"/>
              <a:cs typeface="Helvetica" pitchFamily="34" charset="0"/>
            </a:endParaRPr>
          </a:p>
        </p:txBody>
      </p:sp>
      <p:grpSp>
        <p:nvGrpSpPr>
          <p:cNvPr id="4" name="Group 3">
            <a:extLst>
              <a:ext uri="{FF2B5EF4-FFF2-40B4-BE49-F238E27FC236}">
                <a16:creationId xmlns:a16="http://schemas.microsoft.com/office/drawing/2014/main" id="{CCF50037-EA79-DFF8-3A7F-8D9DDF4E263E}"/>
              </a:ext>
            </a:extLst>
          </p:cNvPr>
          <p:cNvGrpSpPr/>
          <p:nvPr/>
        </p:nvGrpSpPr>
        <p:grpSpPr>
          <a:xfrm>
            <a:off x="4799852" y="4562523"/>
            <a:ext cx="1008112" cy="1307225"/>
            <a:chOff x="7524328" y="160338"/>
            <a:chExt cx="1052211" cy="1485475"/>
          </a:xfrm>
        </p:grpSpPr>
        <p:pic>
          <p:nvPicPr>
            <p:cNvPr id="5" name="Picture 4">
              <a:extLst>
                <a:ext uri="{FF2B5EF4-FFF2-40B4-BE49-F238E27FC236}">
                  <a16:creationId xmlns:a16="http://schemas.microsoft.com/office/drawing/2014/main" id="{25A41014-E0C3-4E60-1619-67F2B602415E}"/>
                </a:ext>
              </a:extLst>
            </p:cNvPr>
            <p:cNvPicPr>
              <a:picLocks noChangeAspect="1"/>
            </p:cNvPicPr>
            <p:nvPr/>
          </p:nvPicPr>
          <p:blipFill>
            <a:blip r:embed="rId4" cstate="print">
              <a:duotone>
                <a:schemeClr val="accent5">
                  <a:shade val="45000"/>
                  <a:satMod val="135000"/>
                </a:schemeClr>
                <a:prstClr val="white"/>
              </a:duotone>
              <a:extLst>
                <a:ext uri="{BEBA8EAE-BF5A-486C-A8C5-ECC9F3942E4B}">
                  <a14:imgProps xmlns:a14="http://schemas.microsoft.com/office/drawing/2010/main">
                    <a14:imgLayer r:embed="rId5">
                      <a14:imgEffect>
                        <a14:colorTemperature colorTemp="11200"/>
                      </a14:imgEffect>
                    </a14:imgLayer>
                  </a14:imgProps>
                </a:ext>
                <a:ext uri="{28A0092B-C50C-407E-A947-70E740481C1C}">
                  <a14:useLocalDpi xmlns:a14="http://schemas.microsoft.com/office/drawing/2010/main" val="0"/>
                </a:ext>
              </a:extLst>
            </a:blip>
            <a:stretch>
              <a:fillRect/>
            </a:stretch>
          </p:blipFill>
          <p:spPr>
            <a:xfrm>
              <a:off x="7524328" y="160338"/>
              <a:ext cx="1052211" cy="1485475"/>
            </a:xfrm>
            <a:prstGeom prst="rect">
              <a:avLst/>
            </a:prstGeom>
          </p:spPr>
        </p:pic>
        <p:sp>
          <p:nvSpPr>
            <p:cNvPr id="6" name="TextBox 5">
              <a:extLst>
                <a:ext uri="{FF2B5EF4-FFF2-40B4-BE49-F238E27FC236}">
                  <a16:creationId xmlns:a16="http://schemas.microsoft.com/office/drawing/2014/main" id="{C2AD3BA2-C1BC-2C97-A563-D462D4385C17}"/>
                </a:ext>
              </a:extLst>
            </p:cNvPr>
            <p:cNvSpPr txBox="1"/>
            <p:nvPr/>
          </p:nvSpPr>
          <p:spPr>
            <a:xfrm>
              <a:off x="7647410" y="625166"/>
              <a:ext cx="806042" cy="804412"/>
            </a:xfrm>
            <a:prstGeom prst="rect">
              <a:avLst/>
            </a:prstGeom>
            <a:noFill/>
          </p:spPr>
          <p:txBody>
            <a:bodyPr wrap="square" rtlCol="0">
              <a:spAutoFit/>
            </a:bodyPr>
            <a:lstStyle/>
            <a:p>
              <a:pPr algn="ctr"/>
              <a:r>
                <a:rPr lang="en-GB" sz="4000" b="1" dirty="0">
                  <a:solidFill>
                    <a:schemeClr val="bg1"/>
                  </a:solidFill>
                </a:rPr>
                <a:t>25</a:t>
              </a:r>
            </a:p>
          </p:txBody>
        </p:sp>
      </p:grpSp>
    </p:spTree>
    <p:extLst>
      <p:ext uri="{BB962C8B-B14F-4D97-AF65-F5344CB8AC3E}">
        <p14:creationId xmlns:p14="http://schemas.microsoft.com/office/powerpoint/2010/main" val="1368047385"/>
      </p:ext>
    </p:extLst>
  </p:cSld>
  <p:clrMapOvr>
    <a:masterClrMapping/>
  </p:clrMapOvr>
  <p:transition/>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bg1"/>
        </a:solidFill>
      </a:spPr>
      <a:bodyPr rtlCol="0" anchor="ctr"/>
      <a:lstStyle>
        <a:defPPr algn="ctr">
          <a:defRPr sz="1600" dirty="0" smtClean="0">
            <a:solidFill>
              <a:schemeClr val="accent1">
                <a:lumMod val="50000"/>
              </a:schemeClr>
            </a:solidFill>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970</Words>
  <Application>Microsoft Office PowerPoint</Application>
  <PresentationFormat>Widescreen</PresentationFormat>
  <Paragraphs>61</Paragraphs>
  <Slides>7</Slides>
  <Notes>7</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Calibri</vt:lpstr>
      <vt:lpstr>Candara</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Paul-Home</dc:creator>
  <cp:lastModifiedBy>Paul Guest</cp:lastModifiedBy>
  <cp:revision>716</cp:revision>
  <cp:lastPrinted>2024-06-07T18:00:14Z</cp:lastPrinted>
  <dcterms:created xsi:type="dcterms:W3CDTF">2014-03-21T10:03:33Z</dcterms:created>
  <dcterms:modified xsi:type="dcterms:W3CDTF">2024-08-02T11:06:08Z</dcterms:modified>
</cp:coreProperties>
</file>