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1878" r:id="rId2"/>
    <p:sldId id="1883" r:id="rId3"/>
    <p:sldId id="1925" r:id="rId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2B2B"/>
    <a:srgbClr val="53C1E6"/>
    <a:srgbClr val="005F98"/>
    <a:srgbClr val="4BACC6"/>
    <a:srgbClr val="40B7AD"/>
    <a:srgbClr val="D7760B"/>
    <a:srgbClr val="AA3312"/>
    <a:srgbClr val="EB8D0F"/>
    <a:srgbClr val="F2A438"/>
    <a:srgbClr val="D441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62545" autoAdjust="0"/>
  </p:normalViewPr>
  <p:slideViewPr>
    <p:cSldViewPr>
      <p:cViewPr varScale="1">
        <p:scale>
          <a:sx n="59" d="100"/>
          <a:sy n="59" d="100"/>
        </p:scale>
        <p:origin x="84" y="28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p:scale>
          <a:sx n="75" d="100"/>
          <a:sy n="75" d="100"/>
        </p:scale>
        <p:origin x="4032" y="300"/>
      </p:cViewPr>
      <p:guideLst>
        <p:guide orient="horz" pos="2957"/>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BC48A2-A398-48BB-B542-C18CB42D6A5D}" type="doc">
      <dgm:prSet loTypeId="urn:microsoft.com/office/officeart/2005/8/layout/process1" loCatId="process" qsTypeId="urn:microsoft.com/office/officeart/2005/8/quickstyle/simple1" qsCatId="simple" csTypeId="urn:microsoft.com/office/officeart/2005/8/colors/accent1_1" csCatId="accent1" phldr="1"/>
      <dgm:spPr/>
    </dgm:pt>
    <dgm:pt modelId="{1314EC31-E23D-45F1-8AB1-73CB6F9F1F39}">
      <dgm:prSet phldrT="[Text]" custT="1"/>
      <dgm:spPr/>
      <dgm:t>
        <a:bodyPr/>
        <a:lstStyle/>
        <a:p>
          <a:pPr algn="l"/>
          <a:r>
            <a:rPr lang="en-GB" sz="2600" dirty="0">
              <a:solidFill>
                <a:schemeClr val="accent1"/>
              </a:solidFill>
            </a:rPr>
            <a:t>Consider minimum CONTENT, FEATURES or FUNCTIONALITY</a:t>
          </a:r>
        </a:p>
      </dgm:t>
    </dgm:pt>
    <dgm:pt modelId="{DE659BC4-D116-4027-8345-C39F1633ED8B}" type="parTrans" cxnId="{550C31F8-6996-4B2B-9B1F-48D30A475387}">
      <dgm:prSet/>
      <dgm:spPr/>
      <dgm:t>
        <a:bodyPr/>
        <a:lstStyle/>
        <a:p>
          <a:endParaRPr lang="en-GB" sz="2400">
            <a:solidFill>
              <a:schemeClr val="accent1"/>
            </a:solidFill>
          </a:endParaRPr>
        </a:p>
      </dgm:t>
    </dgm:pt>
    <dgm:pt modelId="{FEB6C3AA-59ED-448E-8346-E7B4DB1427DB}" type="sibTrans" cxnId="{550C31F8-6996-4B2B-9B1F-48D30A475387}">
      <dgm:prSet custT="1"/>
      <dgm:spPr/>
      <dgm:t>
        <a:bodyPr/>
        <a:lstStyle/>
        <a:p>
          <a:endParaRPr lang="en-GB" sz="2400">
            <a:solidFill>
              <a:schemeClr val="accent1"/>
            </a:solidFill>
          </a:endParaRPr>
        </a:p>
      </dgm:t>
    </dgm:pt>
    <dgm:pt modelId="{15FC1142-E05F-4182-98C1-50EC1BB6E7B6}">
      <dgm:prSet custT="1"/>
      <dgm:spPr/>
      <dgm:t>
        <a:bodyPr/>
        <a:lstStyle/>
        <a:p>
          <a:pPr algn="l"/>
          <a:r>
            <a:rPr lang="en-GB" sz="2800" dirty="0">
              <a:solidFill>
                <a:schemeClr val="accent1"/>
              </a:solidFill>
            </a:rPr>
            <a:t>Make a list of all DELIVERABLE  TYPES for KA220</a:t>
          </a:r>
          <a:endParaRPr lang="en-GB" sz="2800" cap="small" baseline="0" dirty="0">
            <a:solidFill>
              <a:schemeClr val="accent2">
                <a:lumMod val="75000"/>
              </a:schemeClr>
            </a:solidFill>
          </a:endParaRPr>
        </a:p>
      </dgm:t>
    </dgm:pt>
    <dgm:pt modelId="{4A9913CA-D727-4E4C-9ED0-1AEFCC6E2BD8}" type="parTrans" cxnId="{2D1F033B-11CD-49B2-93EF-246CB6D4F521}">
      <dgm:prSet/>
      <dgm:spPr/>
      <dgm:t>
        <a:bodyPr/>
        <a:lstStyle/>
        <a:p>
          <a:endParaRPr lang="en-GB" sz="2400">
            <a:solidFill>
              <a:schemeClr val="accent1"/>
            </a:solidFill>
          </a:endParaRPr>
        </a:p>
      </dgm:t>
    </dgm:pt>
    <dgm:pt modelId="{EE5DCC7C-E74E-4A80-A4F6-E0BF5B9C8E60}" type="sibTrans" cxnId="{2D1F033B-11CD-49B2-93EF-246CB6D4F521}">
      <dgm:prSet custT="1"/>
      <dgm:spPr/>
      <dgm:t>
        <a:bodyPr/>
        <a:lstStyle/>
        <a:p>
          <a:endParaRPr lang="en-GB" sz="1100" dirty="0">
            <a:solidFill>
              <a:schemeClr val="accent1"/>
            </a:solidFill>
          </a:endParaRPr>
        </a:p>
      </dgm:t>
    </dgm:pt>
    <dgm:pt modelId="{EAFB6270-5E53-41C0-976B-D3DE3AA3ED46}">
      <dgm:prSet custT="1"/>
      <dgm:spPr/>
      <dgm:t>
        <a:bodyPr/>
        <a:lstStyle/>
        <a:p>
          <a:pPr algn="l"/>
          <a:r>
            <a:rPr lang="en-GB" sz="2800" dirty="0">
              <a:solidFill>
                <a:schemeClr val="accent1"/>
              </a:solidFill>
            </a:rPr>
            <a:t>Consider minimum or maximum SIZE, where important</a:t>
          </a:r>
          <a:endParaRPr lang="en-GB" sz="2400" cap="small" baseline="0" dirty="0">
            <a:solidFill>
              <a:srgbClr val="C00000"/>
            </a:solidFill>
          </a:endParaRPr>
        </a:p>
      </dgm:t>
    </dgm:pt>
    <dgm:pt modelId="{F87ADA12-87AC-4304-803A-E04708F055D2}" type="sibTrans" cxnId="{5C64F064-A5DA-4537-AD74-745D9B0BEC5D}">
      <dgm:prSet/>
      <dgm:spPr/>
      <dgm:t>
        <a:bodyPr/>
        <a:lstStyle/>
        <a:p>
          <a:endParaRPr lang="en-GB" sz="2400">
            <a:solidFill>
              <a:schemeClr val="accent1"/>
            </a:solidFill>
          </a:endParaRPr>
        </a:p>
      </dgm:t>
    </dgm:pt>
    <dgm:pt modelId="{079DA536-6D3E-4DB6-99E2-5EB8FDA1A6CD}" type="parTrans" cxnId="{5C64F064-A5DA-4537-AD74-745D9B0BEC5D}">
      <dgm:prSet/>
      <dgm:spPr/>
      <dgm:t>
        <a:bodyPr/>
        <a:lstStyle/>
        <a:p>
          <a:endParaRPr lang="en-GB" sz="2400">
            <a:solidFill>
              <a:schemeClr val="accent1"/>
            </a:solidFill>
          </a:endParaRPr>
        </a:p>
      </dgm:t>
    </dgm:pt>
    <dgm:pt modelId="{1B85AD03-875B-489A-986F-019782455C51}" type="pres">
      <dgm:prSet presAssocID="{6FBC48A2-A398-48BB-B542-C18CB42D6A5D}" presName="Name0" presStyleCnt="0">
        <dgm:presLayoutVars>
          <dgm:dir/>
          <dgm:resizeHandles val="exact"/>
        </dgm:presLayoutVars>
      </dgm:prSet>
      <dgm:spPr/>
    </dgm:pt>
    <dgm:pt modelId="{C0BB4A03-DD32-4B9D-B5BD-A7D49DA1446E}" type="pres">
      <dgm:prSet presAssocID="{15FC1142-E05F-4182-98C1-50EC1BB6E7B6}" presName="node" presStyleLbl="node1" presStyleIdx="0" presStyleCnt="3" custScaleX="152975" custScaleY="124168">
        <dgm:presLayoutVars>
          <dgm:bulletEnabled val="1"/>
        </dgm:presLayoutVars>
      </dgm:prSet>
      <dgm:spPr/>
    </dgm:pt>
    <dgm:pt modelId="{392296EC-0A78-4B34-8F5A-49D479AC818E}" type="pres">
      <dgm:prSet presAssocID="{EE5DCC7C-E74E-4A80-A4F6-E0BF5B9C8E60}" presName="sibTrans" presStyleLbl="sibTrans2D1" presStyleIdx="0" presStyleCnt="2"/>
      <dgm:spPr>
        <a:prstGeom prst="rightArrow">
          <a:avLst/>
        </a:prstGeom>
      </dgm:spPr>
    </dgm:pt>
    <dgm:pt modelId="{A34AE9B5-50DE-4A4A-9341-86FC7EF1DFA9}" type="pres">
      <dgm:prSet presAssocID="{EE5DCC7C-E74E-4A80-A4F6-E0BF5B9C8E60}" presName="connectorText" presStyleLbl="sibTrans2D1" presStyleIdx="0" presStyleCnt="2"/>
      <dgm:spPr>
        <a:prstGeom prst="mathPlus">
          <a:avLst/>
        </a:prstGeom>
      </dgm:spPr>
    </dgm:pt>
    <dgm:pt modelId="{01E7D19E-2082-4D49-9489-7008D955CEEB}" type="pres">
      <dgm:prSet presAssocID="{1314EC31-E23D-45F1-8AB1-73CB6F9F1F39}" presName="node" presStyleLbl="node1" presStyleIdx="1" presStyleCnt="3" custScaleX="152975" custScaleY="124168">
        <dgm:presLayoutVars>
          <dgm:bulletEnabled val="1"/>
        </dgm:presLayoutVars>
      </dgm:prSet>
      <dgm:spPr/>
    </dgm:pt>
    <dgm:pt modelId="{4EB4F67B-5FDE-40D7-8087-151A241300B6}" type="pres">
      <dgm:prSet presAssocID="{FEB6C3AA-59ED-448E-8346-E7B4DB1427DB}" presName="sibTrans" presStyleLbl="sibTrans2D1" presStyleIdx="1" presStyleCnt="2"/>
      <dgm:spPr>
        <a:prstGeom prst="rightArrow">
          <a:avLst/>
        </a:prstGeom>
      </dgm:spPr>
    </dgm:pt>
    <dgm:pt modelId="{CD0ABB49-2E25-4AEF-AB44-DFA6996A2EB2}" type="pres">
      <dgm:prSet presAssocID="{FEB6C3AA-59ED-448E-8346-E7B4DB1427DB}" presName="connectorText" presStyleLbl="sibTrans2D1" presStyleIdx="1" presStyleCnt="2"/>
      <dgm:spPr/>
    </dgm:pt>
    <dgm:pt modelId="{D1415BA8-27DF-431B-8F64-BB16701F514D}" type="pres">
      <dgm:prSet presAssocID="{EAFB6270-5E53-41C0-976B-D3DE3AA3ED46}" presName="node" presStyleLbl="node1" presStyleIdx="2" presStyleCnt="3" custScaleX="152975" custScaleY="124168">
        <dgm:presLayoutVars>
          <dgm:bulletEnabled val="1"/>
        </dgm:presLayoutVars>
      </dgm:prSet>
      <dgm:spPr/>
    </dgm:pt>
  </dgm:ptLst>
  <dgm:cxnLst>
    <dgm:cxn modelId="{EB6D3E20-5D8B-4392-AAD3-FDFD193E2C14}" type="presOf" srcId="{FEB6C3AA-59ED-448E-8346-E7B4DB1427DB}" destId="{4EB4F67B-5FDE-40D7-8087-151A241300B6}" srcOrd="0" destOrd="0" presId="urn:microsoft.com/office/officeart/2005/8/layout/process1"/>
    <dgm:cxn modelId="{2D1F033B-11CD-49B2-93EF-246CB6D4F521}" srcId="{6FBC48A2-A398-48BB-B542-C18CB42D6A5D}" destId="{15FC1142-E05F-4182-98C1-50EC1BB6E7B6}" srcOrd="0" destOrd="0" parTransId="{4A9913CA-D727-4E4C-9ED0-1AEFCC6E2BD8}" sibTransId="{EE5DCC7C-E74E-4A80-A4F6-E0BF5B9C8E60}"/>
    <dgm:cxn modelId="{8AF6E55C-66DD-4B5E-8D14-CF86E7331029}" type="presOf" srcId="{6FBC48A2-A398-48BB-B542-C18CB42D6A5D}" destId="{1B85AD03-875B-489A-986F-019782455C51}" srcOrd="0" destOrd="0" presId="urn:microsoft.com/office/officeart/2005/8/layout/process1"/>
    <dgm:cxn modelId="{5C64F064-A5DA-4537-AD74-745D9B0BEC5D}" srcId="{6FBC48A2-A398-48BB-B542-C18CB42D6A5D}" destId="{EAFB6270-5E53-41C0-976B-D3DE3AA3ED46}" srcOrd="2" destOrd="0" parTransId="{079DA536-6D3E-4DB6-99E2-5EB8FDA1A6CD}" sibTransId="{F87ADA12-87AC-4304-803A-E04708F055D2}"/>
    <dgm:cxn modelId="{48E61457-1599-4A9D-B1E2-D440312F6DBC}" type="presOf" srcId="{EAFB6270-5E53-41C0-976B-D3DE3AA3ED46}" destId="{D1415BA8-27DF-431B-8F64-BB16701F514D}" srcOrd="0" destOrd="0" presId="urn:microsoft.com/office/officeart/2005/8/layout/process1"/>
    <dgm:cxn modelId="{E1A12089-6285-42AF-949E-38CE7AABAEB5}" type="presOf" srcId="{FEB6C3AA-59ED-448E-8346-E7B4DB1427DB}" destId="{CD0ABB49-2E25-4AEF-AB44-DFA6996A2EB2}" srcOrd="1" destOrd="0" presId="urn:microsoft.com/office/officeart/2005/8/layout/process1"/>
    <dgm:cxn modelId="{9C71578D-7494-4911-9C7C-E3F8ABBED498}" type="presOf" srcId="{EE5DCC7C-E74E-4A80-A4F6-E0BF5B9C8E60}" destId="{392296EC-0A78-4B34-8F5A-49D479AC818E}" srcOrd="0" destOrd="0" presId="urn:microsoft.com/office/officeart/2005/8/layout/process1"/>
    <dgm:cxn modelId="{3A26FE94-DE18-4649-A48A-AD6465283D8D}" type="presOf" srcId="{15FC1142-E05F-4182-98C1-50EC1BB6E7B6}" destId="{C0BB4A03-DD32-4B9D-B5BD-A7D49DA1446E}" srcOrd="0" destOrd="0" presId="urn:microsoft.com/office/officeart/2005/8/layout/process1"/>
    <dgm:cxn modelId="{653425A8-F202-4748-83B1-CB51624A9CC7}" type="presOf" srcId="{EE5DCC7C-E74E-4A80-A4F6-E0BF5B9C8E60}" destId="{A34AE9B5-50DE-4A4A-9341-86FC7EF1DFA9}" srcOrd="1" destOrd="0" presId="urn:microsoft.com/office/officeart/2005/8/layout/process1"/>
    <dgm:cxn modelId="{6BFB87EC-48E0-4B80-B454-4C5A09D0CDBA}" type="presOf" srcId="{1314EC31-E23D-45F1-8AB1-73CB6F9F1F39}" destId="{01E7D19E-2082-4D49-9489-7008D955CEEB}" srcOrd="0" destOrd="0" presId="urn:microsoft.com/office/officeart/2005/8/layout/process1"/>
    <dgm:cxn modelId="{550C31F8-6996-4B2B-9B1F-48D30A475387}" srcId="{6FBC48A2-A398-48BB-B542-C18CB42D6A5D}" destId="{1314EC31-E23D-45F1-8AB1-73CB6F9F1F39}" srcOrd="1" destOrd="0" parTransId="{DE659BC4-D116-4027-8345-C39F1633ED8B}" sibTransId="{FEB6C3AA-59ED-448E-8346-E7B4DB1427DB}"/>
    <dgm:cxn modelId="{589E91FC-B194-4D42-BB09-6F41B021F411}" type="presParOf" srcId="{1B85AD03-875B-489A-986F-019782455C51}" destId="{C0BB4A03-DD32-4B9D-B5BD-A7D49DA1446E}" srcOrd="0" destOrd="0" presId="urn:microsoft.com/office/officeart/2005/8/layout/process1"/>
    <dgm:cxn modelId="{3156D0F0-C1FE-41AA-8494-EFE3178584F5}" type="presParOf" srcId="{1B85AD03-875B-489A-986F-019782455C51}" destId="{392296EC-0A78-4B34-8F5A-49D479AC818E}" srcOrd="1" destOrd="0" presId="urn:microsoft.com/office/officeart/2005/8/layout/process1"/>
    <dgm:cxn modelId="{C2B7CA10-8F32-4DA8-991F-3E929978B83F}" type="presParOf" srcId="{392296EC-0A78-4B34-8F5A-49D479AC818E}" destId="{A34AE9B5-50DE-4A4A-9341-86FC7EF1DFA9}" srcOrd="0" destOrd="0" presId="urn:microsoft.com/office/officeart/2005/8/layout/process1"/>
    <dgm:cxn modelId="{F02B2C0E-5A05-4435-8146-80572FDC13CC}" type="presParOf" srcId="{1B85AD03-875B-489A-986F-019782455C51}" destId="{01E7D19E-2082-4D49-9489-7008D955CEEB}" srcOrd="2" destOrd="0" presId="urn:microsoft.com/office/officeart/2005/8/layout/process1"/>
    <dgm:cxn modelId="{9AF63EBB-8B67-4985-BF1C-5B588D93AF63}" type="presParOf" srcId="{1B85AD03-875B-489A-986F-019782455C51}" destId="{4EB4F67B-5FDE-40D7-8087-151A241300B6}" srcOrd="3" destOrd="0" presId="urn:microsoft.com/office/officeart/2005/8/layout/process1"/>
    <dgm:cxn modelId="{4DC67FCD-A0E2-4611-BA3A-E4668EF74B5C}" type="presParOf" srcId="{4EB4F67B-5FDE-40D7-8087-151A241300B6}" destId="{CD0ABB49-2E25-4AEF-AB44-DFA6996A2EB2}" srcOrd="0" destOrd="0" presId="urn:microsoft.com/office/officeart/2005/8/layout/process1"/>
    <dgm:cxn modelId="{3632903B-B8E1-4DB9-9D73-131C410BCC87}" type="presParOf" srcId="{1B85AD03-875B-489A-986F-019782455C51}" destId="{D1415BA8-27DF-431B-8F64-BB16701F514D}"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B4A03-DD32-4B9D-B5BD-A7D49DA1446E}">
      <dsp:nvSpPr>
        <dsp:cNvPr id="0" name=""/>
        <dsp:cNvSpPr/>
      </dsp:nvSpPr>
      <dsp:spPr>
        <a:xfrm>
          <a:off x="5681" y="316170"/>
          <a:ext cx="3164916" cy="183417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solidFill>
                <a:schemeClr val="accent1"/>
              </a:solidFill>
            </a:rPr>
            <a:t>Make a list of all DELIVERABLE  TYPES for KA220</a:t>
          </a:r>
          <a:endParaRPr lang="en-GB" sz="2800" kern="1200" cap="small" baseline="0" dirty="0">
            <a:solidFill>
              <a:schemeClr val="accent2">
                <a:lumMod val="75000"/>
              </a:schemeClr>
            </a:solidFill>
          </a:endParaRPr>
        </a:p>
      </dsp:txBody>
      <dsp:txXfrm>
        <a:off x="59402" y="369891"/>
        <a:ext cx="3057474" cy="1726731"/>
      </dsp:txXfrm>
    </dsp:sp>
    <dsp:sp modelId="{392296EC-0A78-4B34-8F5A-49D479AC818E}">
      <dsp:nvSpPr>
        <dsp:cNvPr id="0" name=""/>
        <dsp:cNvSpPr/>
      </dsp:nvSpPr>
      <dsp:spPr>
        <a:xfrm>
          <a:off x="3377488" y="976712"/>
          <a:ext cx="438609" cy="513089"/>
        </a:xfrm>
        <a:prstGeom prs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GB" sz="1100" kern="1200" dirty="0">
            <a:solidFill>
              <a:schemeClr val="accent1"/>
            </a:solidFill>
          </a:endParaRPr>
        </a:p>
      </dsp:txBody>
      <dsp:txXfrm>
        <a:off x="3435626" y="1181676"/>
        <a:ext cx="322333" cy="103161"/>
      </dsp:txXfrm>
    </dsp:sp>
    <dsp:sp modelId="{01E7D19E-2082-4D49-9489-7008D955CEEB}">
      <dsp:nvSpPr>
        <dsp:cNvPr id="0" name=""/>
        <dsp:cNvSpPr/>
      </dsp:nvSpPr>
      <dsp:spPr>
        <a:xfrm>
          <a:off x="3998161" y="316170"/>
          <a:ext cx="3164916" cy="183417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solidFill>
                <a:schemeClr val="accent1"/>
              </a:solidFill>
            </a:rPr>
            <a:t>Consider minimum CONTENT, FEATURES or FUNCTIONALITY</a:t>
          </a:r>
        </a:p>
      </dsp:txBody>
      <dsp:txXfrm>
        <a:off x="4051882" y="369891"/>
        <a:ext cx="3057474" cy="1726731"/>
      </dsp:txXfrm>
    </dsp:sp>
    <dsp:sp modelId="{4EB4F67B-5FDE-40D7-8087-151A241300B6}">
      <dsp:nvSpPr>
        <dsp:cNvPr id="0" name=""/>
        <dsp:cNvSpPr/>
      </dsp:nvSpPr>
      <dsp:spPr>
        <a:xfrm>
          <a:off x="7369969" y="976712"/>
          <a:ext cx="438609" cy="513089"/>
        </a:xfrm>
        <a:prstGeom prs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GB" sz="2400" kern="1200">
            <a:solidFill>
              <a:schemeClr val="accent1"/>
            </a:solidFill>
          </a:endParaRPr>
        </a:p>
      </dsp:txBody>
      <dsp:txXfrm>
        <a:off x="7369969" y="1079330"/>
        <a:ext cx="307026" cy="307853"/>
      </dsp:txXfrm>
    </dsp:sp>
    <dsp:sp modelId="{D1415BA8-27DF-431B-8F64-BB16701F514D}">
      <dsp:nvSpPr>
        <dsp:cNvPr id="0" name=""/>
        <dsp:cNvSpPr/>
      </dsp:nvSpPr>
      <dsp:spPr>
        <a:xfrm>
          <a:off x="7990642" y="316170"/>
          <a:ext cx="3164916" cy="183417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dirty="0">
              <a:solidFill>
                <a:schemeClr val="accent1"/>
              </a:solidFill>
            </a:rPr>
            <a:t>Consider minimum or maximum SIZE, where important</a:t>
          </a:r>
          <a:endParaRPr lang="en-GB" sz="2400" kern="1200" cap="small" baseline="0" dirty="0">
            <a:solidFill>
              <a:srgbClr val="C00000"/>
            </a:solidFill>
          </a:endParaRPr>
        </a:p>
      </dsp:txBody>
      <dsp:txXfrm>
        <a:off x="8044363" y="369891"/>
        <a:ext cx="3057474" cy="172673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0758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6608" tIns="48304" rIns="96608" bIns="48304" rtlCol="0" anchor="ctr"/>
          <a:lstStyle/>
          <a:p>
            <a:endParaRPr lang="en-GB"/>
          </a:p>
        </p:txBody>
      </p:sp>
      <p:sp>
        <p:nvSpPr>
          <p:cNvPr id="5" name="Notes Placeholder 4"/>
          <p:cNvSpPr>
            <a:spLocks noGrp="1"/>
          </p:cNvSpPr>
          <p:nvPr>
            <p:ph type="body" sz="quarter" idx="3"/>
          </p:nvPr>
        </p:nvSpPr>
        <p:spPr>
          <a:xfrm>
            <a:off x="710248" y="4518204"/>
            <a:ext cx="5681980" cy="3696713"/>
          </a:xfrm>
          <a:prstGeom prst="rect">
            <a:avLst/>
          </a:prstGeom>
        </p:spPr>
        <p:txBody>
          <a:bodyPr vert="horz" lIns="96608" tIns="48304" rIns="96608" bIns="4830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281926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normAutofit/>
          </a:bodyPr>
          <a:lstStyle/>
          <a:p>
            <a:pPr algn="l"/>
            <a:r>
              <a:rPr lang="en-GB" dirty="0"/>
              <a:t>GUIDELINES FOR ERASMUS+ NAs</a:t>
            </a:r>
          </a:p>
          <a:p>
            <a:pPr algn="l"/>
            <a:endParaRPr lang="en-US" dirty="0"/>
          </a:p>
          <a:p>
            <a:pPr algn="l"/>
            <a:r>
              <a:rPr lang="en-US" dirty="0"/>
              <a:t>Section Title Page: it can be useful to have a space to breathe between the different sections (and sub-sections) of the training.</a:t>
            </a:r>
            <a:endParaRPr lang="en-GB" dirty="0"/>
          </a:p>
        </p:txBody>
      </p:sp>
    </p:spTree>
    <p:extLst>
      <p:ext uri="{BB962C8B-B14F-4D97-AF65-F5344CB8AC3E}">
        <p14:creationId xmlns:p14="http://schemas.microsoft.com/office/powerpoint/2010/main" val="1050581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pPr defTabSz="937900"/>
            <a:r>
              <a:rPr lang="en-US" dirty="0"/>
              <a:t>GUIDELINES FOR ERASMUS+ NAs</a:t>
            </a:r>
          </a:p>
          <a:p>
            <a:pPr defTabSz="937900"/>
            <a:br>
              <a:rPr lang="en-US" dirty="0"/>
            </a:br>
            <a:r>
              <a:rPr lang="en-US" dirty="0"/>
              <a:t>This activity builds on the fact </a:t>
            </a:r>
            <a:r>
              <a:rPr lang="en-US"/>
              <a:t>that assessors </a:t>
            </a:r>
            <a:r>
              <a:rPr lang="en-US" dirty="0"/>
              <a:t>often have differing expectations in terms of the deliverables that might emerge at the project end. In the fist instance, it is important to outline that these can include tangible products and outputs as well as events and other activities. This is especially the case as we move to the Lump Sum financing model where the focus is on work packages rather than (intellectual) outputs only. To help assessors to come together in their understanding of this, we invite them to work in groups to initially create a list of deliverable types for KA220. The Case Examples that were prepared for this training, can be a useful starting point, but discussion is not be limited to this. A list should should be presented on flipchart using three columns showing DELIVERABLE TYPES (for example: database, curriculum, training modules), FEATURES AND FUNCTIONALITY (for example: self-assessment function; digital or hybrid modules; multi-language functionality) and SIZE (for example: 1-5 pages for a basic website; 10-20 learning hours for a digital training module; 30-50 pages for a written study or analysis). In all cases, there are no right or wrong answers but an opportunity for assessors to understand that every project is different and that a definition of something simple like a database, will need to balance standard market expectations for a database with what has been promised in the proposal.</a:t>
            </a:r>
            <a:endParaRPr lang="en-GB" b="0" dirty="0"/>
          </a:p>
        </p:txBody>
      </p:sp>
    </p:spTree>
    <p:extLst>
      <p:ext uri="{BB962C8B-B14F-4D97-AF65-F5344CB8AC3E}">
        <p14:creationId xmlns:p14="http://schemas.microsoft.com/office/powerpoint/2010/main" val="3216494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7900"/>
            <a:r>
              <a:rPr lang="en-US" dirty="0"/>
              <a:t>GUIDELINES FOR ERASMUS+ NAs</a:t>
            </a:r>
          </a:p>
          <a:p>
            <a:pPr defTabSz="937900"/>
            <a:br>
              <a:rPr lang="en-US" dirty="0"/>
            </a:br>
            <a:r>
              <a:rPr lang="en-US" dirty="0"/>
              <a:t>In a short plenary review session, it is useful to share and compare results. With smaller audiences of assessors, individual groups could share 1 or 2 examples of DELIVERABLE TYPES from their lists, with other groups then adding comments. With larger audiences of assessors, this can be very time-consuming so it might be easier to display the flipcharts on a wall or screen, with the trainer then working through the different examples and asking for comments or explanations from participants.</a:t>
            </a:r>
            <a:endParaRPr lang="en-GB" i="0" dirty="0"/>
          </a:p>
        </p:txBody>
      </p:sp>
      <p:sp>
        <p:nvSpPr>
          <p:cNvPr id="6" name="Header Placeholder 3">
            <a:extLst>
              <a:ext uri="{FF2B5EF4-FFF2-40B4-BE49-F238E27FC236}">
                <a16:creationId xmlns:a16="http://schemas.microsoft.com/office/drawing/2014/main" id="{188DCF1A-C294-4B8C-B0F4-5B8F9CC23172}"/>
              </a:ext>
            </a:extLst>
          </p:cNvPr>
          <p:cNvSpPr txBox="1">
            <a:spLocks/>
          </p:cNvSpPr>
          <p:nvPr/>
        </p:nvSpPr>
        <p:spPr>
          <a:xfrm>
            <a:off x="2" y="8824686"/>
            <a:ext cx="6857998" cy="319314"/>
          </a:xfrm>
          <a:prstGeom prst="rect">
            <a:avLst/>
          </a:prstGeom>
        </p:spPr>
        <p:txBody>
          <a:bodyPr vert="horz" lIns="91440" tIns="45720" rIns="91440" bIns="45720" rtlCol="0"/>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Orientra (2018)</a:t>
            </a:r>
          </a:p>
        </p:txBody>
      </p:sp>
    </p:spTree>
    <p:extLst>
      <p:ext uri="{BB962C8B-B14F-4D97-AF65-F5344CB8AC3E}">
        <p14:creationId xmlns:p14="http://schemas.microsoft.com/office/powerpoint/2010/main" val="2942668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07391-7E62-419B-A21F-4EAC9340B47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microsoft.com/office/2007/relationships/hdphoto" Target="../media/hdphoto1.wdp"/><Relationship Id="rId4" Type="http://schemas.openxmlformats.org/officeDocument/2006/relationships/diagramLayout" Target="../diagrams/layout1.xml"/><Relationship Id="rId9"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764704"/>
            <a:ext cx="12192000" cy="3995261"/>
          </a:xfrm>
          <a:prstGeom prst="rect">
            <a:avLst/>
          </a:prstGeom>
          <a:noFill/>
        </p:spPr>
        <p:txBody>
          <a:bodyPr wrap="square" rtlCol="0">
            <a:spAutoFit/>
          </a:bodyPr>
          <a:lstStyle/>
          <a:p>
            <a:pPr algn="ctr">
              <a:lnSpc>
                <a:spcPct val="90000"/>
              </a:lnSpc>
            </a:pPr>
            <a:r>
              <a:rPr lang="en-GB" sz="6600" b="1" cap="small" dirty="0">
                <a:solidFill>
                  <a:schemeClr val="accent1">
                    <a:lumMod val="75000"/>
                  </a:schemeClr>
                </a:solidFill>
                <a:latin typeface="Candara" panose="020E0502030303020204" pitchFamily="34" charset="0"/>
                <a:cs typeface="Helvetica" pitchFamily="34" charset="0"/>
              </a:rPr>
              <a:t>ERASMUS+ KA</a:t>
            </a:r>
            <a:r>
              <a:rPr lang="en-GB" sz="7700" b="1" cap="small" dirty="0">
                <a:solidFill>
                  <a:schemeClr val="accent1">
                    <a:lumMod val="75000"/>
                  </a:schemeClr>
                </a:solidFill>
                <a:latin typeface="Candara" panose="020E0502030303020204" pitchFamily="34" charset="0"/>
                <a:cs typeface="Helvetica" pitchFamily="34" charset="0"/>
              </a:rPr>
              <a:t>220</a:t>
            </a:r>
            <a:endParaRPr lang="en-GB" sz="7700" b="1" dirty="0">
              <a:solidFill>
                <a:schemeClr val="accent1">
                  <a:lumMod val="75000"/>
                </a:schemeClr>
              </a:solidFill>
              <a:latin typeface="Candara" panose="020E0502030303020204" pitchFamily="34" charset="0"/>
              <a:cs typeface="Helvetica" pitchFamily="34" charset="0"/>
            </a:endParaRPr>
          </a:p>
          <a:p>
            <a:pPr algn="ctr">
              <a:lnSpc>
                <a:spcPct val="80000"/>
              </a:lnSpc>
            </a:pPr>
            <a:br>
              <a:rPr lang="en-GB" sz="3600" b="1" dirty="0">
                <a:solidFill>
                  <a:schemeClr val="accent1">
                    <a:lumMod val="75000"/>
                  </a:schemeClr>
                </a:solidFill>
                <a:latin typeface="Candara" panose="020E0502030303020204" pitchFamily="34" charset="0"/>
                <a:cs typeface="Helvetica" pitchFamily="34" charset="0"/>
              </a:rPr>
            </a:br>
            <a:r>
              <a:rPr lang="en-GB" sz="9600" b="1" dirty="0">
                <a:solidFill>
                  <a:schemeClr val="accent1"/>
                </a:solidFill>
                <a:latin typeface="Candara" panose="020E0502030303020204" pitchFamily="34" charset="0"/>
                <a:cs typeface="Helvetica" pitchFamily="34" charset="0"/>
              </a:rPr>
              <a:t>What is Important 2: Evidence Expectations</a:t>
            </a:r>
          </a:p>
        </p:txBody>
      </p:sp>
      <p:pic>
        <p:nvPicPr>
          <p:cNvPr id="2" name="Picture 1">
            <a:extLst>
              <a:ext uri="{FF2B5EF4-FFF2-40B4-BE49-F238E27FC236}">
                <a16:creationId xmlns:a16="http://schemas.microsoft.com/office/drawing/2014/main" id="{46528BD8-FD36-7E5B-43FA-B1C7A847D55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1827"/>
          <a:stretch/>
        </p:blipFill>
        <p:spPr bwMode="auto">
          <a:xfrm>
            <a:off x="9098869" y="5661248"/>
            <a:ext cx="2649759" cy="946977"/>
          </a:xfrm>
          <a:prstGeom prst="rect">
            <a:avLst/>
          </a:prstGeom>
          <a:ln>
            <a:noFill/>
          </a:ln>
          <a:extLst>
            <a:ext uri="{53640926-AAD7-44D8-BBD7-CCE9431645EC}">
              <a14:shadowObscured xmlns:a14="http://schemas.microsoft.com/office/drawing/2010/main"/>
            </a:ext>
          </a:extLst>
        </p:spPr>
      </p:pic>
      <p:pic>
        <p:nvPicPr>
          <p:cNvPr id="4" name="Picture 3" descr="A blue text on a white background&#10;&#10;Description automatically generated">
            <a:extLst>
              <a:ext uri="{FF2B5EF4-FFF2-40B4-BE49-F238E27FC236}">
                <a16:creationId xmlns:a16="http://schemas.microsoft.com/office/drawing/2014/main" id="{B30D3712-FAFA-B658-4625-4E9DA9C6D5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420" y="5832467"/>
            <a:ext cx="3425716" cy="604537"/>
          </a:xfrm>
          <a:prstGeom prst="rect">
            <a:avLst/>
          </a:prstGeom>
        </p:spPr>
      </p:pic>
    </p:spTree>
    <p:extLst>
      <p:ext uri="{BB962C8B-B14F-4D97-AF65-F5344CB8AC3E}">
        <p14:creationId xmlns:p14="http://schemas.microsoft.com/office/powerpoint/2010/main" val="55728851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859859196"/>
              </p:ext>
            </p:extLst>
          </p:nvPr>
        </p:nvGraphicFramePr>
        <p:xfrm>
          <a:off x="494073" y="1666829"/>
          <a:ext cx="11161240" cy="24665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311881" y="81780"/>
            <a:ext cx="11568238" cy="1585049"/>
          </a:xfrm>
          <a:prstGeom prst="rect">
            <a:avLst/>
          </a:prstGeom>
          <a:noFill/>
        </p:spPr>
        <p:txBody>
          <a:bodyPr wrap="square" rtlCol="0">
            <a:spAutoFit/>
          </a:bodyPr>
          <a:lstStyle/>
          <a:p>
            <a:pPr algn="ctr"/>
            <a:r>
              <a:rPr lang="en-GB" sz="7200" b="1" dirty="0">
                <a:solidFill>
                  <a:srgbClr val="007FBE"/>
                </a:solidFill>
                <a:latin typeface="Calibri" panose="020F0502020204030204" pitchFamily="34" charset="0"/>
                <a:cs typeface="Calibri" panose="020F0502020204030204" pitchFamily="34" charset="0"/>
              </a:rPr>
              <a:t>FIELD-BASED GROUPWORK</a:t>
            </a:r>
          </a:p>
          <a:p>
            <a:pPr algn="ctr"/>
            <a:r>
              <a:rPr lang="en-GB" sz="2500" b="1" dirty="0">
                <a:solidFill>
                  <a:schemeClr val="accent1"/>
                </a:solidFill>
                <a:latin typeface="Calibri" panose="020F0502020204030204" pitchFamily="34" charset="0"/>
                <a:cs typeface="Calibri" panose="020F0502020204030204" pitchFamily="34" charset="0"/>
              </a:rPr>
              <a:t>What evidence do you expect when reviewing KA220 ACTIVITIES and RESULTS?</a:t>
            </a:r>
          </a:p>
        </p:txBody>
      </p:sp>
      <p:grpSp>
        <p:nvGrpSpPr>
          <p:cNvPr id="3" name="Group 2">
            <a:extLst>
              <a:ext uri="{FF2B5EF4-FFF2-40B4-BE49-F238E27FC236}">
                <a16:creationId xmlns:a16="http://schemas.microsoft.com/office/drawing/2014/main" id="{0F33249E-6924-EE4A-7036-04DD38FAD4D6}"/>
              </a:ext>
            </a:extLst>
          </p:cNvPr>
          <p:cNvGrpSpPr/>
          <p:nvPr/>
        </p:nvGrpSpPr>
        <p:grpSpPr>
          <a:xfrm>
            <a:off x="494073" y="4537558"/>
            <a:ext cx="1008112" cy="1307225"/>
            <a:chOff x="7524328" y="160338"/>
            <a:chExt cx="1052211" cy="1485475"/>
          </a:xfrm>
        </p:grpSpPr>
        <p:pic>
          <p:nvPicPr>
            <p:cNvPr id="8" name="Picture 7">
              <a:extLst>
                <a:ext uri="{FF2B5EF4-FFF2-40B4-BE49-F238E27FC236}">
                  <a16:creationId xmlns:a16="http://schemas.microsoft.com/office/drawing/2014/main" id="{C84213AC-73F3-5584-C8B8-7BF38206F7F9}"/>
                </a:ext>
              </a:extLst>
            </p:cNvPr>
            <p:cNvPicPr>
              <a:picLocks noChangeAspect="1"/>
            </p:cNvPicPr>
            <p:nvPr/>
          </p:nvPicPr>
          <p:blipFill>
            <a:blip r:embed="rId8"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524328" y="160338"/>
              <a:ext cx="1052211" cy="1485475"/>
            </a:xfrm>
            <a:prstGeom prst="rect">
              <a:avLst/>
            </a:prstGeom>
          </p:spPr>
        </p:pic>
        <p:sp>
          <p:nvSpPr>
            <p:cNvPr id="9" name="TextBox 8">
              <a:extLst>
                <a:ext uri="{FF2B5EF4-FFF2-40B4-BE49-F238E27FC236}">
                  <a16:creationId xmlns:a16="http://schemas.microsoft.com/office/drawing/2014/main" id="{6C5856C3-8E22-89F9-BF38-C4A142DE76DF}"/>
                </a:ext>
              </a:extLst>
            </p:cNvPr>
            <p:cNvSpPr txBox="1"/>
            <p:nvPr/>
          </p:nvSpPr>
          <p:spPr>
            <a:xfrm>
              <a:off x="7647410" y="625166"/>
              <a:ext cx="806042" cy="804412"/>
            </a:xfrm>
            <a:prstGeom prst="rect">
              <a:avLst/>
            </a:prstGeom>
            <a:noFill/>
          </p:spPr>
          <p:txBody>
            <a:bodyPr wrap="square" rtlCol="0">
              <a:spAutoFit/>
            </a:bodyPr>
            <a:lstStyle/>
            <a:p>
              <a:pPr algn="ctr"/>
              <a:r>
                <a:rPr lang="en-GB" sz="4000" b="1" dirty="0">
                  <a:solidFill>
                    <a:schemeClr val="bg1"/>
                  </a:solidFill>
                </a:rPr>
                <a:t>45</a:t>
              </a:r>
            </a:p>
          </p:txBody>
        </p:sp>
      </p:grpSp>
      <p:sp>
        <p:nvSpPr>
          <p:cNvPr id="2" name="TextBox 1">
            <a:extLst>
              <a:ext uri="{FF2B5EF4-FFF2-40B4-BE49-F238E27FC236}">
                <a16:creationId xmlns:a16="http://schemas.microsoft.com/office/drawing/2014/main" id="{A02AEA10-DF83-1ED9-2564-53BAE6FD86B8}"/>
              </a:ext>
            </a:extLst>
          </p:cNvPr>
          <p:cNvSpPr txBox="1"/>
          <p:nvPr/>
        </p:nvSpPr>
        <p:spPr>
          <a:xfrm>
            <a:off x="1625864" y="4529450"/>
            <a:ext cx="9576172" cy="1323439"/>
          </a:xfrm>
          <a:prstGeom prst="rect">
            <a:avLst/>
          </a:prstGeom>
          <a:noFill/>
        </p:spPr>
        <p:txBody>
          <a:bodyPr wrap="square" rtlCol="0">
            <a:spAutoFit/>
          </a:bodyPr>
          <a:lstStyle/>
          <a:p>
            <a:pPr marL="285750" indent="-285750">
              <a:buFont typeface="Arial" panose="020B0604020202020204" pitchFamily="34" charset="0"/>
              <a:buChar char="•"/>
            </a:pPr>
            <a:r>
              <a:rPr lang="en-GB" sz="2000" b="1" dirty="0">
                <a:solidFill>
                  <a:schemeClr val="tx2">
                    <a:lumMod val="60000"/>
                    <a:lumOff val="40000"/>
                  </a:schemeClr>
                </a:solidFill>
                <a:latin typeface="Calibri" panose="020F0502020204030204" pitchFamily="34" charset="0"/>
                <a:cs typeface="Calibri" panose="020F0502020204030204" pitchFamily="34" charset="0"/>
              </a:rPr>
              <a:t>Not just “relevant supporting documents” but DIGITAL EVIDENCE also.</a:t>
            </a:r>
          </a:p>
          <a:p>
            <a:pPr marL="285750" indent="-285750">
              <a:buFont typeface="Arial" panose="020B0604020202020204" pitchFamily="34" charset="0"/>
              <a:buChar char="•"/>
            </a:pPr>
            <a:r>
              <a:rPr lang="en-GB" sz="2000" b="1" dirty="0">
                <a:solidFill>
                  <a:schemeClr val="accent1">
                    <a:lumMod val="75000"/>
                  </a:schemeClr>
                </a:solidFill>
                <a:latin typeface="Calibri" panose="020F0502020204030204" pitchFamily="34" charset="0"/>
                <a:cs typeface="Calibri" panose="020F0502020204030204" pitchFamily="34" charset="0"/>
              </a:rPr>
              <a:t>Use Case Example WPs as a PROMPT, where needed.</a:t>
            </a:r>
          </a:p>
          <a:p>
            <a:pPr marL="285750" indent="-285750">
              <a:buFont typeface="Arial" panose="020B0604020202020204" pitchFamily="34" charset="0"/>
              <a:buChar char="•"/>
            </a:pPr>
            <a:r>
              <a:rPr lang="en-GB" sz="2000" b="1" dirty="0">
                <a:solidFill>
                  <a:schemeClr val="tx2">
                    <a:lumMod val="60000"/>
                    <a:lumOff val="40000"/>
                  </a:schemeClr>
                </a:solidFill>
                <a:latin typeface="Calibri" panose="020F0502020204030204" pitchFamily="34" charset="0"/>
                <a:cs typeface="Calibri" panose="020F0502020204030204" pitchFamily="34" charset="0"/>
              </a:rPr>
              <a:t>Record your results on a </a:t>
            </a:r>
            <a:r>
              <a:rPr lang="en-GB" sz="2000" b="1" u="sng" dirty="0">
                <a:solidFill>
                  <a:schemeClr val="tx2">
                    <a:lumMod val="60000"/>
                    <a:lumOff val="40000"/>
                  </a:schemeClr>
                </a:solidFill>
                <a:latin typeface="Calibri" panose="020F0502020204030204" pitchFamily="34" charset="0"/>
                <a:cs typeface="Calibri" panose="020F0502020204030204" pitchFamily="34" charset="0"/>
              </a:rPr>
              <a:t>SINGLE FLIPCHART PAGE</a:t>
            </a:r>
            <a:r>
              <a:rPr lang="en-GB" sz="2000" b="1" dirty="0">
                <a:solidFill>
                  <a:schemeClr val="tx2">
                    <a:lumMod val="60000"/>
                    <a:lumOff val="40000"/>
                  </a:schemeClr>
                </a:solidFill>
                <a:latin typeface="Calibri" panose="020F0502020204030204" pitchFamily="34" charset="0"/>
                <a:cs typeface="Calibri" panose="020F0502020204030204" pitchFamily="34" charset="0"/>
              </a:rPr>
              <a:t> in 3 COLUMNS.</a:t>
            </a:r>
          </a:p>
          <a:p>
            <a:pPr marL="285750" indent="-285750">
              <a:buFont typeface="Arial" panose="020B0604020202020204" pitchFamily="34" charset="0"/>
              <a:buChar char="•"/>
            </a:pPr>
            <a:r>
              <a:rPr lang="en-GB" sz="2000" b="1" dirty="0">
                <a:solidFill>
                  <a:schemeClr val="accent1">
                    <a:lumMod val="75000"/>
                  </a:schemeClr>
                </a:solidFill>
                <a:latin typeface="Calibri" panose="020F0502020204030204" pitchFamily="34" charset="0"/>
                <a:cs typeface="Calibri" panose="020F0502020204030204" pitchFamily="34" charset="0"/>
              </a:rPr>
              <a:t>Note FIELD at the top of the page.</a:t>
            </a:r>
            <a:endParaRPr lang="en-GB" sz="2000" dirty="0">
              <a:solidFill>
                <a:schemeClr val="tx2">
                  <a:lumMod val="60000"/>
                  <a:lumOff val="40000"/>
                </a:schemeClr>
              </a:solidFill>
            </a:endParaRPr>
          </a:p>
        </p:txBody>
      </p:sp>
      <p:pic>
        <p:nvPicPr>
          <p:cNvPr id="16" name="Picture 15">
            <a:extLst>
              <a:ext uri="{FF2B5EF4-FFF2-40B4-BE49-F238E27FC236}">
                <a16:creationId xmlns:a16="http://schemas.microsoft.com/office/drawing/2014/main" id="{AAFD0FD8-FE08-FC61-5B42-A54E7DFBF8BD}"/>
              </a:ext>
            </a:extLst>
          </p:cNvPr>
          <p:cNvPicPr>
            <a:picLocks noChangeAspect="1"/>
          </p:cNvPicPr>
          <p:nvPr/>
        </p:nvPicPr>
        <p:blipFill>
          <a:blip r:embed="rId9">
            <a:extLst>
              <a:ext uri="{BEBA8EAE-BF5A-486C-A8C5-ECC9F3942E4B}">
                <a14:imgProps xmlns:a14="http://schemas.microsoft.com/office/drawing/2010/main">
                  <a14:imgLayer r:embed="rId10">
                    <a14:imgEffect>
                      <a14:artisticPaintBrush/>
                    </a14:imgEffect>
                    <a14:imgEffect>
                      <a14:colorTemperature colorTemp="5900"/>
                    </a14:imgEffect>
                    <a14:imgEffect>
                      <a14:saturation sat="66000"/>
                    </a14:imgEffect>
                  </a14:imgLayer>
                </a14:imgProps>
              </a:ext>
              <a:ext uri="{28A0092B-C50C-407E-A947-70E740481C1C}">
                <a14:useLocalDpi xmlns:a14="http://schemas.microsoft.com/office/drawing/2010/main" val="0"/>
              </a:ext>
            </a:extLst>
          </a:blip>
          <a:srcRect l="3321" r="3321"/>
          <a:stretch/>
        </p:blipFill>
        <p:spPr>
          <a:xfrm>
            <a:off x="9616073" y="4259555"/>
            <a:ext cx="2048640" cy="1863227"/>
          </a:xfrm>
          <a:prstGeom prst="rect">
            <a:avLst/>
          </a:prstGeom>
        </p:spPr>
      </p:pic>
    </p:spTree>
    <p:extLst>
      <p:ext uri="{BB962C8B-B14F-4D97-AF65-F5344CB8AC3E}">
        <p14:creationId xmlns:p14="http://schemas.microsoft.com/office/powerpoint/2010/main" val="3514578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C616F11-A003-4C2F-915C-D620361EC879}"/>
              </a:ext>
            </a:extLst>
          </p:cNvPr>
          <p:cNvPicPr>
            <a:picLocks noChangeAspect="1"/>
          </p:cNvPicPr>
          <p:nvPr/>
        </p:nvPicPr>
        <p:blipFill rotWithShape="1">
          <a:blip r:embed="rId3">
            <a:extLst>
              <a:ext uri="{28A0092B-C50C-407E-A947-70E740481C1C}">
                <a14:useLocalDpi xmlns:a14="http://schemas.microsoft.com/office/drawing/2010/main" val="0"/>
              </a:ext>
            </a:extLst>
          </a:blip>
          <a:srcRect l="7458"/>
          <a:stretch/>
        </p:blipFill>
        <p:spPr>
          <a:xfrm flipH="1">
            <a:off x="5303912" y="0"/>
            <a:ext cx="6888088" cy="6857999"/>
          </a:xfrm>
          <a:prstGeom prst="rect">
            <a:avLst/>
          </a:prstGeom>
        </p:spPr>
      </p:pic>
      <p:sp>
        <p:nvSpPr>
          <p:cNvPr id="2" name="TextBox 1">
            <a:extLst>
              <a:ext uri="{FF2B5EF4-FFF2-40B4-BE49-F238E27FC236}">
                <a16:creationId xmlns:a16="http://schemas.microsoft.com/office/drawing/2014/main" id="{3386585D-B840-980D-DA9D-39522A56C3DD}"/>
              </a:ext>
            </a:extLst>
          </p:cNvPr>
          <p:cNvSpPr txBox="1"/>
          <p:nvPr/>
        </p:nvSpPr>
        <p:spPr>
          <a:xfrm>
            <a:off x="335360" y="234867"/>
            <a:ext cx="6484144" cy="6073970"/>
          </a:xfrm>
          <a:prstGeom prst="rect">
            <a:avLst/>
          </a:prstGeom>
          <a:noFill/>
        </p:spPr>
        <p:txBody>
          <a:bodyPr wrap="square" rtlCol="0">
            <a:spAutoFit/>
          </a:bodyPr>
          <a:lstStyle/>
          <a:p>
            <a:pPr>
              <a:lnSpc>
                <a:spcPct val="90000"/>
              </a:lnSpc>
            </a:pPr>
            <a:r>
              <a:rPr lang="en-GB" sz="6300" b="1" dirty="0">
                <a:solidFill>
                  <a:srgbClr val="007096"/>
                </a:solidFill>
                <a:latin typeface="Candara" panose="020E0502030303020204" pitchFamily="34" charset="0"/>
                <a:cs typeface="Helvetica" pitchFamily="34" charset="0"/>
              </a:rPr>
              <a:t>Plenary Review</a:t>
            </a:r>
          </a:p>
          <a:p>
            <a:br>
              <a:rPr lang="en-GB" sz="1200" b="1" dirty="0">
                <a:solidFill>
                  <a:srgbClr val="0070C0"/>
                </a:solidFill>
                <a:latin typeface="Candara" panose="020E0502030303020204" pitchFamily="34" charset="0"/>
                <a:cs typeface="Helvetica" pitchFamily="34" charset="0"/>
              </a:rPr>
            </a:br>
            <a:r>
              <a:rPr lang="en-GB" sz="2800" dirty="0">
                <a:solidFill>
                  <a:schemeClr val="accent5">
                    <a:lumMod val="50000"/>
                  </a:schemeClr>
                </a:solidFill>
              </a:rPr>
              <a:t>1. Task Completed and Flipchart Produced?</a:t>
            </a:r>
            <a:br>
              <a:rPr lang="en-GB" sz="2800" dirty="0">
                <a:solidFill>
                  <a:schemeClr val="accent5">
                    <a:lumMod val="50000"/>
                  </a:schemeClr>
                </a:solidFill>
              </a:rPr>
            </a:br>
            <a:endParaRPr lang="en-GB" sz="2800" dirty="0">
              <a:solidFill>
                <a:schemeClr val="accent5">
                  <a:lumMod val="50000"/>
                </a:schemeClr>
              </a:solidFill>
            </a:endParaRPr>
          </a:p>
          <a:p>
            <a:r>
              <a:rPr lang="en-GB" sz="2800" dirty="0">
                <a:solidFill>
                  <a:schemeClr val="accent5">
                    <a:lumMod val="50000"/>
                  </a:schemeClr>
                </a:solidFill>
              </a:rPr>
              <a:t>2. No Repetitive Reporting: roving discussion and open microphone</a:t>
            </a:r>
          </a:p>
          <a:p>
            <a:br>
              <a:rPr lang="en-GB" sz="2800" dirty="0">
                <a:solidFill>
                  <a:schemeClr val="accent5">
                    <a:lumMod val="50000"/>
                  </a:schemeClr>
                </a:solidFill>
              </a:rPr>
            </a:br>
            <a:r>
              <a:rPr lang="en-GB" sz="2800" dirty="0">
                <a:solidFill>
                  <a:schemeClr val="accent5">
                    <a:lumMod val="50000"/>
                  </a:schemeClr>
                </a:solidFill>
              </a:rPr>
              <a:t>3. Flipcharts remain for available for continued review and reflection and will help in developing KA220 Briefing Sheet.</a:t>
            </a:r>
            <a:br>
              <a:rPr lang="en-GB" sz="2800" dirty="0">
                <a:solidFill>
                  <a:schemeClr val="accent5">
                    <a:lumMod val="50000"/>
                  </a:schemeClr>
                </a:solidFill>
              </a:rPr>
            </a:br>
            <a:endParaRPr lang="en-US" sz="2400" b="1" dirty="0">
              <a:solidFill>
                <a:schemeClr val="accent5">
                  <a:lumMod val="50000"/>
                </a:schemeClr>
              </a:solidFill>
              <a:latin typeface="Candara" panose="020E0502030303020204" pitchFamily="34" charset="0"/>
              <a:cs typeface="Helvetica" pitchFamily="34" charset="0"/>
            </a:endParaRPr>
          </a:p>
          <a:p>
            <a:r>
              <a:rPr lang="en-US" sz="3600" b="1" dirty="0">
                <a:solidFill>
                  <a:schemeClr val="accent6">
                    <a:lumMod val="75000"/>
                  </a:schemeClr>
                </a:solidFill>
                <a:latin typeface="Candara" panose="020E0502030303020204" pitchFamily="34" charset="0"/>
                <a:cs typeface="Helvetica" pitchFamily="34" charset="0"/>
              </a:rPr>
              <a:t>TIME IS LIMITED:</a:t>
            </a:r>
            <a:br>
              <a:rPr lang="en-US" sz="3600" b="1" dirty="0">
                <a:solidFill>
                  <a:schemeClr val="accent6">
                    <a:lumMod val="75000"/>
                  </a:schemeClr>
                </a:solidFill>
                <a:latin typeface="Candara" panose="020E0502030303020204" pitchFamily="34" charset="0"/>
                <a:cs typeface="Helvetica" pitchFamily="34" charset="0"/>
              </a:rPr>
            </a:br>
            <a:r>
              <a:rPr lang="en-US" sz="3600" b="1" dirty="0">
                <a:solidFill>
                  <a:schemeClr val="accent6">
                    <a:lumMod val="75000"/>
                  </a:schemeClr>
                </a:solidFill>
                <a:latin typeface="Candara" panose="020E0502030303020204" pitchFamily="34" charset="0"/>
                <a:cs typeface="Helvetica" pitchFamily="34" charset="0"/>
              </a:rPr>
              <a:t>MAKE YOUR POINT</a:t>
            </a:r>
            <a:endParaRPr lang="en-GB" sz="11500" b="1" dirty="0">
              <a:solidFill>
                <a:schemeClr val="accent6">
                  <a:lumMod val="75000"/>
                </a:schemeClr>
              </a:solidFill>
              <a:latin typeface="Candara" panose="020E0502030303020204" pitchFamily="34" charset="0"/>
              <a:cs typeface="Helvetica" pitchFamily="34" charset="0"/>
            </a:endParaRPr>
          </a:p>
        </p:txBody>
      </p:sp>
      <p:grpSp>
        <p:nvGrpSpPr>
          <p:cNvPr id="4" name="Group 3">
            <a:extLst>
              <a:ext uri="{FF2B5EF4-FFF2-40B4-BE49-F238E27FC236}">
                <a16:creationId xmlns:a16="http://schemas.microsoft.com/office/drawing/2014/main" id="{CCF50037-EA79-DFF8-3A7F-8D9DDF4E263E}"/>
              </a:ext>
            </a:extLst>
          </p:cNvPr>
          <p:cNvGrpSpPr/>
          <p:nvPr/>
        </p:nvGrpSpPr>
        <p:grpSpPr>
          <a:xfrm>
            <a:off x="4655840" y="5001612"/>
            <a:ext cx="1008112" cy="1307225"/>
            <a:chOff x="7524328" y="160338"/>
            <a:chExt cx="1052211" cy="1485475"/>
          </a:xfrm>
        </p:grpSpPr>
        <p:pic>
          <p:nvPicPr>
            <p:cNvPr id="5" name="Picture 4">
              <a:extLst>
                <a:ext uri="{FF2B5EF4-FFF2-40B4-BE49-F238E27FC236}">
                  <a16:creationId xmlns:a16="http://schemas.microsoft.com/office/drawing/2014/main" id="{25A41014-E0C3-4E60-1619-67F2B602415E}"/>
                </a:ext>
              </a:extLst>
            </p:cNvPr>
            <p:cNvPicPr>
              <a:picLocks noChangeAspect="1"/>
            </p:cNvPicPr>
            <p:nvPr/>
          </p:nvPicPr>
          <p:blipFill>
            <a:blip r:embed="rId4" cstate="print">
              <a:duotone>
                <a:schemeClr val="accent5">
                  <a:shade val="45000"/>
                  <a:satMod val="135000"/>
                </a:schemeClr>
                <a:prstClr val="white"/>
              </a:duotone>
              <a:extLst>
                <a:ext uri="{BEBA8EAE-BF5A-486C-A8C5-ECC9F3942E4B}">
                  <a14:imgProps xmlns:a14="http://schemas.microsoft.com/office/drawing/2010/main">
                    <a14:imgLayer r:embed="rId5">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7524328" y="160338"/>
              <a:ext cx="1052211" cy="1485475"/>
            </a:xfrm>
            <a:prstGeom prst="rect">
              <a:avLst/>
            </a:prstGeom>
          </p:spPr>
        </p:pic>
        <p:sp>
          <p:nvSpPr>
            <p:cNvPr id="6" name="TextBox 5">
              <a:extLst>
                <a:ext uri="{FF2B5EF4-FFF2-40B4-BE49-F238E27FC236}">
                  <a16:creationId xmlns:a16="http://schemas.microsoft.com/office/drawing/2014/main" id="{C2AD3BA2-C1BC-2C97-A563-D462D4385C17}"/>
                </a:ext>
              </a:extLst>
            </p:cNvPr>
            <p:cNvSpPr txBox="1"/>
            <p:nvPr/>
          </p:nvSpPr>
          <p:spPr>
            <a:xfrm>
              <a:off x="7647410" y="625166"/>
              <a:ext cx="806042" cy="804412"/>
            </a:xfrm>
            <a:prstGeom prst="rect">
              <a:avLst/>
            </a:prstGeom>
            <a:noFill/>
          </p:spPr>
          <p:txBody>
            <a:bodyPr wrap="square" rtlCol="0">
              <a:spAutoFit/>
            </a:bodyPr>
            <a:lstStyle/>
            <a:p>
              <a:pPr algn="ctr"/>
              <a:r>
                <a:rPr lang="en-GB" sz="4000" b="1" dirty="0">
                  <a:solidFill>
                    <a:schemeClr val="bg1"/>
                  </a:solidFill>
                </a:rPr>
                <a:t>15</a:t>
              </a:r>
            </a:p>
          </p:txBody>
        </p:sp>
      </p:grpSp>
    </p:spTree>
    <p:extLst>
      <p:ext uri="{BB962C8B-B14F-4D97-AF65-F5344CB8AC3E}">
        <p14:creationId xmlns:p14="http://schemas.microsoft.com/office/powerpoint/2010/main" val="2379644798"/>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sz="1600" dirty="0" smtClean="0">
            <a:solidFill>
              <a:schemeClr val="accent1">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547</Words>
  <Application>Microsoft Office PowerPoint</Application>
  <PresentationFormat>Widescreen</PresentationFormat>
  <Paragraphs>26</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Candara</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Paul-Home</dc:creator>
  <cp:lastModifiedBy>Paul Guest</cp:lastModifiedBy>
  <cp:revision>715</cp:revision>
  <cp:lastPrinted>2024-08-02T10:13:58Z</cp:lastPrinted>
  <dcterms:created xsi:type="dcterms:W3CDTF">2014-03-21T10:03:33Z</dcterms:created>
  <dcterms:modified xsi:type="dcterms:W3CDTF">2024-08-02T10:14:00Z</dcterms:modified>
</cp:coreProperties>
</file>