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562" r:id="rId2"/>
    <p:sldId id="1853" r:id="rId3"/>
    <p:sldId id="1854" r:id="rId4"/>
    <p:sldId id="1855" r:id="rId5"/>
    <p:sldId id="1856" r:id="rId6"/>
    <p:sldId id="1228" r:id="rId7"/>
    <p:sldId id="1874" r:id="rId8"/>
    <p:sldId id="1875" r:id="rId9"/>
    <p:sldId id="1936" r:id="rId10"/>
    <p:sldId id="1861" r:id="rId11"/>
    <p:sldId id="1862" r:id="rId12"/>
    <p:sldId id="1872" r:id="rId13"/>
    <p:sldId id="1795" r:id="rId14"/>
    <p:sldId id="1618" r:id="rId15"/>
    <p:sldId id="1873" r:id="rId16"/>
    <p:sldId id="1860" r:id="rId17"/>
    <p:sldId id="1796" r:id="rId18"/>
    <p:sldId id="1876" r:id="rId19"/>
    <p:sldId id="1877"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2B2B"/>
    <a:srgbClr val="53C1E6"/>
    <a:srgbClr val="005F98"/>
    <a:srgbClr val="4BACC6"/>
    <a:srgbClr val="40B7AD"/>
    <a:srgbClr val="D7760B"/>
    <a:srgbClr val="AA3312"/>
    <a:srgbClr val="EB8D0F"/>
    <a:srgbClr val="F2A438"/>
    <a:srgbClr val="D44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62545" autoAdjust="0"/>
  </p:normalViewPr>
  <p:slideViewPr>
    <p:cSldViewPr>
      <p:cViewPr varScale="1">
        <p:scale>
          <a:sx n="59" d="100"/>
          <a:sy n="59" d="100"/>
        </p:scale>
        <p:origin x="84" y="28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4032" y="300"/>
      </p:cViewPr>
      <p:guideLst>
        <p:guide orient="horz" pos="2957"/>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C48A2-A398-48BB-B542-C18CB42D6A5D}" type="doc">
      <dgm:prSet loTypeId="urn:microsoft.com/office/officeart/2005/8/layout/process1" loCatId="process" qsTypeId="urn:microsoft.com/office/officeart/2005/8/quickstyle/simple1" qsCatId="simple" csTypeId="urn:microsoft.com/office/officeart/2005/8/colors/accent1_1" csCatId="accent1" phldr="1"/>
      <dgm:spPr/>
    </dgm:pt>
    <dgm:pt modelId="{1314EC31-E23D-45F1-8AB1-73CB6F9F1F39}">
      <dgm:prSet phldrT="[Text]" custT="1"/>
      <dgm:spPr/>
      <dgm:t>
        <a:bodyPr/>
        <a:lstStyle/>
        <a:p>
          <a:pPr algn="l"/>
          <a:r>
            <a:rPr lang="en-GB" sz="2800" dirty="0">
              <a:solidFill>
                <a:schemeClr val="accent1"/>
              </a:solidFill>
            </a:rPr>
            <a:t>Categorise ALL</a:t>
          </a:r>
          <a:br>
            <a:rPr lang="en-GB" sz="2800" dirty="0">
              <a:solidFill>
                <a:schemeClr val="accent1"/>
              </a:solidFill>
            </a:rPr>
          </a:br>
          <a:r>
            <a:rPr lang="en-GB" sz="2800" dirty="0">
              <a:solidFill>
                <a:schemeClr val="accent1"/>
              </a:solidFill>
            </a:rPr>
            <a:t>Sub-Criteria: 27 Coloured Tokens</a:t>
          </a:r>
        </a:p>
      </dgm:t>
    </dgm:pt>
    <dgm:pt modelId="{DE659BC4-D116-4027-8345-C39F1633ED8B}" type="parTrans" cxnId="{550C31F8-6996-4B2B-9B1F-48D30A475387}">
      <dgm:prSet/>
      <dgm:spPr/>
      <dgm:t>
        <a:bodyPr/>
        <a:lstStyle/>
        <a:p>
          <a:endParaRPr lang="en-GB" sz="2400">
            <a:solidFill>
              <a:schemeClr val="accent1"/>
            </a:solidFill>
          </a:endParaRPr>
        </a:p>
      </dgm:t>
    </dgm:pt>
    <dgm:pt modelId="{FEB6C3AA-59ED-448E-8346-E7B4DB1427DB}" type="sibTrans" cxnId="{550C31F8-6996-4B2B-9B1F-48D30A475387}">
      <dgm:prSet custT="1"/>
      <dgm:spPr/>
      <dgm:t>
        <a:bodyPr/>
        <a:lstStyle/>
        <a:p>
          <a:endParaRPr lang="en-GB" sz="2400">
            <a:solidFill>
              <a:schemeClr val="accent1"/>
            </a:solidFill>
          </a:endParaRPr>
        </a:p>
      </dgm:t>
    </dgm:pt>
    <dgm:pt modelId="{15FC1142-E05F-4182-98C1-50EC1BB6E7B6}">
      <dgm:prSet custT="1"/>
      <dgm:spPr/>
      <dgm:t>
        <a:bodyPr/>
        <a:lstStyle/>
        <a:p>
          <a:pPr algn="l"/>
          <a:r>
            <a:rPr lang="en-GB" sz="2800" dirty="0">
              <a:solidFill>
                <a:schemeClr val="accent1"/>
              </a:solidFill>
            </a:rPr>
            <a:t>Distribute ALL</a:t>
          </a:r>
          <a:br>
            <a:rPr lang="en-GB" sz="2800" dirty="0">
              <a:solidFill>
                <a:schemeClr val="accent1"/>
              </a:solidFill>
            </a:rPr>
          </a:br>
          <a:r>
            <a:rPr lang="en-GB" sz="2800" dirty="0">
              <a:solidFill>
                <a:schemeClr val="accent1"/>
              </a:solidFill>
            </a:rPr>
            <a:t>Sub-Criteria</a:t>
          </a:r>
          <a:br>
            <a:rPr lang="en-GB" sz="2800" dirty="0">
              <a:solidFill>
                <a:schemeClr val="accent1"/>
              </a:solidFill>
            </a:rPr>
          </a:br>
          <a:r>
            <a:rPr lang="en-GB" sz="2800" dirty="0">
              <a:solidFill>
                <a:schemeClr val="accent1"/>
              </a:solidFill>
            </a:rPr>
            <a:t>across 4 Headings</a:t>
          </a:r>
          <a:endParaRPr lang="en-GB" sz="2800" cap="small" baseline="0" dirty="0">
            <a:solidFill>
              <a:schemeClr val="accent1"/>
            </a:solidFill>
          </a:endParaRPr>
        </a:p>
      </dgm:t>
    </dgm:pt>
    <dgm:pt modelId="{4A9913CA-D727-4E4C-9ED0-1AEFCC6E2BD8}" type="parTrans" cxnId="{2D1F033B-11CD-49B2-93EF-246CB6D4F521}">
      <dgm:prSet/>
      <dgm:spPr/>
      <dgm:t>
        <a:bodyPr/>
        <a:lstStyle/>
        <a:p>
          <a:endParaRPr lang="en-GB" sz="2400">
            <a:solidFill>
              <a:schemeClr val="accent1"/>
            </a:solidFill>
          </a:endParaRPr>
        </a:p>
      </dgm:t>
    </dgm:pt>
    <dgm:pt modelId="{EE5DCC7C-E74E-4A80-A4F6-E0BF5B9C8E60}" type="sibTrans" cxnId="{2D1F033B-11CD-49B2-93EF-246CB6D4F521}">
      <dgm:prSet custT="1"/>
      <dgm:spPr/>
      <dgm:t>
        <a:bodyPr/>
        <a:lstStyle/>
        <a:p>
          <a:endParaRPr lang="en-GB" sz="1100" dirty="0">
            <a:solidFill>
              <a:schemeClr val="accent1"/>
            </a:solidFill>
          </a:endParaRPr>
        </a:p>
      </dgm:t>
    </dgm:pt>
    <dgm:pt modelId="{EAFB6270-5E53-41C0-976B-D3DE3AA3ED46}">
      <dgm:prSet custT="1"/>
      <dgm:spPr/>
      <dgm:t>
        <a:bodyPr/>
        <a:lstStyle/>
        <a:p>
          <a:pPr algn="l"/>
          <a:r>
            <a:rPr lang="en-GB" sz="3200" dirty="0">
              <a:solidFill>
                <a:srgbClr val="00B050"/>
              </a:solidFill>
              <a:sym typeface="Wingdings 2" panose="05020102010507070707" pitchFamily="18" charset="2"/>
            </a:rPr>
            <a:t></a:t>
          </a:r>
          <a:r>
            <a:rPr lang="en-GB" sz="2400" dirty="0">
              <a:solidFill>
                <a:srgbClr val="00B050"/>
              </a:solidFill>
            </a:rPr>
            <a:t> = Important</a:t>
          </a:r>
          <a:br>
            <a:rPr lang="en-GB" sz="2400" dirty="0">
              <a:solidFill>
                <a:schemeClr val="accent1"/>
              </a:solidFill>
            </a:rPr>
          </a:br>
          <a:r>
            <a:rPr lang="en-GB" sz="3200" dirty="0">
              <a:solidFill>
                <a:schemeClr val="accent6">
                  <a:lumMod val="75000"/>
                </a:schemeClr>
              </a:solidFill>
              <a:sym typeface="Wingdings 2" panose="05020102010507070707" pitchFamily="18" charset="2"/>
            </a:rPr>
            <a:t></a:t>
          </a:r>
          <a:r>
            <a:rPr lang="en-GB" sz="2400" dirty="0">
              <a:solidFill>
                <a:schemeClr val="accent6">
                  <a:lumMod val="75000"/>
                </a:schemeClr>
              </a:solidFill>
            </a:rPr>
            <a:t> = Some Importance</a:t>
          </a:r>
          <a:br>
            <a:rPr lang="en-GB" sz="2400" dirty="0">
              <a:solidFill>
                <a:schemeClr val="accent1"/>
              </a:solidFill>
            </a:rPr>
          </a:br>
          <a:r>
            <a:rPr lang="en-GB" sz="3200" dirty="0">
              <a:solidFill>
                <a:srgbClr val="C00000"/>
              </a:solidFill>
              <a:sym typeface="Wingdings 2" panose="05020102010507070707" pitchFamily="18" charset="2"/>
            </a:rPr>
            <a:t></a:t>
          </a:r>
          <a:r>
            <a:rPr lang="en-GB" sz="2400" dirty="0">
              <a:solidFill>
                <a:srgbClr val="C00000"/>
              </a:solidFill>
            </a:rPr>
            <a:t> = Not Important</a:t>
          </a:r>
          <a:endParaRPr lang="en-GB" sz="2400" cap="small" baseline="0" dirty="0">
            <a:solidFill>
              <a:srgbClr val="C00000"/>
            </a:solidFill>
          </a:endParaRPr>
        </a:p>
      </dgm:t>
    </dgm:pt>
    <dgm:pt modelId="{F87ADA12-87AC-4304-803A-E04708F055D2}" type="sibTrans" cxnId="{5C64F064-A5DA-4537-AD74-745D9B0BEC5D}">
      <dgm:prSet/>
      <dgm:spPr/>
      <dgm:t>
        <a:bodyPr/>
        <a:lstStyle/>
        <a:p>
          <a:endParaRPr lang="en-GB" sz="2400">
            <a:solidFill>
              <a:schemeClr val="accent1"/>
            </a:solidFill>
          </a:endParaRPr>
        </a:p>
      </dgm:t>
    </dgm:pt>
    <dgm:pt modelId="{079DA536-6D3E-4DB6-99E2-5EB8FDA1A6CD}" type="parTrans" cxnId="{5C64F064-A5DA-4537-AD74-745D9B0BEC5D}">
      <dgm:prSet/>
      <dgm:spPr/>
      <dgm:t>
        <a:bodyPr/>
        <a:lstStyle/>
        <a:p>
          <a:endParaRPr lang="en-GB" sz="2400">
            <a:solidFill>
              <a:schemeClr val="accent1"/>
            </a:solidFill>
          </a:endParaRPr>
        </a:p>
      </dgm:t>
    </dgm:pt>
    <dgm:pt modelId="{1B85AD03-875B-489A-986F-019782455C51}" type="pres">
      <dgm:prSet presAssocID="{6FBC48A2-A398-48BB-B542-C18CB42D6A5D}" presName="Name0" presStyleCnt="0">
        <dgm:presLayoutVars>
          <dgm:dir/>
          <dgm:resizeHandles val="exact"/>
        </dgm:presLayoutVars>
      </dgm:prSet>
      <dgm:spPr/>
    </dgm:pt>
    <dgm:pt modelId="{C0BB4A03-DD32-4B9D-B5BD-A7D49DA1446E}" type="pres">
      <dgm:prSet presAssocID="{15FC1142-E05F-4182-98C1-50EC1BB6E7B6}" presName="node" presStyleLbl="node1" presStyleIdx="0" presStyleCnt="3" custScaleX="130066">
        <dgm:presLayoutVars>
          <dgm:bulletEnabled val="1"/>
        </dgm:presLayoutVars>
      </dgm:prSet>
      <dgm:spPr/>
    </dgm:pt>
    <dgm:pt modelId="{392296EC-0A78-4B34-8F5A-49D479AC818E}" type="pres">
      <dgm:prSet presAssocID="{EE5DCC7C-E74E-4A80-A4F6-E0BF5B9C8E60}" presName="sibTrans" presStyleLbl="sibTrans2D1" presStyleIdx="0" presStyleCnt="2"/>
      <dgm:spPr>
        <a:prstGeom prst="rightArrow">
          <a:avLst/>
        </a:prstGeom>
      </dgm:spPr>
    </dgm:pt>
    <dgm:pt modelId="{A34AE9B5-50DE-4A4A-9341-86FC7EF1DFA9}" type="pres">
      <dgm:prSet presAssocID="{EE5DCC7C-E74E-4A80-A4F6-E0BF5B9C8E60}" presName="connectorText" presStyleLbl="sibTrans2D1" presStyleIdx="0" presStyleCnt="2"/>
      <dgm:spPr>
        <a:prstGeom prst="mathPlus">
          <a:avLst/>
        </a:prstGeom>
      </dgm:spPr>
    </dgm:pt>
    <dgm:pt modelId="{01E7D19E-2082-4D49-9489-7008D955CEEB}" type="pres">
      <dgm:prSet presAssocID="{1314EC31-E23D-45F1-8AB1-73CB6F9F1F39}" presName="node" presStyleLbl="node1" presStyleIdx="1" presStyleCnt="3" custScaleX="130066">
        <dgm:presLayoutVars>
          <dgm:bulletEnabled val="1"/>
        </dgm:presLayoutVars>
      </dgm:prSet>
      <dgm:spPr/>
    </dgm:pt>
    <dgm:pt modelId="{4EB4F67B-5FDE-40D7-8087-151A241300B6}" type="pres">
      <dgm:prSet presAssocID="{FEB6C3AA-59ED-448E-8346-E7B4DB1427DB}" presName="sibTrans" presStyleLbl="sibTrans2D1" presStyleIdx="1" presStyleCnt="2"/>
      <dgm:spPr>
        <a:prstGeom prst="rightArrow">
          <a:avLst/>
        </a:prstGeom>
      </dgm:spPr>
    </dgm:pt>
    <dgm:pt modelId="{CD0ABB49-2E25-4AEF-AB44-DFA6996A2EB2}" type="pres">
      <dgm:prSet presAssocID="{FEB6C3AA-59ED-448E-8346-E7B4DB1427DB}" presName="connectorText" presStyleLbl="sibTrans2D1" presStyleIdx="1" presStyleCnt="2"/>
      <dgm:spPr/>
    </dgm:pt>
    <dgm:pt modelId="{D1415BA8-27DF-431B-8F64-BB16701F514D}" type="pres">
      <dgm:prSet presAssocID="{EAFB6270-5E53-41C0-976B-D3DE3AA3ED46}" presName="node" presStyleLbl="node1" presStyleIdx="2" presStyleCnt="3" custScaleX="157493">
        <dgm:presLayoutVars>
          <dgm:bulletEnabled val="1"/>
        </dgm:presLayoutVars>
      </dgm:prSet>
      <dgm:spPr/>
    </dgm:pt>
  </dgm:ptLst>
  <dgm:cxnLst>
    <dgm:cxn modelId="{EB6D3E20-5D8B-4392-AAD3-FDFD193E2C14}" type="presOf" srcId="{FEB6C3AA-59ED-448E-8346-E7B4DB1427DB}" destId="{4EB4F67B-5FDE-40D7-8087-151A241300B6}" srcOrd="0" destOrd="0" presId="urn:microsoft.com/office/officeart/2005/8/layout/process1"/>
    <dgm:cxn modelId="{2D1F033B-11CD-49B2-93EF-246CB6D4F521}" srcId="{6FBC48A2-A398-48BB-B542-C18CB42D6A5D}" destId="{15FC1142-E05F-4182-98C1-50EC1BB6E7B6}" srcOrd="0" destOrd="0" parTransId="{4A9913CA-D727-4E4C-9ED0-1AEFCC6E2BD8}" sibTransId="{EE5DCC7C-E74E-4A80-A4F6-E0BF5B9C8E60}"/>
    <dgm:cxn modelId="{8AF6E55C-66DD-4B5E-8D14-CF86E7331029}" type="presOf" srcId="{6FBC48A2-A398-48BB-B542-C18CB42D6A5D}" destId="{1B85AD03-875B-489A-986F-019782455C51}" srcOrd="0" destOrd="0" presId="urn:microsoft.com/office/officeart/2005/8/layout/process1"/>
    <dgm:cxn modelId="{5C64F064-A5DA-4537-AD74-745D9B0BEC5D}" srcId="{6FBC48A2-A398-48BB-B542-C18CB42D6A5D}" destId="{EAFB6270-5E53-41C0-976B-D3DE3AA3ED46}" srcOrd="2" destOrd="0" parTransId="{079DA536-6D3E-4DB6-99E2-5EB8FDA1A6CD}" sibTransId="{F87ADA12-87AC-4304-803A-E04708F055D2}"/>
    <dgm:cxn modelId="{48E61457-1599-4A9D-B1E2-D440312F6DBC}" type="presOf" srcId="{EAFB6270-5E53-41C0-976B-D3DE3AA3ED46}" destId="{D1415BA8-27DF-431B-8F64-BB16701F514D}" srcOrd="0" destOrd="0" presId="urn:microsoft.com/office/officeart/2005/8/layout/process1"/>
    <dgm:cxn modelId="{E1A12089-6285-42AF-949E-38CE7AABAEB5}" type="presOf" srcId="{FEB6C3AA-59ED-448E-8346-E7B4DB1427DB}" destId="{CD0ABB49-2E25-4AEF-AB44-DFA6996A2EB2}" srcOrd="1" destOrd="0" presId="urn:microsoft.com/office/officeart/2005/8/layout/process1"/>
    <dgm:cxn modelId="{9C71578D-7494-4911-9C7C-E3F8ABBED498}" type="presOf" srcId="{EE5DCC7C-E74E-4A80-A4F6-E0BF5B9C8E60}" destId="{392296EC-0A78-4B34-8F5A-49D479AC818E}" srcOrd="0" destOrd="0" presId="urn:microsoft.com/office/officeart/2005/8/layout/process1"/>
    <dgm:cxn modelId="{3A26FE94-DE18-4649-A48A-AD6465283D8D}" type="presOf" srcId="{15FC1142-E05F-4182-98C1-50EC1BB6E7B6}" destId="{C0BB4A03-DD32-4B9D-B5BD-A7D49DA1446E}" srcOrd="0" destOrd="0" presId="urn:microsoft.com/office/officeart/2005/8/layout/process1"/>
    <dgm:cxn modelId="{653425A8-F202-4748-83B1-CB51624A9CC7}" type="presOf" srcId="{EE5DCC7C-E74E-4A80-A4F6-E0BF5B9C8E60}" destId="{A34AE9B5-50DE-4A4A-9341-86FC7EF1DFA9}" srcOrd="1" destOrd="0" presId="urn:microsoft.com/office/officeart/2005/8/layout/process1"/>
    <dgm:cxn modelId="{6BFB87EC-48E0-4B80-B454-4C5A09D0CDBA}" type="presOf" srcId="{1314EC31-E23D-45F1-8AB1-73CB6F9F1F39}" destId="{01E7D19E-2082-4D49-9489-7008D955CEEB}" srcOrd="0" destOrd="0" presId="urn:microsoft.com/office/officeart/2005/8/layout/process1"/>
    <dgm:cxn modelId="{550C31F8-6996-4B2B-9B1F-48D30A475387}" srcId="{6FBC48A2-A398-48BB-B542-C18CB42D6A5D}" destId="{1314EC31-E23D-45F1-8AB1-73CB6F9F1F39}" srcOrd="1" destOrd="0" parTransId="{DE659BC4-D116-4027-8345-C39F1633ED8B}" sibTransId="{FEB6C3AA-59ED-448E-8346-E7B4DB1427DB}"/>
    <dgm:cxn modelId="{589E91FC-B194-4D42-BB09-6F41B021F411}" type="presParOf" srcId="{1B85AD03-875B-489A-986F-019782455C51}" destId="{C0BB4A03-DD32-4B9D-B5BD-A7D49DA1446E}" srcOrd="0" destOrd="0" presId="urn:microsoft.com/office/officeart/2005/8/layout/process1"/>
    <dgm:cxn modelId="{3156D0F0-C1FE-41AA-8494-EFE3178584F5}" type="presParOf" srcId="{1B85AD03-875B-489A-986F-019782455C51}" destId="{392296EC-0A78-4B34-8F5A-49D479AC818E}" srcOrd="1" destOrd="0" presId="urn:microsoft.com/office/officeart/2005/8/layout/process1"/>
    <dgm:cxn modelId="{C2B7CA10-8F32-4DA8-991F-3E929978B83F}" type="presParOf" srcId="{392296EC-0A78-4B34-8F5A-49D479AC818E}" destId="{A34AE9B5-50DE-4A4A-9341-86FC7EF1DFA9}" srcOrd="0" destOrd="0" presId="urn:microsoft.com/office/officeart/2005/8/layout/process1"/>
    <dgm:cxn modelId="{F02B2C0E-5A05-4435-8146-80572FDC13CC}" type="presParOf" srcId="{1B85AD03-875B-489A-986F-019782455C51}" destId="{01E7D19E-2082-4D49-9489-7008D955CEEB}" srcOrd="2" destOrd="0" presId="urn:microsoft.com/office/officeart/2005/8/layout/process1"/>
    <dgm:cxn modelId="{9AF63EBB-8B67-4985-BF1C-5B588D93AF63}" type="presParOf" srcId="{1B85AD03-875B-489A-986F-019782455C51}" destId="{4EB4F67B-5FDE-40D7-8087-151A241300B6}" srcOrd="3" destOrd="0" presId="urn:microsoft.com/office/officeart/2005/8/layout/process1"/>
    <dgm:cxn modelId="{4DC67FCD-A0E2-4611-BA3A-E4668EF74B5C}" type="presParOf" srcId="{4EB4F67B-5FDE-40D7-8087-151A241300B6}" destId="{CD0ABB49-2E25-4AEF-AB44-DFA6996A2EB2}" srcOrd="0" destOrd="0" presId="urn:microsoft.com/office/officeart/2005/8/layout/process1"/>
    <dgm:cxn modelId="{3632903B-B8E1-4DB9-9D73-131C410BCC87}" type="presParOf" srcId="{1B85AD03-875B-489A-986F-019782455C51}" destId="{D1415BA8-27DF-431B-8F64-BB16701F514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C48A2-A398-48BB-B542-C18CB42D6A5D}" type="doc">
      <dgm:prSet loTypeId="urn:microsoft.com/office/officeart/2005/8/layout/process1" loCatId="process" qsTypeId="urn:microsoft.com/office/officeart/2005/8/quickstyle/simple1" qsCatId="simple" csTypeId="urn:microsoft.com/office/officeart/2005/8/colors/accent1_1" csCatId="accent1" phldr="1"/>
      <dgm:spPr/>
    </dgm:pt>
    <dgm:pt modelId="{1314EC31-E23D-45F1-8AB1-73CB6F9F1F39}">
      <dgm:prSet phldrT="[Text]" custT="1"/>
      <dgm:spPr/>
      <dgm:t>
        <a:bodyPr/>
        <a:lstStyle/>
        <a:p>
          <a:pPr algn="l"/>
          <a:r>
            <a:rPr lang="en-GB" sz="4000" dirty="0">
              <a:solidFill>
                <a:schemeClr val="accent1"/>
              </a:solidFill>
            </a:rPr>
            <a:t>Begin Again</a:t>
          </a:r>
        </a:p>
      </dgm:t>
    </dgm:pt>
    <dgm:pt modelId="{DE659BC4-D116-4027-8345-C39F1633ED8B}" type="parTrans" cxnId="{550C31F8-6996-4B2B-9B1F-48D30A475387}">
      <dgm:prSet/>
      <dgm:spPr/>
      <dgm:t>
        <a:bodyPr/>
        <a:lstStyle/>
        <a:p>
          <a:endParaRPr lang="en-GB" sz="2400">
            <a:solidFill>
              <a:schemeClr val="accent1"/>
            </a:solidFill>
          </a:endParaRPr>
        </a:p>
      </dgm:t>
    </dgm:pt>
    <dgm:pt modelId="{FEB6C3AA-59ED-448E-8346-E7B4DB1427DB}" type="sibTrans" cxnId="{550C31F8-6996-4B2B-9B1F-48D30A475387}">
      <dgm:prSet custT="1"/>
      <dgm:spPr/>
      <dgm:t>
        <a:bodyPr/>
        <a:lstStyle/>
        <a:p>
          <a:endParaRPr lang="en-GB" sz="2400">
            <a:solidFill>
              <a:schemeClr val="accent1"/>
            </a:solidFill>
          </a:endParaRPr>
        </a:p>
      </dgm:t>
    </dgm:pt>
    <dgm:pt modelId="{15FC1142-E05F-4182-98C1-50EC1BB6E7B6}">
      <dgm:prSet custT="1"/>
      <dgm:spPr/>
      <dgm:t>
        <a:bodyPr/>
        <a:lstStyle/>
        <a:p>
          <a:pPr algn="l"/>
          <a:r>
            <a:rPr lang="en-GB" sz="2800" dirty="0">
              <a:solidFill>
                <a:schemeClr val="accent1"/>
              </a:solidFill>
            </a:rPr>
            <a:t>Remove ALL</a:t>
          </a:r>
          <a:br>
            <a:rPr lang="en-GB" sz="2800" dirty="0">
              <a:solidFill>
                <a:schemeClr val="accent1"/>
              </a:solidFill>
            </a:rPr>
          </a:br>
          <a:r>
            <a:rPr lang="en-GB" sz="2800" dirty="0">
              <a:solidFill>
                <a:schemeClr val="accent1"/>
              </a:solidFill>
            </a:rPr>
            <a:t>Colour Codes</a:t>
          </a:r>
          <a:br>
            <a:rPr lang="en-GB" sz="2800" dirty="0">
              <a:solidFill>
                <a:schemeClr val="accent1"/>
              </a:solidFill>
            </a:rPr>
          </a:br>
          <a:r>
            <a:rPr lang="en-GB" sz="2800" dirty="0">
              <a:solidFill>
                <a:schemeClr val="accent1"/>
              </a:solidFill>
            </a:rPr>
            <a:t>and Categories</a:t>
          </a:r>
          <a:endParaRPr lang="en-GB" sz="2800" cap="small" baseline="0" dirty="0">
            <a:solidFill>
              <a:schemeClr val="accent1"/>
            </a:solidFill>
          </a:endParaRPr>
        </a:p>
      </dgm:t>
    </dgm:pt>
    <dgm:pt modelId="{4A9913CA-D727-4E4C-9ED0-1AEFCC6E2BD8}" type="parTrans" cxnId="{2D1F033B-11CD-49B2-93EF-246CB6D4F521}">
      <dgm:prSet/>
      <dgm:spPr/>
      <dgm:t>
        <a:bodyPr/>
        <a:lstStyle/>
        <a:p>
          <a:endParaRPr lang="en-GB" sz="2400">
            <a:solidFill>
              <a:schemeClr val="accent1"/>
            </a:solidFill>
          </a:endParaRPr>
        </a:p>
      </dgm:t>
    </dgm:pt>
    <dgm:pt modelId="{EE5DCC7C-E74E-4A80-A4F6-E0BF5B9C8E60}" type="sibTrans" cxnId="{2D1F033B-11CD-49B2-93EF-246CB6D4F521}">
      <dgm:prSet custT="1"/>
      <dgm:spPr/>
      <dgm:t>
        <a:bodyPr/>
        <a:lstStyle/>
        <a:p>
          <a:endParaRPr lang="en-GB" sz="1100" dirty="0">
            <a:solidFill>
              <a:schemeClr val="accent1"/>
            </a:solidFill>
          </a:endParaRPr>
        </a:p>
      </dgm:t>
    </dgm:pt>
    <dgm:pt modelId="{EAFB6270-5E53-41C0-976B-D3DE3AA3ED46}">
      <dgm:prSet custT="1"/>
      <dgm:spPr/>
      <dgm:t>
        <a:bodyPr/>
        <a:lstStyle/>
        <a:p>
          <a:pPr algn="l"/>
          <a:r>
            <a:rPr lang="en-GB" sz="3600" dirty="0">
              <a:solidFill>
                <a:srgbClr val="00B050"/>
              </a:solidFill>
              <a:sym typeface="Wingdings" panose="05000000000000000000" pitchFamily="2" charset="2"/>
            </a:rPr>
            <a:t></a:t>
          </a:r>
          <a:r>
            <a:rPr lang="en-GB" sz="2400" dirty="0">
              <a:solidFill>
                <a:srgbClr val="00B050"/>
              </a:solidFill>
            </a:rPr>
            <a:t> = Assessable </a:t>
          </a:r>
          <a:r>
            <a:rPr lang="en-GB" sz="1800" dirty="0">
              <a:solidFill>
                <a:srgbClr val="00B050"/>
              </a:solidFill>
            </a:rPr>
            <a:t>(left)</a:t>
          </a:r>
          <a:br>
            <a:rPr lang="en-GB" sz="2400" dirty="0">
              <a:solidFill>
                <a:schemeClr val="accent1"/>
              </a:solidFill>
            </a:rPr>
          </a:br>
          <a:r>
            <a:rPr lang="en-GB" sz="3600" dirty="0">
              <a:solidFill>
                <a:srgbClr val="C00000"/>
              </a:solidFill>
              <a:sym typeface="Wingdings" panose="05000000000000000000" pitchFamily="2" charset="2"/>
            </a:rPr>
            <a:t></a:t>
          </a:r>
          <a:r>
            <a:rPr lang="en-GB" sz="2400" dirty="0">
              <a:solidFill>
                <a:srgbClr val="C00000"/>
              </a:solidFill>
            </a:rPr>
            <a:t> = Not Assessable </a:t>
          </a:r>
          <a:r>
            <a:rPr lang="en-GB" sz="1800" dirty="0">
              <a:solidFill>
                <a:srgbClr val="C00000"/>
              </a:solidFill>
            </a:rPr>
            <a:t>(right)</a:t>
          </a:r>
          <a:endParaRPr lang="en-GB" sz="2400" cap="small" baseline="0" dirty="0">
            <a:solidFill>
              <a:srgbClr val="C00000"/>
            </a:solidFill>
          </a:endParaRPr>
        </a:p>
      </dgm:t>
    </dgm:pt>
    <dgm:pt modelId="{F87ADA12-87AC-4304-803A-E04708F055D2}" type="sibTrans" cxnId="{5C64F064-A5DA-4537-AD74-745D9B0BEC5D}">
      <dgm:prSet/>
      <dgm:spPr/>
      <dgm:t>
        <a:bodyPr/>
        <a:lstStyle/>
        <a:p>
          <a:endParaRPr lang="en-GB" sz="2400">
            <a:solidFill>
              <a:schemeClr val="accent1"/>
            </a:solidFill>
          </a:endParaRPr>
        </a:p>
      </dgm:t>
    </dgm:pt>
    <dgm:pt modelId="{079DA536-6D3E-4DB6-99E2-5EB8FDA1A6CD}" type="parTrans" cxnId="{5C64F064-A5DA-4537-AD74-745D9B0BEC5D}">
      <dgm:prSet/>
      <dgm:spPr/>
      <dgm:t>
        <a:bodyPr/>
        <a:lstStyle/>
        <a:p>
          <a:endParaRPr lang="en-GB" sz="2400">
            <a:solidFill>
              <a:schemeClr val="accent1"/>
            </a:solidFill>
          </a:endParaRPr>
        </a:p>
      </dgm:t>
    </dgm:pt>
    <dgm:pt modelId="{1B85AD03-875B-489A-986F-019782455C51}" type="pres">
      <dgm:prSet presAssocID="{6FBC48A2-A398-48BB-B542-C18CB42D6A5D}" presName="Name0" presStyleCnt="0">
        <dgm:presLayoutVars>
          <dgm:dir/>
          <dgm:resizeHandles val="exact"/>
        </dgm:presLayoutVars>
      </dgm:prSet>
      <dgm:spPr/>
    </dgm:pt>
    <dgm:pt modelId="{C0BB4A03-DD32-4B9D-B5BD-A7D49DA1446E}" type="pres">
      <dgm:prSet presAssocID="{15FC1142-E05F-4182-98C1-50EC1BB6E7B6}" presName="node" presStyleLbl="node1" presStyleIdx="0" presStyleCnt="3" custScaleX="130066">
        <dgm:presLayoutVars>
          <dgm:bulletEnabled val="1"/>
        </dgm:presLayoutVars>
      </dgm:prSet>
      <dgm:spPr/>
    </dgm:pt>
    <dgm:pt modelId="{392296EC-0A78-4B34-8F5A-49D479AC818E}" type="pres">
      <dgm:prSet presAssocID="{EE5DCC7C-E74E-4A80-A4F6-E0BF5B9C8E60}" presName="sibTrans" presStyleLbl="sibTrans2D1" presStyleIdx="0" presStyleCnt="2"/>
      <dgm:spPr>
        <a:prstGeom prst="rightArrow">
          <a:avLst/>
        </a:prstGeom>
      </dgm:spPr>
    </dgm:pt>
    <dgm:pt modelId="{A34AE9B5-50DE-4A4A-9341-86FC7EF1DFA9}" type="pres">
      <dgm:prSet presAssocID="{EE5DCC7C-E74E-4A80-A4F6-E0BF5B9C8E60}" presName="connectorText" presStyleLbl="sibTrans2D1" presStyleIdx="0" presStyleCnt="2"/>
      <dgm:spPr>
        <a:prstGeom prst="mathPlus">
          <a:avLst/>
        </a:prstGeom>
      </dgm:spPr>
    </dgm:pt>
    <dgm:pt modelId="{01E7D19E-2082-4D49-9489-7008D955CEEB}" type="pres">
      <dgm:prSet presAssocID="{1314EC31-E23D-45F1-8AB1-73CB6F9F1F39}" presName="node" presStyleLbl="node1" presStyleIdx="1" presStyleCnt="3" custScaleX="130066">
        <dgm:presLayoutVars>
          <dgm:bulletEnabled val="1"/>
        </dgm:presLayoutVars>
      </dgm:prSet>
      <dgm:spPr/>
    </dgm:pt>
    <dgm:pt modelId="{4EB4F67B-5FDE-40D7-8087-151A241300B6}" type="pres">
      <dgm:prSet presAssocID="{FEB6C3AA-59ED-448E-8346-E7B4DB1427DB}" presName="sibTrans" presStyleLbl="sibTrans2D1" presStyleIdx="1" presStyleCnt="2"/>
      <dgm:spPr>
        <a:prstGeom prst="rightArrow">
          <a:avLst/>
        </a:prstGeom>
      </dgm:spPr>
    </dgm:pt>
    <dgm:pt modelId="{CD0ABB49-2E25-4AEF-AB44-DFA6996A2EB2}" type="pres">
      <dgm:prSet presAssocID="{FEB6C3AA-59ED-448E-8346-E7B4DB1427DB}" presName="connectorText" presStyleLbl="sibTrans2D1" presStyleIdx="1" presStyleCnt="2"/>
      <dgm:spPr/>
    </dgm:pt>
    <dgm:pt modelId="{D1415BA8-27DF-431B-8F64-BB16701F514D}" type="pres">
      <dgm:prSet presAssocID="{EAFB6270-5E53-41C0-976B-D3DE3AA3ED46}" presName="node" presStyleLbl="node1" presStyleIdx="2" presStyleCnt="3" custScaleX="157493">
        <dgm:presLayoutVars>
          <dgm:bulletEnabled val="1"/>
        </dgm:presLayoutVars>
      </dgm:prSet>
      <dgm:spPr/>
    </dgm:pt>
  </dgm:ptLst>
  <dgm:cxnLst>
    <dgm:cxn modelId="{EB6D3E20-5D8B-4392-AAD3-FDFD193E2C14}" type="presOf" srcId="{FEB6C3AA-59ED-448E-8346-E7B4DB1427DB}" destId="{4EB4F67B-5FDE-40D7-8087-151A241300B6}" srcOrd="0" destOrd="0" presId="urn:microsoft.com/office/officeart/2005/8/layout/process1"/>
    <dgm:cxn modelId="{2D1F033B-11CD-49B2-93EF-246CB6D4F521}" srcId="{6FBC48A2-A398-48BB-B542-C18CB42D6A5D}" destId="{15FC1142-E05F-4182-98C1-50EC1BB6E7B6}" srcOrd="0" destOrd="0" parTransId="{4A9913CA-D727-4E4C-9ED0-1AEFCC6E2BD8}" sibTransId="{EE5DCC7C-E74E-4A80-A4F6-E0BF5B9C8E60}"/>
    <dgm:cxn modelId="{8AF6E55C-66DD-4B5E-8D14-CF86E7331029}" type="presOf" srcId="{6FBC48A2-A398-48BB-B542-C18CB42D6A5D}" destId="{1B85AD03-875B-489A-986F-019782455C51}" srcOrd="0" destOrd="0" presId="urn:microsoft.com/office/officeart/2005/8/layout/process1"/>
    <dgm:cxn modelId="{5C64F064-A5DA-4537-AD74-745D9B0BEC5D}" srcId="{6FBC48A2-A398-48BB-B542-C18CB42D6A5D}" destId="{EAFB6270-5E53-41C0-976B-D3DE3AA3ED46}" srcOrd="2" destOrd="0" parTransId="{079DA536-6D3E-4DB6-99E2-5EB8FDA1A6CD}" sibTransId="{F87ADA12-87AC-4304-803A-E04708F055D2}"/>
    <dgm:cxn modelId="{48E61457-1599-4A9D-B1E2-D440312F6DBC}" type="presOf" srcId="{EAFB6270-5E53-41C0-976B-D3DE3AA3ED46}" destId="{D1415BA8-27DF-431B-8F64-BB16701F514D}" srcOrd="0" destOrd="0" presId="urn:microsoft.com/office/officeart/2005/8/layout/process1"/>
    <dgm:cxn modelId="{E1A12089-6285-42AF-949E-38CE7AABAEB5}" type="presOf" srcId="{FEB6C3AA-59ED-448E-8346-E7B4DB1427DB}" destId="{CD0ABB49-2E25-4AEF-AB44-DFA6996A2EB2}" srcOrd="1" destOrd="0" presId="urn:microsoft.com/office/officeart/2005/8/layout/process1"/>
    <dgm:cxn modelId="{9C71578D-7494-4911-9C7C-E3F8ABBED498}" type="presOf" srcId="{EE5DCC7C-E74E-4A80-A4F6-E0BF5B9C8E60}" destId="{392296EC-0A78-4B34-8F5A-49D479AC818E}" srcOrd="0" destOrd="0" presId="urn:microsoft.com/office/officeart/2005/8/layout/process1"/>
    <dgm:cxn modelId="{3A26FE94-DE18-4649-A48A-AD6465283D8D}" type="presOf" srcId="{15FC1142-E05F-4182-98C1-50EC1BB6E7B6}" destId="{C0BB4A03-DD32-4B9D-B5BD-A7D49DA1446E}" srcOrd="0" destOrd="0" presId="urn:microsoft.com/office/officeart/2005/8/layout/process1"/>
    <dgm:cxn modelId="{653425A8-F202-4748-83B1-CB51624A9CC7}" type="presOf" srcId="{EE5DCC7C-E74E-4A80-A4F6-E0BF5B9C8E60}" destId="{A34AE9B5-50DE-4A4A-9341-86FC7EF1DFA9}" srcOrd="1" destOrd="0" presId="urn:microsoft.com/office/officeart/2005/8/layout/process1"/>
    <dgm:cxn modelId="{6BFB87EC-48E0-4B80-B454-4C5A09D0CDBA}" type="presOf" srcId="{1314EC31-E23D-45F1-8AB1-73CB6F9F1F39}" destId="{01E7D19E-2082-4D49-9489-7008D955CEEB}" srcOrd="0" destOrd="0" presId="urn:microsoft.com/office/officeart/2005/8/layout/process1"/>
    <dgm:cxn modelId="{550C31F8-6996-4B2B-9B1F-48D30A475387}" srcId="{6FBC48A2-A398-48BB-B542-C18CB42D6A5D}" destId="{1314EC31-E23D-45F1-8AB1-73CB6F9F1F39}" srcOrd="1" destOrd="0" parTransId="{DE659BC4-D116-4027-8345-C39F1633ED8B}" sibTransId="{FEB6C3AA-59ED-448E-8346-E7B4DB1427DB}"/>
    <dgm:cxn modelId="{589E91FC-B194-4D42-BB09-6F41B021F411}" type="presParOf" srcId="{1B85AD03-875B-489A-986F-019782455C51}" destId="{C0BB4A03-DD32-4B9D-B5BD-A7D49DA1446E}" srcOrd="0" destOrd="0" presId="urn:microsoft.com/office/officeart/2005/8/layout/process1"/>
    <dgm:cxn modelId="{3156D0F0-C1FE-41AA-8494-EFE3178584F5}" type="presParOf" srcId="{1B85AD03-875B-489A-986F-019782455C51}" destId="{392296EC-0A78-4B34-8F5A-49D479AC818E}" srcOrd="1" destOrd="0" presId="urn:microsoft.com/office/officeart/2005/8/layout/process1"/>
    <dgm:cxn modelId="{C2B7CA10-8F32-4DA8-991F-3E929978B83F}" type="presParOf" srcId="{392296EC-0A78-4B34-8F5A-49D479AC818E}" destId="{A34AE9B5-50DE-4A4A-9341-86FC7EF1DFA9}" srcOrd="0" destOrd="0" presId="urn:microsoft.com/office/officeart/2005/8/layout/process1"/>
    <dgm:cxn modelId="{F02B2C0E-5A05-4435-8146-80572FDC13CC}" type="presParOf" srcId="{1B85AD03-875B-489A-986F-019782455C51}" destId="{01E7D19E-2082-4D49-9489-7008D955CEEB}" srcOrd="2" destOrd="0" presId="urn:microsoft.com/office/officeart/2005/8/layout/process1"/>
    <dgm:cxn modelId="{9AF63EBB-8B67-4985-BF1C-5B588D93AF63}" type="presParOf" srcId="{1B85AD03-875B-489A-986F-019782455C51}" destId="{4EB4F67B-5FDE-40D7-8087-151A241300B6}" srcOrd="3" destOrd="0" presId="urn:microsoft.com/office/officeart/2005/8/layout/process1"/>
    <dgm:cxn modelId="{4DC67FCD-A0E2-4611-BA3A-E4668EF74B5C}" type="presParOf" srcId="{4EB4F67B-5FDE-40D7-8087-151A241300B6}" destId="{CD0ABB49-2E25-4AEF-AB44-DFA6996A2EB2}" srcOrd="0" destOrd="0" presId="urn:microsoft.com/office/officeart/2005/8/layout/process1"/>
    <dgm:cxn modelId="{3632903B-B8E1-4DB9-9D73-131C410BCC87}" type="presParOf" srcId="{1B85AD03-875B-489A-986F-019782455C51}" destId="{D1415BA8-27DF-431B-8F64-BB16701F514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B4A03-DD32-4B9D-B5BD-A7D49DA1446E}">
      <dsp:nvSpPr>
        <dsp:cNvPr id="0" name=""/>
        <dsp:cNvSpPr/>
      </dsp:nvSpPr>
      <dsp:spPr>
        <a:xfrm>
          <a:off x="6193" y="209710"/>
          <a:ext cx="2914015" cy="15005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accent1"/>
              </a:solidFill>
            </a:rPr>
            <a:t>Distribute ALL</a:t>
          </a:r>
          <a:br>
            <a:rPr lang="en-GB" sz="2800" kern="1200" dirty="0">
              <a:solidFill>
                <a:schemeClr val="accent1"/>
              </a:solidFill>
            </a:rPr>
          </a:br>
          <a:r>
            <a:rPr lang="en-GB" sz="2800" kern="1200" dirty="0">
              <a:solidFill>
                <a:schemeClr val="accent1"/>
              </a:solidFill>
            </a:rPr>
            <a:t>Sub-Criteria</a:t>
          </a:r>
          <a:br>
            <a:rPr lang="en-GB" sz="2800" kern="1200" dirty="0">
              <a:solidFill>
                <a:schemeClr val="accent1"/>
              </a:solidFill>
            </a:rPr>
          </a:br>
          <a:r>
            <a:rPr lang="en-GB" sz="2800" kern="1200" dirty="0">
              <a:solidFill>
                <a:schemeClr val="accent1"/>
              </a:solidFill>
            </a:rPr>
            <a:t>across 4 Headings</a:t>
          </a:r>
          <a:endParaRPr lang="en-GB" sz="2800" kern="1200" cap="small" baseline="0" dirty="0">
            <a:solidFill>
              <a:schemeClr val="accent1"/>
            </a:solidFill>
          </a:endParaRPr>
        </a:p>
      </dsp:txBody>
      <dsp:txXfrm>
        <a:off x="50141" y="253658"/>
        <a:ext cx="2826119" cy="1412612"/>
      </dsp:txXfrm>
    </dsp:sp>
    <dsp:sp modelId="{392296EC-0A78-4B34-8F5A-49D479AC818E}">
      <dsp:nvSpPr>
        <dsp:cNvPr id="0" name=""/>
        <dsp:cNvSpPr/>
      </dsp:nvSpPr>
      <dsp:spPr>
        <a:xfrm>
          <a:off x="3144249" y="682153"/>
          <a:ext cx="474967" cy="555622"/>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solidFill>
              <a:schemeClr val="accent1"/>
            </a:solidFill>
          </a:endParaRPr>
        </a:p>
      </dsp:txBody>
      <dsp:txXfrm>
        <a:off x="3207206" y="904108"/>
        <a:ext cx="349053" cy="111712"/>
      </dsp:txXfrm>
    </dsp:sp>
    <dsp:sp modelId="{01E7D19E-2082-4D49-9489-7008D955CEEB}">
      <dsp:nvSpPr>
        <dsp:cNvPr id="0" name=""/>
        <dsp:cNvSpPr/>
      </dsp:nvSpPr>
      <dsp:spPr>
        <a:xfrm>
          <a:off x="3816373" y="209710"/>
          <a:ext cx="2914015" cy="15005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accent1"/>
              </a:solidFill>
            </a:rPr>
            <a:t>Categorise ALL</a:t>
          </a:r>
          <a:br>
            <a:rPr lang="en-GB" sz="2800" kern="1200" dirty="0">
              <a:solidFill>
                <a:schemeClr val="accent1"/>
              </a:solidFill>
            </a:rPr>
          </a:br>
          <a:r>
            <a:rPr lang="en-GB" sz="2800" kern="1200" dirty="0">
              <a:solidFill>
                <a:schemeClr val="accent1"/>
              </a:solidFill>
            </a:rPr>
            <a:t>Sub-Criteria: 27 Coloured Tokens</a:t>
          </a:r>
        </a:p>
      </dsp:txBody>
      <dsp:txXfrm>
        <a:off x="3860321" y="253658"/>
        <a:ext cx="2826119" cy="1412612"/>
      </dsp:txXfrm>
    </dsp:sp>
    <dsp:sp modelId="{4EB4F67B-5FDE-40D7-8087-151A241300B6}">
      <dsp:nvSpPr>
        <dsp:cNvPr id="0" name=""/>
        <dsp:cNvSpPr/>
      </dsp:nvSpPr>
      <dsp:spPr>
        <a:xfrm>
          <a:off x="6954429" y="682153"/>
          <a:ext cx="474967" cy="555622"/>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solidFill>
              <a:schemeClr val="accent1"/>
            </a:solidFill>
          </a:endParaRPr>
        </a:p>
      </dsp:txBody>
      <dsp:txXfrm>
        <a:off x="6954429" y="793277"/>
        <a:ext cx="332477" cy="333374"/>
      </dsp:txXfrm>
    </dsp:sp>
    <dsp:sp modelId="{D1415BA8-27DF-431B-8F64-BB16701F514D}">
      <dsp:nvSpPr>
        <dsp:cNvPr id="0" name=""/>
        <dsp:cNvSpPr/>
      </dsp:nvSpPr>
      <dsp:spPr>
        <a:xfrm>
          <a:off x="7626553" y="209710"/>
          <a:ext cx="3528493" cy="150050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rgbClr val="00B050"/>
              </a:solidFill>
              <a:sym typeface="Wingdings 2" panose="05020102010507070707" pitchFamily="18" charset="2"/>
            </a:rPr>
            <a:t></a:t>
          </a:r>
          <a:r>
            <a:rPr lang="en-GB" sz="2400" kern="1200" dirty="0">
              <a:solidFill>
                <a:srgbClr val="00B050"/>
              </a:solidFill>
            </a:rPr>
            <a:t> = Important</a:t>
          </a:r>
          <a:br>
            <a:rPr lang="en-GB" sz="2400" kern="1200" dirty="0">
              <a:solidFill>
                <a:schemeClr val="accent1"/>
              </a:solidFill>
            </a:rPr>
          </a:br>
          <a:r>
            <a:rPr lang="en-GB" sz="3200" kern="1200" dirty="0">
              <a:solidFill>
                <a:schemeClr val="accent6">
                  <a:lumMod val="75000"/>
                </a:schemeClr>
              </a:solidFill>
              <a:sym typeface="Wingdings 2" panose="05020102010507070707" pitchFamily="18" charset="2"/>
            </a:rPr>
            <a:t></a:t>
          </a:r>
          <a:r>
            <a:rPr lang="en-GB" sz="2400" kern="1200" dirty="0">
              <a:solidFill>
                <a:schemeClr val="accent6">
                  <a:lumMod val="75000"/>
                </a:schemeClr>
              </a:solidFill>
            </a:rPr>
            <a:t> = Some Importance</a:t>
          </a:r>
          <a:br>
            <a:rPr lang="en-GB" sz="2400" kern="1200" dirty="0">
              <a:solidFill>
                <a:schemeClr val="accent1"/>
              </a:solidFill>
            </a:rPr>
          </a:br>
          <a:r>
            <a:rPr lang="en-GB" sz="3200" kern="1200" dirty="0">
              <a:solidFill>
                <a:srgbClr val="C00000"/>
              </a:solidFill>
              <a:sym typeface="Wingdings 2" panose="05020102010507070707" pitchFamily="18" charset="2"/>
            </a:rPr>
            <a:t></a:t>
          </a:r>
          <a:r>
            <a:rPr lang="en-GB" sz="2400" kern="1200" dirty="0">
              <a:solidFill>
                <a:srgbClr val="C00000"/>
              </a:solidFill>
            </a:rPr>
            <a:t> = Not Important</a:t>
          </a:r>
          <a:endParaRPr lang="en-GB" sz="2400" kern="1200" cap="small" baseline="0" dirty="0">
            <a:solidFill>
              <a:srgbClr val="C00000"/>
            </a:solidFill>
          </a:endParaRPr>
        </a:p>
      </dsp:txBody>
      <dsp:txXfrm>
        <a:off x="7670501" y="253658"/>
        <a:ext cx="3440597" cy="1412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B4A03-DD32-4B9D-B5BD-A7D49DA1446E}">
      <dsp:nvSpPr>
        <dsp:cNvPr id="0" name=""/>
        <dsp:cNvSpPr/>
      </dsp:nvSpPr>
      <dsp:spPr>
        <a:xfrm>
          <a:off x="6193" y="223691"/>
          <a:ext cx="2914015" cy="14725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accent1"/>
              </a:solidFill>
            </a:rPr>
            <a:t>Remove ALL</a:t>
          </a:r>
          <a:br>
            <a:rPr lang="en-GB" sz="2800" kern="1200" dirty="0">
              <a:solidFill>
                <a:schemeClr val="accent1"/>
              </a:solidFill>
            </a:rPr>
          </a:br>
          <a:r>
            <a:rPr lang="en-GB" sz="2800" kern="1200" dirty="0">
              <a:solidFill>
                <a:schemeClr val="accent1"/>
              </a:solidFill>
            </a:rPr>
            <a:t>Colour Codes</a:t>
          </a:r>
          <a:br>
            <a:rPr lang="en-GB" sz="2800" kern="1200" dirty="0">
              <a:solidFill>
                <a:schemeClr val="accent1"/>
              </a:solidFill>
            </a:rPr>
          </a:br>
          <a:r>
            <a:rPr lang="en-GB" sz="2800" kern="1200" dirty="0">
              <a:solidFill>
                <a:schemeClr val="accent1"/>
              </a:solidFill>
            </a:rPr>
            <a:t>and Categories</a:t>
          </a:r>
          <a:endParaRPr lang="en-GB" sz="2800" kern="1200" cap="small" baseline="0" dirty="0">
            <a:solidFill>
              <a:schemeClr val="accent1"/>
            </a:solidFill>
          </a:endParaRPr>
        </a:p>
      </dsp:txBody>
      <dsp:txXfrm>
        <a:off x="49322" y="266820"/>
        <a:ext cx="2827757" cy="1386288"/>
      </dsp:txXfrm>
    </dsp:sp>
    <dsp:sp modelId="{392296EC-0A78-4B34-8F5A-49D479AC818E}">
      <dsp:nvSpPr>
        <dsp:cNvPr id="0" name=""/>
        <dsp:cNvSpPr/>
      </dsp:nvSpPr>
      <dsp:spPr>
        <a:xfrm>
          <a:off x="3144249" y="682153"/>
          <a:ext cx="474967" cy="555622"/>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solidFill>
              <a:schemeClr val="accent1"/>
            </a:solidFill>
          </a:endParaRPr>
        </a:p>
      </dsp:txBody>
      <dsp:txXfrm>
        <a:off x="3207206" y="904108"/>
        <a:ext cx="349053" cy="111712"/>
      </dsp:txXfrm>
    </dsp:sp>
    <dsp:sp modelId="{01E7D19E-2082-4D49-9489-7008D955CEEB}">
      <dsp:nvSpPr>
        <dsp:cNvPr id="0" name=""/>
        <dsp:cNvSpPr/>
      </dsp:nvSpPr>
      <dsp:spPr>
        <a:xfrm>
          <a:off x="3816373" y="223691"/>
          <a:ext cx="2914015" cy="14725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solidFill>
                <a:schemeClr val="accent1"/>
              </a:solidFill>
            </a:rPr>
            <a:t>Begin Again</a:t>
          </a:r>
        </a:p>
      </dsp:txBody>
      <dsp:txXfrm>
        <a:off x="3859502" y="266820"/>
        <a:ext cx="2827757" cy="1386288"/>
      </dsp:txXfrm>
    </dsp:sp>
    <dsp:sp modelId="{4EB4F67B-5FDE-40D7-8087-151A241300B6}">
      <dsp:nvSpPr>
        <dsp:cNvPr id="0" name=""/>
        <dsp:cNvSpPr/>
      </dsp:nvSpPr>
      <dsp:spPr>
        <a:xfrm>
          <a:off x="6954429" y="682153"/>
          <a:ext cx="474967" cy="555622"/>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solidFill>
              <a:schemeClr val="accent1"/>
            </a:solidFill>
          </a:endParaRPr>
        </a:p>
      </dsp:txBody>
      <dsp:txXfrm>
        <a:off x="6954429" y="793277"/>
        <a:ext cx="332477" cy="333374"/>
      </dsp:txXfrm>
    </dsp:sp>
    <dsp:sp modelId="{D1415BA8-27DF-431B-8F64-BB16701F514D}">
      <dsp:nvSpPr>
        <dsp:cNvPr id="0" name=""/>
        <dsp:cNvSpPr/>
      </dsp:nvSpPr>
      <dsp:spPr>
        <a:xfrm>
          <a:off x="7626553" y="223691"/>
          <a:ext cx="3528493" cy="14725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solidFill>
                <a:srgbClr val="00B050"/>
              </a:solidFill>
              <a:sym typeface="Wingdings" panose="05000000000000000000" pitchFamily="2" charset="2"/>
            </a:rPr>
            <a:t></a:t>
          </a:r>
          <a:r>
            <a:rPr lang="en-GB" sz="2400" kern="1200" dirty="0">
              <a:solidFill>
                <a:srgbClr val="00B050"/>
              </a:solidFill>
            </a:rPr>
            <a:t> = Assessable </a:t>
          </a:r>
          <a:r>
            <a:rPr lang="en-GB" sz="1800" kern="1200" dirty="0">
              <a:solidFill>
                <a:srgbClr val="00B050"/>
              </a:solidFill>
            </a:rPr>
            <a:t>(left)</a:t>
          </a:r>
          <a:br>
            <a:rPr lang="en-GB" sz="2400" kern="1200" dirty="0">
              <a:solidFill>
                <a:schemeClr val="accent1"/>
              </a:solidFill>
            </a:rPr>
          </a:br>
          <a:r>
            <a:rPr lang="en-GB" sz="3600" kern="1200" dirty="0">
              <a:solidFill>
                <a:srgbClr val="C00000"/>
              </a:solidFill>
              <a:sym typeface="Wingdings" panose="05000000000000000000" pitchFamily="2" charset="2"/>
            </a:rPr>
            <a:t></a:t>
          </a:r>
          <a:r>
            <a:rPr lang="en-GB" sz="2400" kern="1200" dirty="0">
              <a:solidFill>
                <a:srgbClr val="C00000"/>
              </a:solidFill>
            </a:rPr>
            <a:t> = Not Assessable </a:t>
          </a:r>
          <a:r>
            <a:rPr lang="en-GB" sz="1800" kern="1200" dirty="0">
              <a:solidFill>
                <a:srgbClr val="C00000"/>
              </a:solidFill>
            </a:rPr>
            <a:t>(right)</a:t>
          </a:r>
          <a:endParaRPr lang="en-GB" sz="2400" kern="1200" cap="small" baseline="0" dirty="0">
            <a:solidFill>
              <a:srgbClr val="C00000"/>
            </a:solidFill>
          </a:endParaRPr>
        </a:p>
      </dsp:txBody>
      <dsp:txXfrm>
        <a:off x="7669682" y="266820"/>
        <a:ext cx="3442235" cy="13862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6608" tIns="48304" rIns="96608" bIns="48304" rtlCol="0" anchor="ctr"/>
          <a:lstStyle/>
          <a:p>
            <a:endParaRPr lang="en-GB"/>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6608" tIns="48304" rIns="96608" bIns="483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Section Title Page: it can be useful to have a space to breathe between the different sections (and sub-sections) of the training.</a:t>
            </a:r>
            <a:endParaRPr lang="en-GB" dirty="0"/>
          </a:p>
        </p:txBody>
      </p:sp>
    </p:spTree>
    <p:extLst>
      <p:ext uri="{BB962C8B-B14F-4D97-AF65-F5344CB8AC3E}">
        <p14:creationId xmlns:p14="http://schemas.microsoft.com/office/powerpoint/2010/main" val="130642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US" dirty="0"/>
              <a:t>GUIDELINES FOR ERASMUS+ NAs</a:t>
            </a:r>
          </a:p>
          <a:p>
            <a:pPr defTabSz="937900"/>
            <a:br>
              <a:rPr lang="en-US" dirty="0"/>
            </a:br>
            <a:r>
              <a:rPr lang="en-US" dirty="0"/>
              <a:t>Having familiarised assessors with the different sub-criteria, we can start to introduce the fact that things have changed for KA220 projects financed after 2022. Bridging page (2/2).</a:t>
            </a:r>
            <a:endParaRPr lang="en-GB" b="0" baseline="0" dirty="0"/>
          </a:p>
          <a:p>
            <a:endParaRPr lang="en-GB" dirty="0"/>
          </a:p>
        </p:txBody>
      </p:sp>
      <p:sp>
        <p:nvSpPr>
          <p:cNvPr id="5" name="Header Placeholder 3">
            <a:extLst>
              <a:ext uri="{FF2B5EF4-FFF2-40B4-BE49-F238E27FC236}">
                <a16:creationId xmlns:a16="http://schemas.microsoft.com/office/drawing/2014/main" id="{403E1C96-A4BC-4CB8-95DD-E63D51D44EDE}"/>
              </a:ext>
            </a:extLst>
          </p:cNvPr>
          <p:cNvSpPr txBox="1">
            <a:spLocks/>
          </p:cNvSpPr>
          <p:nvPr/>
        </p:nvSpPr>
        <p:spPr>
          <a:xfrm>
            <a:off x="2" y="8824686"/>
            <a:ext cx="6857998" cy="319314"/>
          </a:xfrm>
          <a:prstGeom prst="rect">
            <a:avLst/>
          </a:prstGeom>
        </p:spPr>
        <p:txBody>
          <a:bodyPr vert="horz" lIns="91440" tIns="45720" rIns="91440" bIns="45720" rtlCol="0"/>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Orientra (2018)</a:t>
            </a:r>
          </a:p>
        </p:txBody>
      </p:sp>
    </p:spTree>
    <p:extLst>
      <p:ext uri="{BB962C8B-B14F-4D97-AF65-F5344CB8AC3E}">
        <p14:creationId xmlns:p14="http://schemas.microsoft.com/office/powerpoint/2010/main" val="402994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Section Title Page: it can be useful to have a space to breathe between the different sections (and sub-sections) of the training.</a:t>
            </a:r>
            <a:endParaRPr lang="en-GB" dirty="0"/>
          </a:p>
        </p:txBody>
      </p:sp>
    </p:spTree>
    <p:extLst>
      <p:ext uri="{BB962C8B-B14F-4D97-AF65-F5344CB8AC3E}">
        <p14:creationId xmlns:p14="http://schemas.microsoft.com/office/powerpoint/2010/main" val="1166717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Opportunity to remind assessors that the Lump Sum model was introduced for KA220 projects being financed from 2022 onwards, and that this is the point at which change is also needed for final report assessment.</a:t>
            </a:r>
            <a:endParaRPr lang="en-GB" dirty="0"/>
          </a:p>
          <a:p>
            <a:endParaRPr lang="en-GB" dirty="0"/>
          </a:p>
        </p:txBody>
      </p:sp>
      <p:sp>
        <p:nvSpPr>
          <p:cNvPr id="5" name="Header Placeholder 3">
            <a:extLst>
              <a:ext uri="{FF2B5EF4-FFF2-40B4-BE49-F238E27FC236}">
                <a16:creationId xmlns:a16="http://schemas.microsoft.com/office/drawing/2014/main" id="{403E1C96-A4BC-4CB8-95DD-E63D51D44EDE}"/>
              </a:ext>
            </a:extLst>
          </p:cNvPr>
          <p:cNvSpPr txBox="1">
            <a:spLocks/>
          </p:cNvSpPr>
          <p:nvPr/>
        </p:nvSpPr>
        <p:spPr>
          <a:xfrm>
            <a:off x="2" y="8824686"/>
            <a:ext cx="6857998" cy="319314"/>
          </a:xfrm>
          <a:prstGeom prst="rect">
            <a:avLst/>
          </a:prstGeom>
        </p:spPr>
        <p:txBody>
          <a:bodyPr vert="horz" lIns="91440" tIns="45720" rIns="91440" bIns="45720" rtlCol="0"/>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Orientra (2018)</a:t>
            </a:r>
          </a:p>
        </p:txBody>
      </p:sp>
    </p:spTree>
    <p:extLst>
      <p:ext uri="{BB962C8B-B14F-4D97-AF65-F5344CB8AC3E}">
        <p14:creationId xmlns:p14="http://schemas.microsoft.com/office/powerpoint/2010/main" val="1181287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Quick overview of what is written in the Erasmus+ Lump Sum Handbook relating to KA220 final report assessment. A useful starting point for wider discussion on what we need to review at the project end.</a:t>
            </a:r>
            <a:endParaRPr lang="en-GB" b="0" baseline="0" dirty="0">
              <a:latin typeface="+mn-lt"/>
            </a:endParaRPr>
          </a:p>
        </p:txBody>
      </p:sp>
    </p:spTree>
    <p:extLst>
      <p:ext uri="{BB962C8B-B14F-4D97-AF65-F5344CB8AC3E}">
        <p14:creationId xmlns:p14="http://schemas.microsoft.com/office/powerpoint/2010/main" val="34796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Continued overview of what is written in the Lump Sum Handbook relating to KA220 final report assessment. A useful starting point for wider discussion on what we need to review at the project end.</a:t>
            </a:r>
            <a:endParaRPr lang="en-GB" b="0" baseline="0" dirty="0">
              <a:latin typeface="+mn-lt"/>
            </a:endParaRPr>
          </a:p>
        </p:txBody>
      </p:sp>
    </p:spTree>
    <p:extLst>
      <p:ext uri="{BB962C8B-B14F-4D97-AF65-F5344CB8AC3E}">
        <p14:creationId xmlns:p14="http://schemas.microsoft.com/office/powerpoint/2010/main" val="174077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endParaRPr lang="en-US" dirty="0"/>
          </a:p>
          <a:p>
            <a:pPr defTabSz="937900"/>
            <a:r>
              <a:rPr lang="en-US" dirty="0"/>
              <a:t>Useful graphical overview of the aspects that we will now consider COLLECTIVELY using WORK PACKAGES as the basis of KA220 final report assessment.</a:t>
            </a:r>
            <a:endParaRPr lang="en-GB" dirty="0"/>
          </a:p>
          <a:p>
            <a:endParaRPr lang="en-GB" b="0" baseline="0" dirty="0"/>
          </a:p>
        </p:txBody>
      </p:sp>
    </p:spTree>
    <p:extLst>
      <p:ext uri="{BB962C8B-B14F-4D97-AF65-F5344CB8AC3E}">
        <p14:creationId xmlns:p14="http://schemas.microsoft.com/office/powerpoint/2010/main" val="1192095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37900"/>
            <a:r>
              <a:rPr lang="en-US" dirty="0"/>
              <a:t>GUIDELINES FOR ERASMUS+ NAs</a:t>
            </a:r>
          </a:p>
          <a:p>
            <a:pPr defTabSz="937900"/>
            <a:br>
              <a:rPr lang="en-US" dirty="0"/>
            </a:br>
            <a:r>
              <a:rPr lang="en-US" dirty="0"/>
              <a:t>Building on the first exercise where sub-criteria were categorised under four headings, this activity provides a chance to adapt to the new system - for projects financed from 2022 onwards - where WORK PACKAGES are used to measure achievement during final report assessment. Assessors are asked to move the different sub-criteria from four UNUSED categories (Relevance; Quality of Project Design; Quality of Partnership; Impact) to two NEW categories (Assessable / Not Assessable). The original colour categorisation can help with this (e.g. green = assessable) but there can also be changes made within the working groups as a consequence of the move to work packages only. Only a short time is allowed in this activity as additional information will be provided afterwards which will help assessors to conceptualise the new model and approach.</a:t>
            </a:r>
            <a:endParaRPr lang="en-GB" b="0" dirty="0"/>
          </a:p>
          <a:p>
            <a:endParaRPr lang="en-GB" b="0" dirty="0"/>
          </a:p>
        </p:txBody>
      </p:sp>
    </p:spTree>
    <p:extLst>
      <p:ext uri="{BB962C8B-B14F-4D97-AF65-F5344CB8AC3E}">
        <p14:creationId xmlns:p14="http://schemas.microsoft.com/office/powerpoint/2010/main" val="31582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Quick overview of what is written in the Beneficiary Agreement relating to KA220 final report assessment. This is a useful starting point for wider discussion on what we need to review at the project end.</a:t>
            </a:r>
            <a:endParaRPr lang="en-GB" b="0" baseline="0" dirty="0">
              <a:latin typeface="+mn-lt"/>
            </a:endParaRPr>
          </a:p>
        </p:txBody>
      </p:sp>
    </p:spTree>
    <p:extLst>
      <p:ext uri="{BB962C8B-B14F-4D97-AF65-F5344CB8AC3E}">
        <p14:creationId xmlns:p14="http://schemas.microsoft.com/office/powerpoint/2010/main" val="402369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Quick overview of what is requested in the KA220 final report form. This is a useful starting point for wider discussion on what information is available for review during KA220 final report assessment.</a:t>
            </a:r>
            <a:endParaRPr lang="en-GB" b="0" baseline="0" dirty="0">
              <a:latin typeface="+mn-lt"/>
            </a:endParaRPr>
          </a:p>
          <a:p>
            <a:endParaRPr lang="en-GB" b="0" baseline="0" dirty="0"/>
          </a:p>
        </p:txBody>
      </p:sp>
    </p:spTree>
    <p:extLst>
      <p:ext uri="{BB962C8B-B14F-4D97-AF65-F5344CB8AC3E}">
        <p14:creationId xmlns:p14="http://schemas.microsoft.com/office/powerpoint/2010/main" val="72580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Quick overview of the information required by the ASSESSMENT MODULE for KA220 final report assessment.</a:t>
            </a:r>
            <a:endParaRPr lang="en-GB" b="0" baseline="0" dirty="0">
              <a:latin typeface="+mn-lt"/>
            </a:endParaRPr>
          </a:p>
          <a:p>
            <a:endParaRPr lang="en-GB" b="0" baseline="0" dirty="0"/>
          </a:p>
        </p:txBody>
      </p:sp>
    </p:spTree>
    <p:extLst>
      <p:ext uri="{BB962C8B-B14F-4D97-AF65-F5344CB8AC3E}">
        <p14:creationId xmlns:p14="http://schemas.microsoft.com/office/powerpoint/2010/main" val="360982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endParaRPr lang="en-US" dirty="0"/>
          </a:p>
          <a:p>
            <a:pPr defTabSz="937900"/>
            <a:r>
              <a:rPr lang="en-US" dirty="0"/>
              <a:t>Useful graphical overview of the aspects that we consider for RELEVANCE at the point of reviewing a KA220 funding application. Useful for setting the scene.</a:t>
            </a:r>
            <a:endParaRPr lang="en-GB" dirty="0"/>
          </a:p>
        </p:txBody>
      </p:sp>
    </p:spTree>
    <p:extLst>
      <p:ext uri="{BB962C8B-B14F-4D97-AF65-F5344CB8AC3E}">
        <p14:creationId xmlns:p14="http://schemas.microsoft.com/office/powerpoint/2010/main" val="130855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endParaRPr lang="en-US" dirty="0"/>
          </a:p>
          <a:p>
            <a:pPr defTabSz="937900"/>
            <a:r>
              <a:rPr lang="en-US" dirty="0"/>
              <a:t>Useful graphical overview of the aspects that we consider for QUALITY OF PROJECT DESIGN at the point of reviewing a KA220 funding application. Useful for setting the scene.</a:t>
            </a:r>
            <a:endParaRPr lang="en-GB" dirty="0"/>
          </a:p>
          <a:p>
            <a:endParaRPr lang="en-GB" b="0" baseline="0" dirty="0"/>
          </a:p>
        </p:txBody>
      </p:sp>
    </p:spTree>
    <p:extLst>
      <p:ext uri="{BB962C8B-B14F-4D97-AF65-F5344CB8AC3E}">
        <p14:creationId xmlns:p14="http://schemas.microsoft.com/office/powerpoint/2010/main" val="240706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endParaRPr lang="en-US" dirty="0"/>
          </a:p>
          <a:p>
            <a:pPr defTabSz="937900"/>
            <a:r>
              <a:rPr lang="en-US" dirty="0"/>
              <a:t>Useful graphical overview of the aspects that we consider for QUALITY OF PARTNERSHIP at the point of reviewing a KA220 funding application. Useful for setting the scene.</a:t>
            </a:r>
            <a:endParaRPr lang="en-GB" dirty="0"/>
          </a:p>
          <a:p>
            <a:endParaRPr lang="en-GB" b="0" baseline="0" dirty="0"/>
          </a:p>
        </p:txBody>
      </p:sp>
    </p:spTree>
    <p:extLst>
      <p:ext uri="{BB962C8B-B14F-4D97-AF65-F5344CB8AC3E}">
        <p14:creationId xmlns:p14="http://schemas.microsoft.com/office/powerpoint/2010/main" val="96986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endParaRPr lang="en-US" dirty="0"/>
          </a:p>
          <a:p>
            <a:pPr defTabSz="937900"/>
            <a:r>
              <a:rPr lang="en-US" dirty="0"/>
              <a:t>Useful graphical overview of the aspects that we consider for IMPACT at the point of reviewing a KA220 funding application. Useful for setting the scene.</a:t>
            </a:r>
            <a:endParaRPr lang="en-GB" dirty="0"/>
          </a:p>
        </p:txBody>
      </p:sp>
    </p:spTree>
    <p:extLst>
      <p:ext uri="{BB962C8B-B14F-4D97-AF65-F5344CB8AC3E}">
        <p14:creationId xmlns:p14="http://schemas.microsoft.com/office/powerpoint/2010/main" val="237969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37900"/>
            <a:r>
              <a:rPr lang="en-US" dirty="0"/>
              <a:t>GUIDELINES FOR ERASMUS+ NAs</a:t>
            </a:r>
          </a:p>
          <a:p>
            <a:pPr defTabSz="937900"/>
            <a:br>
              <a:rPr lang="en-US" dirty="0"/>
            </a:br>
            <a:r>
              <a:rPr lang="en-US" dirty="0"/>
              <a:t>To initiate discussion on the purpose and focus of final report assessment, assessors are invited to work in groups to map the different sub-criteria against the four headings (Relevance / Quality of Project Design / Quality of Partnership / Impact) and to use a TRAFFIC LIGHT SYSTEM to confirm whether a sub-criterion is considered Green, Orange or Red. Green sub-criteria should include those which are definitely important to consider at the project end. Orange sub-criteria are those which are important to review either partially or in cases where there is a specific reference in the initial funding application (e.g. ambitions for engaging persons with fewer opportunities; digital transformation goals). Red sub-criteria are those which are judged solely at the point of application, and which do not need to be reconsidered at the project end.</a:t>
            </a:r>
            <a:endParaRPr lang="en-GB" b="0" dirty="0"/>
          </a:p>
        </p:txBody>
      </p:sp>
    </p:spTree>
    <p:extLst>
      <p:ext uri="{BB962C8B-B14F-4D97-AF65-F5344CB8AC3E}">
        <p14:creationId xmlns:p14="http://schemas.microsoft.com/office/powerpoint/2010/main" val="100090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37900"/>
            <a:r>
              <a:rPr lang="en-US" dirty="0"/>
              <a:t>GUIDELINES FOR ERASMUS+ NAs</a:t>
            </a:r>
          </a:p>
          <a:p>
            <a:pPr defTabSz="937900"/>
            <a:br>
              <a:rPr lang="en-US" dirty="0"/>
            </a:br>
            <a:r>
              <a:rPr lang="en-US" dirty="0"/>
              <a:t>To help with the discussion, it can be useful for the trainer to show how they would personally </a:t>
            </a:r>
            <a:r>
              <a:rPr lang="en-US" dirty="0" err="1"/>
              <a:t>categorise</a:t>
            </a:r>
            <a:r>
              <a:rPr lang="en-US" dirty="0"/>
              <a:t> the different-sub-criteria, as red, orange and green, under the four different headings (1/2).</a:t>
            </a:r>
          </a:p>
        </p:txBody>
      </p:sp>
    </p:spTree>
    <p:extLst>
      <p:ext uri="{BB962C8B-B14F-4D97-AF65-F5344CB8AC3E}">
        <p14:creationId xmlns:p14="http://schemas.microsoft.com/office/powerpoint/2010/main" val="115169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37900"/>
            <a:r>
              <a:rPr lang="en-US" dirty="0"/>
              <a:t>GUIDELINES FOR ERASMUS+ NAs</a:t>
            </a:r>
          </a:p>
          <a:p>
            <a:pPr defTabSz="937900"/>
            <a:br>
              <a:rPr lang="en-US" dirty="0"/>
            </a:br>
            <a:r>
              <a:rPr lang="en-US" dirty="0"/>
              <a:t>To help with the discussion, it can be useful for the trainer to show how they would personally </a:t>
            </a:r>
            <a:r>
              <a:rPr lang="en-US" dirty="0" err="1"/>
              <a:t>categorise</a:t>
            </a:r>
            <a:r>
              <a:rPr lang="en-US" dirty="0"/>
              <a:t> the different-sub-criteria, as red, orange and green, under the four different headings (2/2).</a:t>
            </a:r>
          </a:p>
        </p:txBody>
      </p:sp>
    </p:spTree>
    <p:extLst>
      <p:ext uri="{BB962C8B-B14F-4D97-AF65-F5344CB8AC3E}">
        <p14:creationId xmlns:p14="http://schemas.microsoft.com/office/powerpoint/2010/main" val="271097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pPr defTabSz="937900"/>
            <a:r>
              <a:rPr lang="en-US" dirty="0"/>
              <a:t>GUIDELINES FOR ERASMUS+ NAs</a:t>
            </a:r>
          </a:p>
          <a:p>
            <a:pPr defTabSz="937900"/>
            <a:br>
              <a:rPr lang="en-US" dirty="0"/>
            </a:br>
            <a:r>
              <a:rPr lang="en-US" dirty="0"/>
              <a:t>Having familiarised assessors with the different sub-criteria, we can start to introduce the fact that things have changed for KA220 projects financed after 2022. Bridging page (1/2).</a:t>
            </a:r>
            <a:endParaRPr lang="en-GB" b="0" baseline="0" dirty="0"/>
          </a:p>
        </p:txBody>
      </p:sp>
    </p:spTree>
    <p:extLst>
      <p:ext uri="{BB962C8B-B14F-4D97-AF65-F5344CB8AC3E}">
        <p14:creationId xmlns:p14="http://schemas.microsoft.com/office/powerpoint/2010/main" val="394170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439" y="764704"/>
            <a:ext cx="11305256" cy="3995261"/>
          </a:xfrm>
          <a:prstGeom prst="rect">
            <a:avLst/>
          </a:prstGeom>
          <a:noFill/>
        </p:spPr>
        <p:txBody>
          <a:bodyPr wrap="square" rtlCol="0">
            <a:spAutoFit/>
          </a:bodyPr>
          <a:lstStyle/>
          <a:p>
            <a:pPr algn="ctr">
              <a:lnSpc>
                <a:spcPct val="90000"/>
              </a:lnSpc>
            </a:pPr>
            <a:r>
              <a:rPr lang="en-GB" sz="6600" b="1" cap="small" dirty="0">
                <a:solidFill>
                  <a:schemeClr val="accent1">
                    <a:lumMod val="75000"/>
                  </a:schemeClr>
                </a:solidFill>
                <a:latin typeface="Candara" panose="020E0502030303020204" pitchFamily="34" charset="0"/>
                <a:cs typeface="Helvetica" pitchFamily="34" charset="0"/>
              </a:rPr>
              <a:t>ERASMUS+ KA</a:t>
            </a:r>
            <a:r>
              <a:rPr lang="en-GB" sz="7700" b="1" cap="small" dirty="0">
                <a:solidFill>
                  <a:schemeClr val="accent1">
                    <a:lumMod val="75000"/>
                  </a:schemeClr>
                </a:solidFill>
                <a:latin typeface="Candara" panose="020E0502030303020204" pitchFamily="34" charset="0"/>
                <a:cs typeface="Helvetica" pitchFamily="34" charset="0"/>
              </a:rPr>
              <a:t>220</a:t>
            </a:r>
            <a:endParaRPr lang="en-GB" sz="7700" b="1" dirty="0">
              <a:solidFill>
                <a:schemeClr val="accent1">
                  <a:lumMod val="75000"/>
                </a:schemeClr>
              </a:solidFill>
              <a:latin typeface="Candara" panose="020E0502030303020204" pitchFamily="34" charset="0"/>
              <a:cs typeface="Helvetica" pitchFamily="34" charset="0"/>
            </a:endParaRPr>
          </a:p>
          <a:p>
            <a:pPr algn="ctr">
              <a:lnSpc>
                <a:spcPct val="80000"/>
              </a:lnSpc>
            </a:pPr>
            <a:br>
              <a:rPr lang="en-GB" sz="3600" b="1" dirty="0">
                <a:solidFill>
                  <a:schemeClr val="accent1">
                    <a:lumMod val="75000"/>
                  </a:schemeClr>
                </a:solidFill>
                <a:latin typeface="Candara" panose="020E0502030303020204" pitchFamily="34" charset="0"/>
                <a:cs typeface="Helvetica" pitchFamily="34" charset="0"/>
              </a:rPr>
            </a:br>
            <a:r>
              <a:rPr lang="en-GB" sz="9600" b="1" dirty="0">
                <a:solidFill>
                  <a:schemeClr val="accent1"/>
                </a:solidFill>
                <a:latin typeface="Candara" panose="020E0502030303020204" pitchFamily="34" charset="0"/>
                <a:cs typeface="Helvetica" pitchFamily="34" charset="0"/>
              </a:rPr>
              <a:t>What is Important 1: Assessment Criteria</a:t>
            </a:r>
          </a:p>
        </p:txBody>
      </p:sp>
      <p:pic>
        <p:nvPicPr>
          <p:cNvPr id="2" name="Picture 1">
            <a:extLst>
              <a:ext uri="{FF2B5EF4-FFF2-40B4-BE49-F238E27FC236}">
                <a16:creationId xmlns:a16="http://schemas.microsoft.com/office/drawing/2014/main" id="{46528BD8-FD36-7E5B-43FA-B1C7A847D5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B30D3712-FAFA-B658-4625-4E9DA9C6D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35531453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24680" y="0"/>
            <a:ext cx="12216679" cy="6857999"/>
          </a:xfrm>
          <a:prstGeom prst="rect">
            <a:avLst/>
          </a:prstGeom>
        </p:spPr>
      </p:pic>
    </p:spTree>
    <p:extLst>
      <p:ext uri="{BB962C8B-B14F-4D97-AF65-F5344CB8AC3E}">
        <p14:creationId xmlns:p14="http://schemas.microsoft.com/office/powerpoint/2010/main" val="27099518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344" y="764704"/>
            <a:ext cx="11881319" cy="3845668"/>
          </a:xfrm>
          <a:prstGeom prst="rect">
            <a:avLst/>
          </a:prstGeom>
          <a:noFill/>
        </p:spPr>
        <p:txBody>
          <a:bodyPr wrap="square" rtlCol="0">
            <a:spAutoFit/>
          </a:bodyPr>
          <a:lstStyle/>
          <a:p>
            <a:pPr algn="ctr">
              <a:lnSpc>
                <a:spcPct val="90000"/>
              </a:lnSpc>
            </a:pPr>
            <a:r>
              <a:rPr lang="en-GB" sz="6600" b="1" cap="small" dirty="0">
                <a:solidFill>
                  <a:schemeClr val="accent1">
                    <a:lumMod val="75000"/>
                  </a:schemeClr>
                </a:solidFill>
                <a:latin typeface="Candara" panose="020E0502030303020204" pitchFamily="34" charset="0"/>
                <a:cs typeface="Helvetica" pitchFamily="34" charset="0"/>
              </a:rPr>
              <a:t>ERASMUS+ KA</a:t>
            </a:r>
            <a:r>
              <a:rPr lang="en-GB" sz="7700" b="1" cap="small" dirty="0">
                <a:solidFill>
                  <a:schemeClr val="accent1">
                    <a:lumMod val="75000"/>
                  </a:schemeClr>
                </a:solidFill>
                <a:latin typeface="Candara" panose="020E0502030303020204" pitchFamily="34" charset="0"/>
                <a:cs typeface="Helvetica" pitchFamily="34" charset="0"/>
              </a:rPr>
              <a:t>220</a:t>
            </a:r>
            <a:endParaRPr lang="en-GB" sz="7700" b="1" dirty="0">
              <a:solidFill>
                <a:schemeClr val="accent1">
                  <a:lumMod val="75000"/>
                </a:schemeClr>
              </a:solidFill>
              <a:latin typeface="Candara" panose="020E0502030303020204" pitchFamily="34" charset="0"/>
              <a:cs typeface="Helvetica" pitchFamily="34" charset="0"/>
            </a:endParaRPr>
          </a:p>
          <a:p>
            <a:pPr algn="ctr">
              <a:lnSpc>
                <a:spcPct val="90000"/>
              </a:lnSpc>
            </a:pPr>
            <a:br>
              <a:rPr lang="en-GB" sz="5400" b="1" dirty="0">
                <a:solidFill>
                  <a:schemeClr val="accent1">
                    <a:lumMod val="75000"/>
                  </a:schemeClr>
                </a:solidFill>
                <a:latin typeface="Candara" panose="020E0502030303020204" pitchFamily="34" charset="0"/>
                <a:cs typeface="Helvetica" pitchFamily="34" charset="0"/>
              </a:rPr>
            </a:br>
            <a:r>
              <a:rPr lang="en-GB" sz="8800" b="1" dirty="0">
                <a:solidFill>
                  <a:schemeClr val="accent1"/>
                </a:solidFill>
                <a:latin typeface="Candara" panose="020E0502030303020204" pitchFamily="34" charset="0"/>
                <a:cs typeface="Helvetica" pitchFamily="34" charset="0"/>
              </a:rPr>
              <a:t>Big Changes from 2022</a:t>
            </a:r>
            <a:br>
              <a:rPr lang="en-GB" sz="9600" b="1" dirty="0">
                <a:solidFill>
                  <a:schemeClr val="accent1"/>
                </a:solidFill>
                <a:latin typeface="Candara" panose="020E0502030303020204" pitchFamily="34" charset="0"/>
                <a:cs typeface="Helvetica" pitchFamily="34" charset="0"/>
              </a:rPr>
            </a:br>
            <a:br>
              <a:rPr lang="en-GB" sz="1200" b="1" dirty="0">
                <a:solidFill>
                  <a:schemeClr val="accent1"/>
                </a:solidFill>
                <a:latin typeface="Candara" panose="020E0502030303020204" pitchFamily="34" charset="0"/>
                <a:cs typeface="Helvetica" pitchFamily="34" charset="0"/>
              </a:rPr>
            </a:br>
            <a:r>
              <a:rPr lang="en-GB" sz="4000" b="1" dirty="0">
                <a:solidFill>
                  <a:schemeClr val="accent1"/>
                </a:solidFill>
                <a:latin typeface="Candara" panose="020E0502030303020204" pitchFamily="34" charset="0"/>
                <a:cs typeface="Helvetica" pitchFamily="34" charset="0"/>
              </a:rPr>
              <a:t>for applications, final reports and assessments</a:t>
            </a:r>
            <a:endParaRPr lang="en-GB" sz="9600" b="1" dirty="0">
              <a:solidFill>
                <a:schemeClr val="accent1"/>
              </a:solidFill>
              <a:latin typeface="Candara" panose="020E0502030303020204" pitchFamily="34" charset="0"/>
              <a:cs typeface="Helvetica" pitchFamily="34" charset="0"/>
            </a:endParaRPr>
          </a:p>
        </p:txBody>
      </p:sp>
      <p:pic>
        <p:nvPicPr>
          <p:cNvPr id="2" name="Picture 1">
            <a:extLst>
              <a:ext uri="{FF2B5EF4-FFF2-40B4-BE49-F238E27FC236}">
                <a16:creationId xmlns:a16="http://schemas.microsoft.com/office/drawing/2014/main" id="{7098076F-2F9A-54E2-E2A9-9FCEBD0EA3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3C70BD47-C525-1051-FEAA-7B8BACF24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13597641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584"/>
            <a:ext cx="12192000" cy="6851416"/>
          </a:xfrm>
          <a:prstGeom prst="rect">
            <a:avLst/>
          </a:prstGeom>
        </p:spPr>
      </p:pic>
      <p:sp>
        <p:nvSpPr>
          <p:cNvPr id="7" name="Rectangle 6">
            <a:extLst>
              <a:ext uri="{FF2B5EF4-FFF2-40B4-BE49-F238E27FC236}">
                <a16:creationId xmlns:a16="http://schemas.microsoft.com/office/drawing/2014/main" id="{265A216D-58F1-713B-0EB1-CD09E726D61D}"/>
              </a:ext>
            </a:extLst>
          </p:cNvPr>
          <p:cNvSpPr/>
          <p:nvPr/>
        </p:nvSpPr>
        <p:spPr>
          <a:xfrm rot="5400000">
            <a:off x="4436564" y="-897434"/>
            <a:ext cx="3284983" cy="12225883"/>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6" name="TextBox 5">
            <a:extLst>
              <a:ext uri="{FF2B5EF4-FFF2-40B4-BE49-F238E27FC236}">
                <a16:creationId xmlns:a16="http://schemas.microsoft.com/office/drawing/2014/main" id="{A79B507B-DE63-4654-87C6-643B2698066A}"/>
              </a:ext>
            </a:extLst>
          </p:cNvPr>
          <p:cNvSpPr txBox="1"/>
          <p:nvPr/>
        </p:nvSpPr>
        <p:spPr>
          <a:xfrm>
            <a:off x="311881" y="5395426"/>
            <a:ext cx="11568238" cy="1446550"/>
          </a:xfrm>
          <a:prstGeom prst="rect">
            <a:avLst/>
          </a:prstGeom>
          <a:noFill/>
        </p:spPr>
        <p:txBody>
          <a:bodyPr wrap="square" rtlCol="0">
            <a:spAutoFit/>
          </a:bodyPr>
          <a:lstStyle/>
          <a:p>
            <a:pPr algn="ctr"/>
            <a:r>
              <a:rPr lang="en-GB" sz="8800" b="1" dirty="0">
                <a:solidFill>
                  <a:schemeClr val="accent1">
                    <a:lumMod val="75000"/>
                  </a:schemeClr>
                </a:solidFill>
                <a:latin typeface="Calibri" panose="020F0502020204030204" pitchFamily="34" charset="0"/>
                <a:cs typeface="Calibri" panose="020F0502020204030204" pitchFamily="34" charset="0"/>
              </a:rPr>
              <a:t>LUMP SUM FINANCING</a:t>
            </a:r>
            <a:endParaRPr lang="en-GB" sz="32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84415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50000"/>
                  </a:schemeClr>
                </a:solidFill>
                <a:effectLst/>
                <a:uLnTx/>
                <a:uFillTx/>
                <a:latin typeface="Candara" panose="020E0502030303020204" pitchFamily="34" charset="0"/>
                <a:cs typeface="Helvetica" panose="020B0604020202020204" pitchFamily="34" charset="0"/>
              </a:rPr>
              <a:t>Lump Sum Handbook: KA220 Reporting</a:t>
            </a:r>
          </a:p>
        </p:txBody>
      </p:sp>
      <p:sp>
        <p:nvSpPr>
          <p:cNvPr id="2" name="TextBox 1">
            <a:extLst>
              <a:ext uri="{FF2B5EF4-FFF2-40B4-BE49-F238E27FC236}">
                <a16:creationId xmlns:a16="http://schemas.microsoft.com/office/drawing/2014/main" id="{C9F347D7-A7D4-17D2-222F-3978FE50CE7C}"/>
              </a:ext>
            </a:extLst>
          </p:cNvPr>
          <p:cNvSpPr txBox="1"/>
          <p:nvPr/>
        </p:nvSpPr>
        <p:spPr>
          <a:xfrm>
            <a:off x="4481870" y="1124744"/>
            <a:ext cx="7374770" cy="5586145"/>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schemeClr val="accent5">
                    <a:lumMod val="50000"/>
                  </a:schemeClr>
                </a:solidFill>
                <a:latin typeface="Candara" panose="020E0502030303020204" pitchFamily="34" charset="0"/>
              </a:rPr>
              <a:t>interim and final reports for Cooperation Partnerships follow the structure of the application form… with award criteria re-assessed by (internal or external) experts when the project reaches its mid-term or at completion;</a:t>
            </a:r>
          </a:p>
          <a:p>
            <a:endParaRPr lang="en-US" dirty="0">
              <a:solidFill>
                <a:schemeClr val="accent5">
                  <a:lumMod val="50000"/>
                </a:schemeClr>
              </a:solidFill>
              <a:latin typeface="Candara" panose="020E0502030303020204" pitchFamily="34" charset="0"/>
            </a:endParaRPr>
          </a:p>
          <a:p>
            <a:pPr marL="342900" indent="-342900">
              <a:buFont typeface="Arial" panose="020B0604020202020204" pitchFamily="34" charset="0"/>
              <a:buChar char="•"/>
            </a:pPr>
            <a:r>
              <a:rPr lang="en-US" sz="2100" dirty="0">
                <a:solidFill>
                  <a:schemeClr val="accent5">
                    <a:lumMod val="50000"/>
                  </a:schemeClr>
                </a:solidFill>
                <a:latin typeface="Candara" panose="020E0502030303020204" pitchFamily="34" charset="0"/>
              </a:rPr>
              <a:t>beneficiaries are requested to report on aspects related to cooperation among partners, working arrangements, task distribution and coordination and respect of the timeline;</a:t>
            </a:r>
          </a:p>
          <a:p>
            <a:pPr marL="342900" indent="-342900">
              <a:buFont typeface="Arial" panose="020B0604020202020204" pitchFamily="34" charset="0"/>
              <a:buChar char="•"/>
            </a:pPr>
            <a:endParaRPr lang="en-US" dirty="0">
              <a:solidFill>
                <a:schemeClr val="accent5">
                  <a:lumMod val="50000"/>
                </a:schemeClr>
              </a:solidFill>
              <a:latin typeface="Candara" panose="020E0502030303020204" pitchFamily="34" charset="0"/>
            </a:endParaRPr>
          </a:p>
          <a:p>
            <a:pPr marL="342900" indent="-342900">
              <a:buFont typeface="Arial" panose="020B0604020202020204" pitchFamily="34" charset="0"/>
              <a:buChar char="•"/>
            </a:pPr>
            <a:r>
              <a:rPr lang="en-US" sz="2100" dirty="0">
                <a:solidFill>
                  <a:schemeClr val="accent5">
                    <a:lumMod val="50000"/>
                  </a:schemeClr>
                </a:solidFill>
                <a:latin typeface="Candara" panose="020E0502030303020204" pitchFamily="34" charset="0"/>
              </a:rPr>
              <a:t>indicators identified at the application stage shall support assessment of the degree by which project objectives have been achieved [self-assessment using scale of 1-10];</a:t>
            </a:r>
          </a:p>
          <a:p>
            <a:pPr marL="342900" indent="-342900">
              <a:buFont typeface="Arial" panose="020B0604020202020204" pitchFamily="34" charset="0"/>
              <a:buChar char="•"/>
            </a:pPr>
            <a:endParaRPr lang="en-US" dirty="0">
              <a:solidFill>
                <a:schemeClr val="accent5">
                  <a:lumMod val="50000"/>
                </a:schemeClr>
              </a:solidFill>
              <a:latin typeface="Candara" panose="020E0502030303020204" pitchFamily="34" charset="0"/>
            </a:endParaRPr>
          </a:p>
          <a:p>
            <a:pPr marL="342900" indent="-342900">
              <a:buFont typeface="Arial" panose="020B0604020202020204" pitchFamily="34" charset="0"/>
              <a:buChar char="•"/>
            </a:pPr>
            <a:r>
              <a:rPr lang="en-US" sz="2100" dirty="0">
                <a:solidFill>
                  <a:schemeClr val="accent5">
                    <a:lumMod val="50000"/>
                  </a:schemeClr>
                </a:solidFill>
                <a:latin typeface="Candara" panose="020E0502030303020204" pitchFamily="34" charset="0"/>
              </a:rPr>
              <a:t>beneficiaries shall show how project results were made available and produced benefits for other stakeholders</a:t>
            </a:r>
          </a:p>
          <a:p>
            <a:pPr marL="342900" indent="-342900">
              <a:buFont typeface="Arial" panose="020B0604020202020204" pitchFamily="34" charset="0"/>
              <a:buChar char="•"/>
            </a:pPr>
            <a:endParaRPr lang="en-US" dirty="0">
              <a:solidFill>
                <a:schemeClr val="accent5">
                  <a:lumMod val="50000"/>
                </a:schemeClr>
              </a:solidFill>
              <a:latin typeface="Candara" panose="020E0502030303020204" pitchFamily="34" charset="0"/>
            </a:endParaRPr>
          </a:p>
          <a:p>
            <a:pPr marL="342900" indent="-342900">
              <a:buFont typeface="Arial" panose="020B0604020202020204" pitchFamily="34" charset="0"/>
              <a:buChar char="•"/>
            </a:pPr>
            <a:r>
              <a:rPr lang="en-US" sz="2100" dirty="0">
                <a:solidFill>
                  <a:schemeClr val="accent5">
                    <a:lumMod val="50000"/>
                  </a:schemeClr>
                </a:solidFill>
                <a:latin typeface="Candara" panose="020E0502030303020204" pitchFamily="34" charset="0"/>
              </a:rPr>
              <a:t>results shall reference relevant supporting documents.</a:t>
            </a:r>
            <a:endParaRPr lang="en-GB" sz="2100" dirty="0">
              <a:solidFill>
                <a:schemeClr val="accent5">
                  <a:lumMod val="50000"/>
                </a:schemeClr>
              </a:solidFill>
              <a:latin typeface="Candara" panose="020E0502030303020204" pitchFamily="34" charset="0"/>
              <a:ea typeface="Verdana" panose="020B0604030504040204" pitchFamily="34" charset="0"/>
              <a:cs typeface="Verdana" panose="020B0604030504040204" pitchFamily="34" charset="0"/>
            </a:endParaRPr>
          </a:p>
        </p:txBody>
      </p:sp>
      <p:pic>
        <p:nvPicPr>
          <p:cNvPr id="5" name="Picture 4" descr="A pencil and checklist on a piece of paper&#10;&#10;Description automatically generated">
            <a:extLst>
              <a:ext uri="{FF2B5EF4-FFF2-40B4-BE49-F238E27FC236}">
                <a16:creationId xmlns:a16="http://schemas.microsoft.com/office/drawing/2014/main" id="{D2BC29AC-2081-4150-BF4E-3E56DE1CE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520345"/>
            <a:ext cx="3817309" cy="3817309"/>
          </a:xfrm>
          <a:prstGeom prst="rect">
            <a:avLst/>
          </a:prstGeom>
        </p:spPr>
      </p:pic>
    </p:spTree>
    <p:extLst>
      <p:ext uri="{BB962C8B-B14F-4D97-AF65-F5344CB8AC3E}">
        <p14:creationId xmlns:p14="http://schemas.microsoft.com/office/powerpoint/2010/main" val="23150592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50000"/>
                  </a:schemeClr>
                </a:solidFill>
                <a:effectLst/>
                <a:uLnTx/>
                <a:uFillTx/>
                <a:latin typeface="Candara" panose="020E0502030303020204" pitchFamily="34" charset="0"/>
                <a:cs typeface="Helvetica" panose="020B0604020202020204" pitchFamily="34" charset="0"/>
              </a:rPr>
              <a:t>Lump Sum Handbook: KA220 FR Assessment</a:t>
            </a:r>
          </a:p>
        </p:txBody>
      </p:sp>
      <p:sp>
        <p:nvSpPr>
          <p:cNvPr id="2" name="TextBox 1">
            <a:extLst>
              <a:ext uri="{FF2B5EF4-FFF2-40B4-BE49-F238E27FC236}">
                <a16:creationId xmlns:a16="http://schemas.microsoft.com/office/drawing/2014/main" id="{C9F347D7-A7D4-17D2-222F-3978FE50CE7C}"/>
              </a:ext>
            </a:extLst>
          </p:cNvPr>
          <p:cNvSpPr txBox="1"/>
          <p:nvPr/>
        </p:nvSpPr>
        <p:spPr>
          <a:xfrm>
            <a:off x="4152669" y="1196752"/>
            <a:ext cx="7848872" cy="5299912"/>
          </a:xfrm>
          <a:prstGeom prst="rect">
            <a:avLst/>
          </a:prstGeom>
          <a:noFill/>
        </p:spPr>
        <p:txBody>
          <a:bodyPr wrap="square" rtlCol="0">
            <a:spAutoFit/>
          </a:bodyPr>
          <a:lstStyle/>
          <a:p>
            <a:pPr>
              <a:lnSpc>
                <a:spcPct val="90000"/>
              </a:lnSpc>
            </a:pPr>
            <a:r>
              <a:rPr lang="en-US" sz="2800" dirty="0">
                <a:solidFill>
                  <a:schemeClr val="accent5">
                    <a:lumMod val="50000"/>
                  </a:schemeClr>
                </a:solidFill>
                <a:latin typeface="Candara" panose="020E0502030303020204" pitchFamily="34" charset="0"/>
              </a:rPr>
              <a:t>Based on description of </a:t>
            </a:r>
            <a:r>
              <a:rPr lang="en-US" sz="3200" cap="small" dirty="0">
                <a:solidFill>
                  <a:schemeClr val="accent5"/>
                </a:solidFill>
                <a:latin typeface="Candara" panose="020E0502030303020204" pitchFamily="34" charset="0"/>
              </a:rPr>
              <a:t>project management</a:t>
            </a:r>
            <a:r>
              <a:rPr lang="en-US" sz="2800" dirty="0">
                <a:solidFill>
                  <a:schemeClr val="accent5">
                    <a:lumMod val="50000"/>
                  </a:schemeClr>
                </a:solidFill>
                <a:latin typeface="Candara" panose="020E0502030303020204" pitchFamily="34" charset="0"/>
              </a:rPr>
              <a:t>, </a:t>
            </a:r>
            <a:r>
              <a:rPr lang="en-US" sz="3200" cap="small" dirty="0">
                <a:solidFill>
                  <a:schemeClr val="accent5"/>
                </a:solidFill>
                <a:latin typeface="Candara" panose="020E0502030303020204" pitchFamily="34" charset="0"/>
              </a:rPr>
              <a:t>implementation</a:t>
            </a:r>
            <a:r>
              <a:rPr lang="en-US" sz="2800" dirty="0">
                <a:solidFill>
                  <a:schemeClr val="accent5">
                    <a:lumMod val="50000"/>
                  </a:schemeClr>
                </a:solidFill>
                <a:latin typeface="Candara" panose="020E0502030303020204" pitchFamily="34" charset="0"/>
              </a:rPr>
              <a:t> and </a:t>
            </a:r>
            <a:r>
              <a:rPr lang="en-US" sz="3200" cap="small" dirty="0">
                <a:solidFill>
                  <a:schemeClr val="accent5"/>
                </a:solidFill>
                <a:latin typeface="Candara" panose="020E0502030303020204" pitchFamily="34" charset="0"/>
              </a:rPr>
              <a:t>dissemination </a:t>
            </a:r>
            <a:r>
              <a:rPr lang="en-US" sz="3200" cap="small" dirty="0">
                <a:solidFill>
                  <a:srgbClr val="4BACC6"/>
                </a:solidFill>
                <a:latin typeface="Candara" panose="020E0502030303020204" pitchFamily="34" charset="0"/>
              </a:rPr>
              <a:t>and</a:t>
            </a:r>
            <a:r>
              <a:rPr lang="en-US" sz="3200" cap="small" dirty="0">
                <a:solidFill>
                  <a:schemeClr val="accent5"/>
                </a:solidFill>
                <a:latin typeface="Candara" panose="020E0502030303020204" pitchFamily="34" charset="0"/>
              </a:rPr>
              <a:t> impact</a:t>
            </a:r>
            <a:r>
              <a:rPr lang="en-US" sz="3200" cap="small" dirty="0">
                <a:solidFill>
                  <a:schemeClr val="accent5">
                    <a:lumMod val="50000"/>
                  </a:schemeClr>
                </a:solidFill>
                <a:latin typeface="Candara" panose="020E0502030303020204" pitchFamily="34" charset="0"/>
              </a:rPr>
              <a:t>,</a:t>
            </a:r>
            <a:r>
              <a:rPr lang="en-US" sz="3200" dirty="0">
                <a:solidFill>
                  <a:schemeClr val="accent5">
                    <a:lumMod val="50000"/>
                  </a:schemeClr>
                </a:solidFill>
                <a:latin typeface="Candara" panose="020E0502030303020204" pitchFamily="34" charset="0"/>
              </a:rPr>
              <a:t> </a:t>
            </a:r>
            <a:r>
              <a:rPr lang="en-US" sz="2800" dirty="0">
                <a:solidFill>
                  <a:schemeClr val="accent5">
                    <a:lumMod val="50000"/>
                  </a:schemeClr>
                </a:solidFill>
                <a:latin typeface="Candara" panose="020E0502030303020204" pitchFamily="34" charset="0"/>
              </a:rPr>
              <a:t>as presented in the report, experts carry out quality assessment and attribute a score to each criterion. Each work package is evaluated separately on the basis of the criteria above </a:t>
            </a:r>
            <a:r>
              <a:rPr lang="en-US" sz="2800" dirty="0">
                <a:solidFill>
                  <a:srgbClr val="4BACC6"/>
                </a:solidFill>
                <a:latin typeface="Candara" panose="020E0502030303020204" pitchFamily="34" charset="0"/>
              </a:rPr>
              <a:t>[2022]</a:t>
            </a:r>
          </a:p>
          <a:p>
            <a:pPr>
              <a:lnSpc>
                <a:spcPct val="90000"/>
              </a:lnSpc>
            </a:pPr>
            <a:br>
              <a:rPr lang="en-US" sz="2800" dirty="0">
                <a:solidFill>
                  <a:schemeClr val="accent5">
                    <a:lumMod val="50000"/>
                  </a:schemeClr>
                </a:solidFill>
                <a:latin typeface="Candara" panose="020E0502030303020204" pitchFamily="34" charset="0"/>
              </a:rPr>
            </a:br>
            <a:r>
              <a:rPr lang="en-US" sz="2800" dirty="0">
                <a:solidFill>
                  <a:schemeClr val="accent5">
                    <a:lumMod val="50000"/>
                  </a:schemeClr>
                </a:solidFill>
                <a:latin typeface="Candara" panose="020E0502030303020204" pitchFamily="34" charset="0"/>
              </a:rPr>
              <a:t>Assessment of the final report of a lump-sum project focuses on the outputs of the project, their quality, the level of achievement of the indicators, the impact and the sustainability of the project. Each work package is evaluated separately according to </a:t>
            </a:r>
            <a:r>
              <a:rPr lang="en-US" sz="3200" cap="small" dirty="0">
                <a:solidFill>
                  <a:schemeClr val="accent5"/>
                </a:solidFill>
                <a:latin typeface="Candara" panose="020E0502030303020204" pitchFamily="34" charset="0"/>
              </a:rPr>
              <a:t>specific quality criteria </a:t>
            </a:r>
            <a:r>
              <a:rPr lang="en-US" sz="2800" dirty="0">
                <a:solidFill>
                  <a:srgbClr val="4BACC6"/>
                </a:solidFill>
                <a:latin typeface="Candara" panose="020E0502030303020204" pitchFamily="34" charset="0"/>
              </a:rPr>
              <a:t>[2023]</a:t>
            </a:r>
            <a:endParaRPr lang="en-GB" sz="2800" dirty="0">
              <a:solidFill>
                <a:srgbClr val="4BACC6"/>
              </a:solidFill>
              <a:latin typeface="Candara" panose="020E0502030303020204" pitchFamily="34" charset="0"/>
            </a:endParaRPr>
          </a:p>
        </p:txBody>
      </p:sp>
      <p:pic>
        <p:nvPicPr>
          <p:cNvPr id="5" name="Picture 4" descr="A pencil and checklist on a piece of paper&#10;&#10;Description automatically generated">
            <a:extLst>
              <a:ext uri="{FF2B5EF4-FFF2-40B4-BE49-F238E27FC236}">
                <a16:creationId xmlns:a16="http://schemas.microsoft.com/office/drawing/2014/main" id="{D2BC29AC-2081-4150-BF4E-3E56DE1CE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520345"/>
            <a:ext cx="3817309" cy="3817309"/>
          </a:xfrm>
          <a:prstGeom prst="rect">
            <a:avLst/>
          </a:prstGeom>
        </p:spPr>
      </p:pic>
    </p:spTree>
    <p:extLst>
      <p:ext uri="{BB962C8B-B14F-4D97-AF65-F5344CB8AC3E}">
        <p14:creationId xmlns:p14="http://schemas.microsoft.com/office/powerpoint/2010/main" val="33000173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966DFAE-8968-FF7A-3013-009E1438B5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3550" y="689103"/>
            <a:ext cx="10904899" cy="5479793"/>
          </a:xfrm>
          <a:prstGeom prst="rect">
            <a:avLst/>
          </a:prstGeom>
        </p:spPr>
      </p:pic>
      <p:sp>
        <p:nvSpPr>
          <p:cNvPr id="2" name="TextBox 1">
            <a:extLst>
              <a:ext uri="{FF2B5EF4-FFF2-40B4-BE49-F238E27FC236}">
                <a16:creationId xmlns:a16="http://schemas.microsoft.com/office/drawing/2014/main" id="{55682AEC-D071-6D7E-4CB4-7DA8246F5822}"/>
              </a:ext>
            </a:extLst>
          </p:cNvPr>
          <p:cNvSpPr txBox="1"/>
          <p:nvPr/>
        </p:nvSpPr>
        <p:spPr>
          <a:xfrm>
            <a:off x="8544272" y="632882"/>
            <a:ext cx="308744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1"/>
                </a:solidFill>
                <a:effectLst/>
                <a:uLnTx/>
                <a:uFillTx/>
                <a:latin typeface="Aptos" panose="020B0004020202020204" pitchFamily="34" charset="0"/>
                <a:ea typeface="+mn-ea"/>
                <a:cs typeface="+mn-cs"/>
              </a:rPr>
              <a:t>WP1 is Reviewed</a:t>
            </a:r>
            <a:br>
              <a:rPr kumimoji="0" lang="en-GB" sz="1800" b="1" i="0" u="none" strike="noStrike" kern="1200" cap="none" spc="0" normalizeH="0" baseline="0" noProof="0" dirty="0">
                <a:ln>
                  <a:noFill/>
                </a:ln>
                <a:solidFill>
                  <a:schemeClr val="accent1"/>
                </a:solidFill>
                <a:effectLst/>
                <a:uLnTx/>
                <a:uFillTx/>
                <a:latin typeface="Aptos" panose="020B0004020202020204" pitchFamily="34" charset="0"/>
                <a:ea typeface="+mn-ea"/>
                <a:cs typeface="+mn-cs"/>
              </a:rPr>
            </a:br>
            <a:r>
              <a:rPr kumimoji="0" lang="en-GB" sz="1800" b="1" i="0" u="none" strike="noStrike" kern="1200" cap="none" spc="0" normalizeH="0" baseline="0" noProof="0" dirty="0">
                <a:ln>
                  <a:noFill/>
                </a:ln>
                <a:solidFill>
                  <a:schemeClr val="accent1"/>
                </a:solidFill>
                <a:effectLst/>
                <a:uLnTx/>
                <a:uFillTx/>
                <a:latin typeface="Aptos" panose="020B0004020202020204" pitchFamily="34" charset="0"/>
                <a:ea typeface="+mn-ea"/>
                <a:cs typeface="+mn-cs"/>
              </a:rPr>
              <a:t>but Not Scored</a:t>
            </a:r>
          </a:p>
        </p:txBody>
      </p:sp>
      <p:sp>
        <p:nvSpPr>
          <p:cNvPr id="4" name="TextBox 3">
            <a:extLst>
              <a:ext uri="{FF2B5EF4-FFF2-40B4-BE49-F238E27FC236}">
                <a16:creationId xmlns:a16="http://schemas.microsoft.com/office/drawing/2014/main" id="{DB7803C8-E2EA-71A6-97D4-BB60F6EDD0F4}"/>
              </a:ext>
            </a:extLst>
          </p:cNvPr>
          <p:cNvSpPr txBox="1"/>
          <p:nvPr/>
        </p:nvSpPr>
        <p:spPr>
          <a:xfrm>
            <a:off x="549020" y="632882"/>
            <a:ext cx="30987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1"/>
                </a:solidFill>
                <a:effectLst/>
                <a:uLnTx/>
                <a:uFillTx/>
                <a:latin typeface="Aptos" panose="020B0004020202020204" pitchFamily="34" charset="0"/>
                <a:ea typeface="+mn-ea"/>
                <a:cs typeface="+mn-cs"/>
              </a:rPr>
              <a:t>Same Level of Reflection</a:t>
            </a:r>
            <a:br>
              <a:rPr kumimoji="0" lang="en-GB" sz="1800" b="1" i="0" u="none" strike="noStrike" kern="1200" cap="none" spc="0" normalizeH="0" baseline="0" noProof="0" dirty="0">
                <a:ln>
                  <a:noFill/>
                </a:ln>
                <a:solidFill>
                  <a:schemeClr val="accent1"/>
                </a:solidFill>
                <a:effectLst/>
                <a:uLnTx/>
                <a:uFillTx/>
                <a:latin typeface="Aptos" panose="020B0004020202020204" pitchFamily="34" charset="0"/>
                <a:ea typeface="+mn-ea"/>
                <a:cs typeface="+mn-cs"/>
              </a:rPr>
            </a:br>
            <a:r>
              <a:rPr kumimoji="0" lang="en-GB" sz="1800" b="1" i="0" u="none" strike="noStrike" kern="1200" cap="none" spc="0" normalizeH="0" baseline="0" noProof="0" dirty="0">
                <a:ln>
                  <a:noFill/>
                </a:ln>
                <a:solidFill>
                  <a:schemeClr val="accent1"/>
                </a:solidFill>
                <a:effectLst/>
                <a:uLnTx/>
                <a:uFillTx/>
                <a:latin typeface="Aptos" panose="020B0004020202020204" pitchFamily="34" charset="0"/>
                <a:ea typeface="+mn-ea"/>
                <a:cs typeface="+mn-cs"/>
              </a:rPr>
              <a:t>for ALL Work Packages</a:t>
            </a:r>
          </a:p>
        </p:txBody>
      </p:sp>
    </p:spTree>
    <p:extLst>
      <p:ext uri="{BB962C8B-B14F-4D97-AF65-F5344CB8AC3E}">
        <p14:creationId xmlns:p14="http://schemas.microsoft.com/office/powerpoint/2010/main" val="1714257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78626055"/>
              </p:ext>
            </p:extLst>
          </p:nvPr>
        </p:nvGraphicFramePr>
        <p:xfrm>
          <a:off x="335360" y="1844824"/>
          <a:ext cx="11161240" cy="191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11881" y="81780"/>
            <a:ext cx="11568238" cy="1631216"/>
          </a:xfrm>
          <a:prstGeom prst="rect">
            <a:avLst/>
          </a:prstGeom>
          <a:noFill/>
        </p:spPr>
        <p:txBody>
          <a:bodyPr wrap="square" rtlCol="0">
            <a:spAutoFit/>
          </a:bodyPr>
          <a:lstStyle/>
          <a:p>
            <a:pPr algn="ctr"/>
            <a:r>
              <a:rPr lang="en-GB" sz="7200" b="1" dirty="0">
                <a:solidFill>
                  <a:srgbClr val="007FBE"/>
                </a:solidFill>
                <a:latin typeface="Calibri" panose="020F0502020204030204" pitchFamily="34" charset="0"/>
                <a:cs typeface="Calibri" panose="020F0502020204030204" pitchFamily="34" charset="0"/>
              </a:rPr>
              <a:t>MIXED-FIELD GROUPWORK</a:t>
            </a:r>
          </a:p>
          <a:p>
            <a:pPr algn="ctr"/>
            <a:r>
              <a:rPr lang="en-GB" sz="2500" b="1" dirty="0">
                <a:solidFill>
                  <a:schemeClr val="accent1"/>
                </a:solidFill>
                <a:latin typeface="Calibri" panose="020F0502020204030204" pitchFamily="34" charset="0"/>
                <a:cs typeface="Calibri" panose="020F0502020204030204" pitchFamily="34" charset="0"/>
              </a:rPr>
              <a:t>Which sub-criteria are important to consider during WORK PACKAGE assessment?</a:t>
            </a:r>
          </a:p>
        </p:txBody>
      </p:sp>
      <p:grpSp>
        <p:nvGrpSpPr>
          <p:cNvPr id="3" name="Group 2">
            <a:extLst>
              <a:ext uri="{FF2B5EF4-FFF2-40B4-BE49-F238E27FC236}">
                <a16:creationId xmlns:a16="http://schemas.microsoft.com/office/drawing/2014/main" id="{0F33249E-6924-EE4A-7036-04DD38FAD4D6}"/>
              </a:ext>
            </a:extLst>
          </p:cNvPr>
          <p:cNvGrpSpPr/>
          <p:nvPr/>
        </p:nvGrpSpPr>
        <p:grpSpPr>
          <a:xfrm>
            <a:off x="10389500" y="4581128"/>
            <a:ext cx="1008112" cy="1307225"/>
            <a:chOff x="7524328" y="160338"/>
            <a:chExt cx="1052211" cy="1485475"/>
          </a:xfrm>
        </p:grpSpPr>
        <p:pic>
          <p:nvPicPr>
            <p:cNvPr id="8" name="Picture 7">
              <a:extLst>
                <a:ext uri="{FF2B5EF4-FFF2-40B4-BE49-F238E27FC236}">
                  <a16:creationId xmlns:a16="http://schemas.microsoft.com/office/drawing/2014/main" id="{C84213AC-73F3-5584-C8B8-7BF38206F7F9}"/>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9" name="TextBox 8">
              <a:extLst>
                <a:ext uri="{FF2B5EF4-FFF2-40B4-BE49-F238E27FC236}">
                  <a16:creationId xmlns:a16="http://schemas.microsoft.com/office/drawing/2014/main" id="{6C5856C3-8E22-89F9-BF38-C4A142DE76DF}"/>
                </a:ext>
              </a:extLst>
            </p:cNvPr>
            <p:cNvSpPr txBox="1"/>
            <p:nvPr/>
          </p:nvSpPr>
          <p:spPr>
            <a:xfrm>
              <a:off x="7647410" y="625166"/>
              <a:ext cx="806042" cy="804412"/>
            </a:xfrm>
            <a:prstGeom prst="rect">
              <a:avLst/>
            </a:prstGeom>
            <a:noFill/>
          </p:spPr>
          <p:txBody>
            <a:bodyPr wrap="square" rtlCol="0">
              <a:spAutoFit/>
            </a:bodyPr>
            <a:lstStyle/>
            <a:p>
              <a:pPr algn="ctr"/>
              <a:r>
                <a:rPr lang="en-GB" sz="4000" b="1" dirty="0">
                  <a:solidFill>
                    <a:schemeClr val="bg1"/>
                  </a:solidFill>
                </a:rPr>
                <a:t>15</a:t>
              </a:r>
            </a:p>
          </p:txBody>
        </p:sp>
      </p:grpSp>
      <p:grpSp>
        <p:nvGrpSpPr>
          <p:cNvPr id="6" name="Group 5">
            <a:extLst>
              <a:ext uri="{FF2B5EF4-FFF2-40B4-BE49-F238E27FC236}">
                <a16:creationId xmlns:a16="http://schemas.microsoft.com/office/drawing/2014/main" id="{92A8C420-9D9D-30A1-A262-0A8881CA2278}"/>
              </a:ext>
            </a:extLst>
          </p:cNvPr>
          <p:cNvGrpSpPr/>
          <p:nvPr/>
        </p:nvGrpSpPr>
        <p:grpSpPr>
          <a:xfrm>
            <a:off x="794388" y="4365104"/>
            <a:ext cx="8765496" cy="1919930"/>
            <a:chOff x="191344" y="3813326"/>
            <a:chExt cx="8765496" cy="1919930"/>
          </a:xfrm>
        </p:grpSpPr>
        <p:pic>
          <p:nvPicPr>
            <p:cNvPr id="12" name="Picture 11" descr="A picture containing text, clipart&#10;&#10;Description automatically generated">
              <a:extLst>
                <a:ext uri="{FF2B5EF4-FFF2-40B4-BE49-F238E27FC236}">
                  <a16:creationId xmlns:a16="http://schemas.microsoft.com/office/drawing/2014/main" id="{16C3D3F2-DC44-4887-9017-35389F982680}"/>
                </a:ext>
              </a:extLst>
            </p:cNvPr>
            <p:cNvPicPr>
              <a:picLocks noChangeAspect="1"/>
            </p:cNvPicPr>
            <p:nvPr/>
          </p:nvPicPr>
          <p:blipFill rotWithShape="1">
            <a:blip r:embed="rId9">
              <a:extLst>
                <a:ext uri="{28A0092B-C50C-407E-A947-70E740481C1C}">
                  <a14:useLocalDpi xmlns:a14="http://schemas.microsoft.com/office/drawing/2010/main" val="0"/>
                </a:ext>
              </a:extLst>
            </a:blip>
            <a:srcRect r="25735"/>
            <a:stretch/>
          </p:blipFill>
          <p:spPr>
            <a:xfrm>
              <a:off x="191344" y="3813326"/>
              <a:ext cx="4382748" cy="191993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08FCD639-4CA2-1134-19B2-FD3F72BAFA4C}"/>
                </a:ext>
              </a:extLst>
            </p:cNvPr>
            <p:cNvPicPr>
              <a:picLocks noChangeAspect="1"/>
            </p:cNvPicPr>
            <p:nvPr/>
          </p:nvPicPr>
          <p:blipFill rotWithShape="1">
            <a:blip r:embed="rId9">
              <a:extLst>
                <a:ext uri="{28A0092B-C50C-407E-A947-70E740481C1C}">
                  <a14:useLocalDpi xmlns:a14="http://schemas.microsoft.com/office/drawing/2010/main" val="0"/>
                </a:ext>
              </a:extLst>
            </a:blip>
            <a:srcRect r="25735"/>
            <a:stretch/>
          </p:blipFill>
          <p:spPr>
            <a:xfrm>
              <a:off x="4574092" y="3813326"/>
              <a:ext cx="4382748" cy="1919930"/>
            </a:xfrm>
            <a:prstGeom prst="rect">
              <a:avLst/>
            </a:prstGeom>
          </p:spPr>
        </p:pic>
      </p:grpSp>
    </p:spTree>
    <p:extLst>
      <p:ext uri="{BB962C8B-B14F-4D97-AF65-F5344CB8AC3E}">
        <p14:creationId xmlns:p14="http://schemas.microsoft.com/office/powerpoint/2010/main" val="204983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75000"/>
                  </a:schemeClr>
                </a:solidFill>
                <a:effectLst/>
                <a:uLnTx/>
                <a:uFillTx/>
                <a:latin typeface="Candara" panose="020E0502030303020204" pitchFamily="34" charset="0"/>
                <a:cs typeface="Helvetica" panose="020B0604020202020204" pitchFamily="34" charset="0"/>
              </a:rPr>
              <a:t>Beneficiary Agreement: Annex 2 - Article 6.4</a:t>
            </a:r>
          </a:p>
        </p:txBody>
      </p:sp>
      <p:sp>
        <p:nvSpPr>
          <p:cNvPr id="2" name="TextBox 1">
            <a:extLst>
              <a:ext uri="{FF2B5EF4-FFF2-40B4-BE49-F238E27FC236}">
                <a16:creationId xmlns:a16="http://schemas.microsoft.com/office/drawing/2014/main" id="{C9F347D7-A7D4-17D2-222F-3978FE50CE7C}"/>
              </a:ext>
            </a:extLst>
          </p:cNvPr>
          <p:cNvSpPr txBox="1"/>
          <p:nvPr/>
        </p:nvSpPr>
        <p:spPr>
          <a:xfrm>
            <a:off x="2820079" y="1099114"/>
            <a:ext cx="9252585" cy="5019195"/>
          </a:xfrm>
          <a:prstGeom prst="rect">
            <a:avLst/>
          </a:prstGeom>
          <a:noFill/>
        </p:spPr>
        <p:txBody>
          <a:bodyPr wrap="square" rtlCol="0">
            <a:spAutoFit/>
          </a:bodyPr>
          <a:lstStyle/>
          <a:p>
            <a:r>
              <a:rPr lang="en-US" sz="2100" dirty="0">
                <a:solidFill>
                  <a:schemeClr val="accent5">
                    <a:lumMod val="75000"/>
                  </a:schemeClr>
                </a:solidFill>
                <a:latin typeface="Candara" panose="020E0502030303020204" pitchFamily="34" charset="0"/>
              </a:rPr>
              <a:t>The final report will be evaluated on the basis of quality criteria and scored on a total of maximum 100 points. The final report and project results will be assessed by the National Agency, using a common set of quality criteria focusing on:</a:t>
            </a:r>
          </a:p>
          <a:p>
            <a:endParaRPr lang="en-US" sz="2100" dirty="0">
              <a:solidFill>
                <a:schemeClr val="accent5">
                  <a:lumMod val="75000"/>
                </a:schemeClr>
              </a:solidFill>
              <a:latin typeface="Candara" panose="020E0502030303020204" pitchFamily="34" charset="0"/>
            </a:endParaRPr>
          </a:p>
          <a:p>
            <a:pPr marL="285750" indent="-285750">
              <a:lnSpc>
                <a:spcPct val="120000"/>
              </a:lnSpc>
              <a:buFont typeface="Arial" panose="020B0604020202020204" pitchFamily="34" charset="0"/>
              <a:buChar char="•"/>
            </a:pPr>
            <a:r>
              <a:rPr lang="en-US" dirty="0">
                <a:solidFill>
                  <a:schemeClr val="accent5">
                    <a:lumMod val="75000"/>
                  </a:schemeClr>
                </a:solidFill>
                <a:latin typeface="Candara" panose="020E0502030303020204" pitchFamily="34" charset="0"/>
              </a:rPr>
              <a:t>extent to which the project was implemented in line with the </a:t>
            </a:r>
            <a:r>
              <a:rPr lang="en-US" b="1" dirty="0">
                <a:solidFill>
                  <a:schemeClr val="accent5">
                    <a:lumMod val="75000"/>
                  </a:schemeClr>
                </a:solidFill>
                <a:latin typeface="Candara" panose="020E0502030303020204" pitchFamily="34" charset="0"/>
              </a:rPr>
              <a:t>approved grant </a:t>
            </a:r>
            <a:r>
              <a:rPr lang="en-US" dirty="0">
                <a:solidFill>
                  <a:schemeClr val="accent5">
                    <a:lumMod val="75000"/>
                  </a:schemeClr>
                </a:solidFill>
                <a:latin typeface="Candara" panose="020E0502030303020204" pitchFamily="34" charset="0"/>
              </a:rPr>
              <a:t>application</a:t>
            </a:r>
          </a:p>
          <a:p>
            <a:pPr marL="285750" indent="-285750">
              <a:lnSpc>
                <a:spcPct val="120000"/>
              </a:lnSpc>
              <a:buFont typeface="Arial" panose="020B0604020202020204" pitchFamily="34" charset="0"/>
              <a:buChar char="•"/>
            </a:pPr>
            <a:r>
              <a:rPr lang="en-US" dirty="0">
                <a:solidFill>
                  <a:schemeClr val="accent1">
                    <a:lumMod val="75000"/>
                  </a:schemeClr>
                </a:solidFill>
                <a:latin typeface="Candara" panose="020E0502030303020204" pitchFamily="34" charset="0"/>
              </a:rPr>
              <a:t>quality of activities undertaken and their consistency with the </a:t>
            </a:r>
            <a:r>
              <a:rPr lang="en-US" b="1" dirty="0">
                <a:solidFill>
                  <a:schemeClr val="accent1">
                    <a:lumMod val="75000"/>
                  </a:schemeClr>
                </a:solidFill>
                <a:latin typeface="Candara" panose="020E0502030303020204" pitchFamily="34" charset="0"/>
              </a:rPr>
              <a:t>project objectives</a:t>
            </a:r>
          </a:p>
          <a:p>
            <a:pPr marL="285750" indent="-285750">
              <a:lnSpc>
                <a:spcPct val="120000"/>
              </a:lnSpc>
              <a:buFont typeface="Arial" panose="020B0604020202020204" pitchFamily="34" charset="0"/>
              <a:buChar char="•"/>
            </a:pPr>
            <a:r>
              <a:rPr lang="en-US" dirty="0">
                <a:solidFill>
                  <a:schemeClr val="accent5">
                    <a:lumMod val="75000"/>
                  </a:schemeClr>
                </a:solidFill>
                <a:latin typeface="Candara" panose="020E0502030303020204" pitchFamily="34" charset="0"/>
              </a:rPr>
              <a:t>quality of the </a:t>
            </a:r>
            <a:r>
              <a:rPr lang="en-US" b="1" dirty="0">
                <a:solidFill>
                  <a:schemeClr val="accent5">
                    <a:lumMod val="75000"/>
                  </a:schemeClr>
                </a:solidFill>
                <a:latin typeface="Candara" panose="020E0502030303020204" pitchFamily="34" charset="0"/>
              </a:rPr>
              <a:t>products and results </a:t>
            </a:r>
            <a:r>
              <a:rPr lang="en-US" dirty="0">
                <a:solidFill>
                  <a:schemeClr val="accent5">
                    <a:lumMod val="75000"/>
                  </a:schemeClr>
                </a:solidFill>
                <a:latin typeface="Candara" panose="020E0502030303020204" pitchFamily="34" charset="0"/>
              </a:rPr>
              <a:t>produced</a:t>
            </a:r>
          </a:p>
          <a:p>
            <a:pPr marL="285750" indent="-285750">
              <a:lnSpc>
                <a:spcPct val="120000"/>
              </a:lnSpc>
              <a:buFont typeface="Arial" panose="020B0604020202020204" pitchFamily="34" charset="0"/>
              <a:buChar char="•"/>
            </a:pPr>
            <a:r>
              <a:rPr lang="en-US" b="1" dirty="0">
                <a:solidFill>
                  <a:schemeClr val="accent1">
                    <a:lumMod val="75000"/>
                  </a:schemeClr>
                </a:solidFill>
                <a:latin typeface="Candara" panose="020E0502030303020204" pitchFamily="34" charset="0"/>
              </a:rPr>
              <a:t>learning outcomes and impact </a:t>
            </a:r>
            <a:r>
              <a:rPr lang="en-US" dirty="0">
                <a:solidFill>
                  <a:schemeClr val="accent1">
                    <a:lumMod val="75000"/>
                  </a:schemeClr>
                </a:solidFill>
                <a:latin typeface="Candara" panose="020E0502030303020204" pitchFamily="34" charset="0"/>
              </a:rPr>
              <a:t>on participants</a:t>
            </a:r>
          </a:p>
          <a:p>
            <a:pPr marL="285750" indent="-285750">
              <a:lnSpc>
                <a:spcPct val="120000"/>
              </a:lnSpc>
              <a:buFont typeface="Arial" panose="020B0604020202020204" pitchFamily="34" charset="0"/>
              <a:buChar char="•"/>
            </a:pPr>
            <a:r>
              <a:rPr lang="en-US" dirty="0">
                <a:solidFill>
                  <a:schemeClr val="accent5">
                    <a:lumMod val="75000"/>
                  </a:schemeClr>
                </a:solidFill>
                <a:latin typeface="Candara" panose="020E0502030303020204" pitchFamily="34" charset="0"/>
              </a:rPr>
              <a:t>extent to which the project proved to be </a:t>
            </a:r>
            <a:r>
              <a:rPr lang="en-US" b="1" dirty="0">
                <a:solidFill>
                  <a:schemeClr val="accent5">
                    <a:lumMod val="75000"/>
                  </a:schemeClr>
                </a:solidFill>
                <a:latin typeface="Candara" panose="020E0502030303020204" pitchFamily="34" charset="0"/>
              </a:rPr>
              <a:t>innovative/complementary </a:t>
            </a:r>
            <a:r>
              <a:rPr lang="en-US" dirty="0">
                <a:solidFill>
                  <a:schemeClr val="accent5">
                    <a:lumMod val="75000"/>
                  </a:schemeClr>
                </a:solidFill>
                <a:latin typeface="Candara" panose="020E0502030303020204" pitchFamily="34" charset="0"/>
              </a:rPr>
              <a:t>to other initiatives</a:t>
            </a:r>
          </a:p>
          <a:p>
            <a:pPr marL="285750" indent="-285750">
              <a:lnSpc>
                <a:spcPct val="120000"/>
              </a:lnSpc>
              <a:buFont typeface="Arial" panose="020B0604020202020204" pitchFamily="34" charset="0"/>
              <a:buChar char="•"/>
            </a:pPr>
            <a:r>
              <a:rPr lang="en-US" dirty="0">
                <a:solidFill>
                  <a:schemeClr val="accent1">
                    <a:lumMod val="75000"/>
                  </a:schemeClr>
                </a:solidFill>
                <a:latin typeface="Candara" panose="020E0502030303020204" pitchFamily="34" charset="0"/>
              </a:rPr>
              <a:t>extent to which the project proved to add </a:t>
            </a:r>
            <a:r>
              <a:rPr lang="en-US" b="1" dirty="0">
                <a:solidFill>
                  <a:schemeClr val="accent1">
                    <a:lumMod val="75000"/>
                  </a:schemeClr>
                </a:solidFill>
                <a:latin typeface="Candara" panose="020E0502030303020204" pitchFamily="34" charset="0"/>
              </a:rPr>
              <a:t>value at EU level</a:t>
            </a:r>
          </a:p>
          <a:p>
            <a:pPr marL="285750" indent="-285750">
              <a:lnSpc>
                <a:spcPct val="120000"/>
              </a:lnSpc>
              <a:buFont typeface="Arial" panose="020B0604020202020204" pitchFamily="34" charset="0"/>
              <a:buChar char="•"/>
            </a:pPr>
            <a:r>
              <a:rPr lang="en-US" dirty="0">
                <a:solidFill>
                  <a:schemeClr val="accent5">
                    <a:lumMod val="75000"/>
                  </a:schemeClr>
                </a:solidFill>
                <a:latin typeface="Candara" panose="020E0502030303020204" pitchFamily="34" charset="0"/>
              </a:rPr>
              <a:t>extent to which the project implemented effective </a:t>
            </a:r>
            <a:r>
              <a:rPr lang="en-US" b="1" dirty="0">
                <a:solidFill>
                  <a:schemeClr val="accent5">
                    <a:lumMod val="75000"/>
                  </a:schemeClr>
                </a:solidFill>
                <a:latin typeface="Candara" panose="020E0502030303020204" pitchFamily="34" charset="0"/>
              </a:rPr>
              <a:t>quality measures </a:t>
            </a:r>
            <a:r>
              <a:rPr lang="en-US" dirty="0">
                <a:solidFill>
                  <a:schemeClr val="accent5">
                    <a:lumMod val="75000"/>
                  </a:schemeClr>
                </a:solidFill>
                <a:latin typeface="Candara" panose="020E0502030303020204" pitchFamily="34" charset="0"/>
              </a:rPr>
              <a:t>as well as measures for evaluating the project's outcomes</a:t>
            </a:r>
          </a:p>
          <a:p>
            <a:pPr marL="285750" indent="-285750">
              <a:lnSpc>
                <a:spcPct val="120000"/>
              </a:lnSpc>
              <a:buFont typeface="Arial" panose="020B0604020202020204" pitchFamily="34" charset="0"/>
              <a:buChar char="•"/>
            </a:pPr>
            <a:r>
              <a:rPr lang="en-US" b="1" dirty="0">
                <a:solidFill>
                  <a:schemeClr val="accent1">
                    <a:lumMod val="75000"/>
                  </a:schemeClr>
                </a:solidFill>
                <a:latin typeface="Candara" panose="020E0502030303020204" pitchFamily="34" charset="0"/>
              </a:rPr>
              <a:t>impact </a:t>
            </a:r>
            <a:r>
              <a:rPr lang="en-US" dirty="0">
                <a:solidFill>
                  <a:schemeClr val="accent1">
                    <a:lumMod val="75000"/>
                  </a:schemeClr>
                </a:solidFill>
                <a:latin typeface="Candara" panose="020E0502030303020204" pitchFamily="34" charset="0"/>
              </a:rPr>
              <a:t>on the participating organisations</a:t>
            </a:r>
          </a:p>
          <a:p>
            <a:pPr marL="285750" indent="-285750">
              <a:lnSpc>
                <a:spcPct val="120000"/>
              </a:lnSpc>
              <a:buFont typeface="Arial" panose="020B0604020202020204" pitchFamily="34" charset="0"/>
              <a:buChar char="•"/>
            </a:pPr>
            <a:r>
              <a:rPr lang="en-US" dirty="0">
                <a:solidFill>
                  <a:schemeClr val="accent5">
                    <a:lumMod val="75000"/>
                  </a:schemeClr>
                </a:solidFill>
                <a:latin typeface="Candara" panose="020E0502030303020204" pitchFamily="34" charset="0"/>
              </a:rPr>
              <a:t>quality and scope of the </a:t>
            </a:r>
            <a:r>
              <a:rPr lang="en-US" b="1" dirty="0">
                <a:solidFill>
                  <a:schemeClr val="accent5">
                    <a:lumMod val="75000"/>
                  </a:schemeClr>
                </a:solidFill>
                <a:latin typeface="Candara" panose="020E0502030303020204" pitchFamily="34" charset="0"/>
              </a:rPr>
              <a:t>dissemination </a:t>
            </a:r>
            <a:r>
              <a:rPr lang="en-US" dirty="0">
                <a:solidFill>
                  <a:schemeClr val="accent5">
                    <a:lumMod val="75000"/>
                  </a:schemeClr>
                </a:solidFill>
                <a:latin typeface="Candara" panose="020E0502030303020204" pitchFamily="34" charset="0"/>
              </a:rPr>
              <a:t>activities undertaken</a:t>
            </a:r>
          </a:p>
          <a:p>
            <a:pPr marL="285750" indent="-285750">
              <a:lnSpc>
                <a:spcPct val="120000"/>
              </a:lnSpc>
              <a:buFont typeface="Arial" panose="020B0604020202020204" pitchFamily="34" charset="0"/>
              <a:buChar char="•"/>
            </a:pPr>
            <a:r>
              <a:rPr lang="en-US" dirty="0">
                <a:solidFill>
                  <a:schemeClr val="accent1">
                    <a:lumMod val="75000"/>
                  </a:schemeClr>
                </a:solidFill>
                <a:latin typeface="Candara" panose="020E0502030303020204" pitchFamily="34" charset="0"/>
              </a:rPr>
              <a:t>potential </a:t>
            </a:r>
            <a:r>
              <a:rPr lang="en-US" b="1" dirty="0">
                <a:solidFill>
                  <a:schemeClr val="accent1">
                    <a:lumMod val="75000"/>
                  </a:schemeClr>
                </a:solidFill>
                <a:latin typeface="Candara" panose="020E0502030303020204" pitchFamily="34" charset="0"/>
              </a:rPr>
              <a:t>wider impact </a:t>
            </a:r>
            <a:r>
              <a:rPr lang="en-US" dirty="0">
                <a:solidFill>
                  <a:schemeClr val="accent1">
                    <a:lumMod val="75000"/>
                  </a:schemeClr>
                </a:solidFill>
                <a:latin typeface="Candara" panose="020E0502030303020204" pitchFamily="34" charset="0"/>
              </a:rPr>
              <a:t>of project on individuals and organisations beyond the beneficiaries</a:t>
            </a:r>
          </a:p>
        </p:txBody>
      </p:sp>
      <p:pic>
        <p:nvPicPr>
          <p:cNvPr id="5" name="Picture 4" descr="A pencil and checklist on a piece of paper&#10;&#10;Description automatically generated">
            <a:extLst>
              <a:ext uri="{FF2B5EF4-FFF2-40B4-BE49-F238E27FC236}">
                <a16:creationId xmlns:a16="http://schemas.microsoft.com/office/drawing/2014/main" id="{D2BC29AC-2081-4150-BF4E-3E56DE1CE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1099114"/>
            <a:ext cx="2340703" cy="2340703"/>
          </a:xfrm>
          <a:prstGeom prst="rect">
            <a:avLst/>
          </a:prstGeom>
        </p:spPr>
      </p:pic>
      <p:pic>
        <p:nvPicPr>
          <p:cNvPr id="3" name="Picture 2" descr="A pencil and checklist on a piece of paper&#10;&#10;Description automatically generated">
            <a:extLst>
              <a:ext uri="{FF2B5EF4-FFF2-40B4-BE49-F238E27FC236}">
                <a16:creationId xmlns:a16="http://schemas.microsoft.com/office/drawing/2014/main" id="{E49E77D6-335F-5C37-5111-E021D6C7B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3574905"/>
            <a:ext cx="2340703" cy="2340703"/>
          </a:xfrm>
          <a:prstGeom prst="rect">
            <a:avLst/>
          </a:prstGeom>
        </p:spPr>
      </p:pic>
    </p:spTree>
    <p:extLst>
      <p:ext uri="{BB962C8B-B14F-4D97-AF65-F5344CB8AC3E}">
        <p14:creationId xmlns:p14="http://schemas.microsoft.com/office/powerpoint/2010/main" val="14983178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accent5">
                    <a:lumMod val="75000"/>
                  </a:schemeClr>
                </a:solidFill>
                <a:effectLst/>
                <a:uLnTx/>
                <a:uFillTx/>
                <a:latin typeface="Candara" panose="020E0502030303020204" pitchFamily="34" charset="0"/>
                <a:cs typeface="Helvetica" panose="020B0604020202020204" pitchFamily="34" charset="0"/>
              </a:rPr>
              <a:t>Final Report Form for KA220 Beneficiaries</a:t>
            </a:r>
          </a:p>
        </p:txBody>
      </p:sp>
      <p:sp>
        <p:nvSpPr>
          <p:cNvPr id="2" name="TextBox 1">
            <a:extLst>
              <a:ext uri="{FF2B5EF4-FFF2-40B4-BE49-F238E27FC236}">
                <a16:creationId xmlns:a16="http://schemas.microsoft.com/office/drawing/2014/main" id="{C9F347D7-A7D4-17D2-222F-3978FE50CE7C}"/>
              </a:ext>
            </a:extLst>
          </p:cNvPr>
          <p:cNvSpPr txBox="1"/>
          <p:nvPr/>
        </p:nvSpPr>
        <p:spPr>
          <a:xfrm>
            <a:off x="2820079" y="1268760"/>
            <a:ext cx="9252585" cy="505612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b="1" dirty="0">
                <a:solidFill>
                  <a:schemeClr val="accent5">
                    <a:lumMod val="75000"/>
                  </a:schemeClr>
                </a:solidFill>
                <a:latin typeface="Candara" panose="020E0502030303020204" pitchFamily="34" charset="0"/>
              </a:rPr>
              <a:t>Project Summary: </a:t>
            </a:r>
            <a:r>
              <a:rPr lang="en-US" dirty="0">
                <a:solidFill>
                  <a:schemeClr val="accent5">
                    <a:lumMod val="75000"/>
                  </a:schemeClr>
                </a:solidFill>
                <a:latin typeface="Candara" panose="020E0502030303020204" pitchFamily="34" charset="0"/>
              </a:rPr>
              <a:t>background; objectives; implementation; results</a:t>
            </a:r>
          </a:p>
          <a:p>
            <a:pPr marL="285750" indent="-285750">
              <a:lnSpc>
                <a:spcPct val="120000"/>
              </a:lnSpc>
              <a:buFont typeface="Arial" panose="020B0604020202020204" pitchFamily="34" charset="0"/>
              <a:buChar char="•"/>
            </a:pPr>
            <a:r>
              <a:rPr lang="en-US" b="1" dirty="0">
                <a:solidFill>
                  <a:schemeClr val="accent1">
                    <a:lumMod val="75000"/>
                  </a:schemeClr>
                </a:solidFill>
                <a:latin typeface="Candara" panose="020E0502030303020204" pitchFamily="34" charset="0"/>
              </a:rPr>
              <a:t>Project Details: </a:t>
            </a:r>
            <a:r>
              <a:rPr lang="en-US" dirty="0">
                <a:solidFill>
                  <a:schemeClr val="accent1">
                    <a:lumMod val="75000"/>
                  </a:schemeClr>
                </a:solidFill>
                <a:latin typeface="Candara" panose="020E0502030303020204" pitchFamily="34" charset="0"/>
              </a:rPr>
              <a:t>applicant; title field; start and end dates; grant awarded</a:t>
            </a:r>
            <a:endParaRPr lang="en-US" i="1" dirty="0">
              <a:solidFill>
                <a:schemeClr val="accent6">
                  <a:lumMod val="60000"/>
                  <a:lumOff val="40000"/>
                </a:schemeClr>
              </a:solidFill>
              <a:latin typeface="Candara" panose="020E0502030303020204" pitchFamily="34" charset="0"/>
            </a:endParaRPr>
          </a:p>
          <a:p>
            <a:pPr marL="285750" indent="-285750">
              <a:lnSpc>
                <a:spcPct val="120000"/>
              </a:lnSpc>
              <a:buFont typeface="Arial" panose="020B0604020202020204" pitchFamily="34" charset="0"/>
              <a:buChar char="•"/>
            </a:pPr>
            <a:r>
              <a:rPr lang="en-US" b="1" dirty="0">
                <a:solidFill>
                  <a:schemeClr val="accent5">
                    <a:lumMod val="75000"/>
                  </a:schemeClr>
                </a:solidFill>
                <a:latin typeface="Candara" panose="020E0502030303020204" pitchFamily="34" charset="0"/>
              </a:rPr>
              <a:t>Project Description: </a:t>
            </a:r>
            <a:r>
              <a:rPr lang="en-US" dirty="0">
                <a:solidFill>
                  <a:schemeClr val="accent5">
                    <a:lumMod val="75000"/>
                  </a:schemeClr>
                </a:solidFill>
                <a:latin typeface="Candara" panose="020E0502030303020204" pitchFamily="34" charset="0"/>
              </a:rPr>
              <a:t>priorities, pathways and contributions; objectives and achievements; innovation and complementarity</a:t>
            </a:r>
          </a:p>
          <a:p>
            <a:pPr marL="285750" indent="-285750">
              <a:lnSpc>
                <a:spcPct val="120000"/>
              </a:lnSpc>
              <a:buFont typeface="Arial" panose="020B0604020202020204" pitchFamily="34" charset="0"/>
              <a:buChar char="•"/>
            </a:pPr>
            <a:r>
              <a:rPr lang="en-US" b="1" dirty="0">
                <a:solidFill>
                  <a:schemeClr val="accent1">
                    <a:lumMod val="75000"/>
                  </a:schemeClr>
                </a:solidFill>
                <a:latin typeface="Candara" panose="020E0502030303020204" pitchFamily="34" charset="0"/>
              </a:rPr>
              <a:t>Participating Organisations: </a:t>
            </a:r>
            <a:r>
              <a:rPr lang="en-US" dirty="0">
                <a:solidFill>
                  <a:schemeClr val="accent1">
                    <a:lumMod val="75000"/>
                  </a:schemeClr>
                </a:solidFill>
                <a:latin typeface="Candara" panose="020E0502030303020204" pitchFamily="34" charset="0"/>
              </a:rPr>
              <a:t>partner list; partnership changes; associated partners; associated partner contributions</a:t>
            </a:r>
          </a:p>
          <a:p>
            <a:pPr marL="285750" indent="-285750">
              <a:lnSpc>
                <a:spcPct val="120000"/>
              </a:lnSpc>
              <a:buFont typeface="Arial" panose="020B0604020202020204" pitchFamily="34" charset="0"/>
              <a:buChar char="•"/>
            </a:pPr>
            <a:r>
              <a:rPr lang="en-US" b="1" dirty="0">
                <a:solidFill>
                  <a:schemeClr val="accent5">
                    <a:lumMod val="75000"/>
                  </a:schemeClr>
                </a:solidFill>
                <a:latin typeface="Candara" panose="020E0502030303020204" pitchFamily="34" charset="0"/>
              </a:rPr>
              <a:t>WP1-Project Management: </a:t>
            </a:r>
            <a:r>
              <a:rPr lang="en-US" dirty="0">
                <a:solidFill>
                  <a:schemeClr val="accent5">
                    <a:lumMod val="75000"/>
                  </a:schemeClr>
                </a:solidFill>
                <a:latin typeface="Candara" panose="020E0502030303020204" pitchFamily="34" charset="0"/>
              </a:rPr>
              <a:t>partner contributions; time management; communication; difficulties, risk and conflict; Erasmus+ digital platforms; self-assessment from 1-10</a:t>
            </a:r>
          </a:p>
          <a:p>
            <a:pPr marL="285750" indent="-285750">
              <a:lnSpc>
                <a:spcPct val="120000"/>
              </a:lnSpc>
              <a:buFont typeface="Arial" panose="020B0604020202020204" pitchFamily="34" charset="0"/>
              <a:buChar char="•"/>
            </a:pPr>
            <a:r>
              <a:rPr lang="en-US" b="1" dirty="0">
                <a:solidFill>
                  <a:schemeClr val="accent1">
                    <a:lumMod val="75000"/>
                  </a:schemeClr>
                </a:solidFill>
                <a:latin typeface="Candara" panose="020E0502030303020204" pitchFamily="34" charset="0"/>
              </a:rPr>
              <a:t>WP2-Implementation: </a:t>
            </a:r>
            <a:r>
              <a:rPr lang="en-US" dirty="0">
                <a:solidFill>
                  <a:schemeClr val="accent1">
                    <a:lumMod val="75000"/>
                  </a:schemeClr>
                </a:solidFill>
                <a:latin typeface="Candara" panose="020E0502030303020204" pitchFamily="34" charset="0"/>
              </a:rPr>
              <a:t>partner contributions; deviations; results and results achievement; target groups and benefits; level of achievement of indicators; self-assessment from 1-10</a:t>
            </a:r>
          </a:p>
          <a:p>
            <a:pPr marL="285750" indent="-285750">
              <a:lnSpc>
                <a:spcPct val="120000"/>
              </a:lnSpc>
              <a:buFont typeface="Arial" panose="020B0604020202020204" pitchFamily="34" charset="0"/>
              <a:buChar char="•"/>
            </a:pPr>
            <a:r>
              <a:rPr lang="en-US" b="1" dirty="0">
                <a:solidFill>
                  <a:schemeClr val="accent5">
                    <a:lumMod val="75000"/>
                  </a:schemeClr>
                </a:solidFill>
                <a:latin typeface="Candara" panose="020E0502030303020204" pitchFamily="34" charset="0"/>
              </a:rPr>
              <a:t>WP3 et al: </a:t>
            </a:r>
            <a:r>
              <a:rPr lang="en-US" dirty="0">
                <a:solidFill>
                  <a:schemeClr val="accent5">
                    <a:lumMod val="75000"/>
                  </a:schemeClr>
                </a:solidFill>
                <a:latin typeface="Candara" panose="020E0502030303020204" pitchFamily="34" charset="0"/>
              </a:rPr>
              <a:t>as WP2</a:t>
            </a:r>
          </a:p>
          <a:p>
            <a:pPr marL="285750" indent="-285750">
              <a:lnSpc>
                <a:spcPct val="120000"/>
              </a:lnSpc>
              <a:buFont typeface="Arial" panose="020B0604020202020204" pitchFamily="34" charset="0"/>
              <a:buChar char="•"/>
            </a:pPr>
            <a:r>
              <a:rPr lang="en-US" b="1" dirty="0">
                <a:solidFill>
                  <a:schemeClr val="accent1">
                    <a:lumMod val="75000"/>
                  </a:schemeClr>
                </a:solidFill>
                <a:latin typeface="Candara" panose="020E0502030303020204" pitchFamily="34" charset="0"/>
              </a:rPr>
              <a:t>Participants’ Recognition: </a:t>
            </a:r>
            <a:r>
              <a:rPr lang="en-US" dirty="0">
                <a:solidFill>
                  <a:schemeClr val="accent1">
                    <a:lumMod val="75000"/>
                  </a:schemeClr>
                </a:solidFill>
                <a:latin typeface="Candara" panose="020E0502030303020204" pitchFamily="34" charset="0"/>
              </a:rPr>
              <a:t>detail on use of European recognition tools and instruments</a:t>
            </a:r>
          </a:p>
          <a:p>
            <a:pPr marL="285750" indent="-285750">
              <a:lnSpc>
                <a:spcPct val="120000"/>
              </a:lnSpc>
              <a:buFont typeface="Arial" panose="020B0604020202020204" pitchFamily="34" charset="0"/>
              <a:buChar char="•"/>
            </a:pPr>
            <a:r>
              <a:rPr lang="en-US" b="1" dirty="0">
                <a:solidFill>
                  <a:schemeClr val="accent5">
                    <a:lumMod val="75000"/>
                  </a:schemeClr>
                </a:solidFill>
                <a:latin typeface="Candara" panose="020E0502030303020204" pitchFamily="34" charset="0"/>
              </a:rPr>
              <a:t>Follow-up:</a:t>
            </a:r>
            <a:r>
              <a:rPr lang="en-US" dirty="0">
                <a:solidFill>
                  <a:schemeClr val="accent5">
                    <a:lumMod val="75000"/>
                  </a:schemeClr>
                </a:solidFill>
                <a:latin typeface="Candara" panose="020E0502030303020204" pitchFamily="34" charset="0"/>
              </a:rPr>
              <a:t> multi-level impact; partner and wider dissemination; dissemination channels; open access; rollout and exploitation potential; sustainability; self-assessment from 1-10</a:t>
            </a:r>
          </a:p>
          <a:p>
            <a:pPr marL="285750" indent="-285750">
              <a:lnSpc>
                <a:spcPct val="120000"/>
              </a:lnSpc>
              <a:buFont typeface="Arial" panose="020B0604020202020204" pitchFamily="34" charset="0"/>
              <a:buChar char="•"/>
            </a:pPr>
            <a:r>
              <a:rPr lang="en-US" b="1" dirty="0">
                <a:solidFill>
                  <a:schemeClr val="accent1">
                    <a:lumMod val="75000"/>
                  </a:schemeClr>
                </a:solidFill>
                <a:latin typeface="Candara" panose="020E0502030303020204" pitchFamily="34" charset="0"/>
              </a:rPr>
              <a:t>European Language Label: </a:t>
            </a:r>
            <a:r>
              <a:rPr lang="en-US" dirty="0">
                <a:solidFill>
                  <a:schemeClr val="accent1">
                    <a:lumMod val="75000"/>
                  </a:schemeClr>
                </a:solidFill>
                <a:latin typeface="Candara" panose="020E0502030303020204" pitchFamily="34" charset="0"/>
              </a:rPr>
              <a:t>optional section for those who want to apply for the label</a:t>
            </a:r>
          </a:p>
        </p:txBody>
      </p:sp>
      <p:pic>
        <p:nvPicPr>
          <p:cNvPr id="5" name="Picture 4" descr="A pencil and checklist on a piece of paper&#10;&#10;Description automatically generated">
            <a:extLst>
              <a:ext uri="{FF2B5EF4-FFF2-40B4-BE49-F238E27FC236}">
                <a16:creationId xmlns:a16="http://schemas.microsoft.com/office/drawing/2014/main" id="{D2BC29AC-2081-4150-BF4E-3E56DE1CE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1099114"/>
            <a:ext cx="2340703" cy="2340703"/>
          </a:xfrm>
          <a:prstGeom prst="rect">
            <a:avLst/>
          </a:prstGeom>
        </p:spPr>
      </p:pic>
      <p:pic>
        <p:nvPicPr>
          <p:cNvPr id="3" name="Picture 2" descr="A pencil and checklist on a piece of paper&#10;&#10;Description automatically generated">
            <a:extLst>
              <a:ext uri="{FF2B5EF4-FFF2-40B4-BE49-F238E27FC236}">
                <a16:creationId xmlns:a16="http://schemas.microsoft.com/office/drawing/2014/main" id="{E49E77D6-335F-5C37-5111-E021D6C7B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3574905"/>
            <a:ext cx="2340703" cy="2340703"/>
          </a:xfrm>
          <a:prstGeom prst="rect">
            <a:avLst/>
          </a:prstGeom>
        </p:spPr>
      </p:pic>
    </p:spTree>
    <p:extLst>
      <p:ext uri="{BB962C8B-B14F-4D97-AF65-F5344CB8AC3E}">
        <p14:creationId xmlns:p14="http://schemas.microsoft.com/office/powerpoint/2010/main" val="16923817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69801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2994B2"/>
                </a:solidFill>
                <a:effectLst/>
                <a:uLnTx/>
                <a:uFillTx/>
                <a:latin typeface="Candara" panose="020E0502030303020204" pitchFamily="34" charset="0"/>
                <a:cs typeface="Helvetica" panose="020B0604020202020204" pitchFamily="34" charset="0"/>
              </a:rPr>
              <a:t>KA220 FR Assessment Form (online)</a:t>
            </a:r>
          </a:p>
        </p:txBody>
      </p:sp>
      <p:sp>
        <p:nvSpPr>
          <p:cNvPr id="2" name="TextBox 1">
            <a:extLst>
              <a:ext uri="{FF2B5EF4-FFF2-40B4-BE49-F238E27FC236}">
                <a16:creationId xmlns:a16="http://schemas.microsoft.com/office/drawing/2014/main" id="{C9F347D7-A7D4-17D2-222F-3978FE50CE7C}"/>
              </a:ext>
            </a:extLst>
          </p:cNvPr>
          <p:cNvSpPr txBox="1"/>
          <p:nvPr/>
        </p:nvSpPr>
        <p:spPr>
          <a:xfrm>
            <a:off x="2820079" y="1268760"/>
            <a:ext cx="9252585" cy="505612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b="1" dirty="0">
                <a:solidFill>
                  <a:srgbClr val="2994B2"/>
                </a:solidFill>
                <a:latin typeface="Candara" panose="020E0502030303020204" pitchFamily="34" charset="0"/>
              </a:rPr>
              <a:t>WP1-Project Management: </a:t>
            </a:r>
            <a:r>
              <a:rPr lang="en-US" dirty="0">
                <a:solidFill>
                  <a:srgbClr val="2994B2"/>
                </a:solidFill>
                <a:highlight>
                  <a:srgbClr val="C0C0C0"/>
                </a:highlight>
                <a:latin typeface="Candara" panose="020E0502030303020204" pitchFamily="34" charset="0"/>
              </a:rPr>
              <a:t>Comments</a:t>
            </a:r>
          </a:p>
          <a:p>
            <a:pPr marL="285750" indent="-285750">
              <a:lnSpc>
                <a:spcPct val="120000"/>
              </a:lnSpc>
              <a:buFont typeface="Arial" panose="020B0604020202020204" pitchFamily="34" charset="0"/>
              <a:buChar char="•"/>
            </a:pPr>
            <a:r>
              <a:rPr lang="en-US" b="1" dirty="0">
                <a:solidFill>
                  <a:srgbClr val="2994B2"/>
                </a:solidFill>
                <a:latin typeface="Candara" panose="020E0502030303020204" pitchFamily="34" charset="0"/>
              </a:rPr>
              <a:t>WP2-Implementation: </a:t>
            </a:r>
            <a:r>
              <a:rPr lang="en-US" dirty="0">
                <a:solidFill>
                  <a:srgbClr val="2994B2"/>
                </a:solidFill>
                <a:highlight>
                  <a:srgbClr val="C0C0C0"/>
                </a:highlight>
                <a:latin typeface="Candara" panose="020E0502030303020204" pitchFamily="34" charset="0"/>
              </a:rPr>
              <a:t>Comments</a:t>
            </a:r>
            <a:endParaRPr lang="en-US" i="1" dirty="0">
              <a:solidFill>
                <a:srgbClr val="2994B2"/>
              </a:solidFill>
              <a:highlight>
                <a:srgbClr val="C0C0C0"/>
              </a:highlight>
              <a:latin typeface="Candara" panose="020E0502030303020204" pitchFamily="34" charset="0"/>
            </a:endParaRPr>
          </a:p>
          <a:p>
            <a:pPr marL="285750" indent="-285750">
              <a:lnSpc>
                <a:spcPct val="120000"/>
              </a:lnSpc>
              <a:buFont typeface="Arial" panose="020B0604020202020204" pitchFamily="34" charset="0"/>
              <a:buChar char="•"/>
            </a:pPr>
            <a:r>
              <a:rPr lang="en-US" b="1" dirty="0">
                <a:solidFill>
                  <a:srgbClr val="2994B2"/>
                </a:solidFill>
                <a:latin typeface="Candara" panose="020E0502030303020204" pitchFamily="34" charset="0"/>
              </a:rPr>
              <a:t>WP3: </a:t>
            </a:r>
            <a:r>
              <a:rPr lang="en-US" dirty="0">
                <a:solidFill>
                  <a:srgbClr val="2994B2"/>
                </a:solidFill>
                <a:highlight>
                  <a:srgbClr val="C0C0C0"/>
                </a:highlight>
                <a:latin typeface="Candara" panose="020E0502030303020204" pitchFamily="34" charset="0"/>
              </a:rPr>
              <a:t>Comments</a:t>
            </a:r>
          </a:p>
          <a:p>
            <a:pPr marL="285750" indent="-285750">
              <a:lnSpc>
                <a:spcPct val="120000"/>
              </a:lnSpc>
              <a:buFont typeface="Arial" panose="020B0604020202020204" pitchFamily="34" charset="0"/>
              <a:buChar char="•"/>
            </a:pPr>
            <a:r>
              <a:rPr lang="en-US" b="1" dirty="0">
                <a:solidFill>
                  <a:srgbClr val="2994B2"/>
                </a:solidFill>
                <a:latin typeface="Candara" panose="020E0502030303020204" pitchFamily="34" charset="0"/>
              </a:rPr>
              <a:t>WP4: </a:t>
            </a:r>
            <a:r>
              <a:rPr lang="en-US" dirty="0">
                <a:solidFill>
                  <a:srgbClr val="2994B2"/>
                </a:solidFill>
                <a:highlight>
                  <a:srgbClr val="C0C0C0"/>
                </a:highlight>
                <a:latin typeface="Candara" panose="020E0502030303020204" pitchFamily="34" charset="0"/>
              </a:rPr>
              <a:t>Comments</a:t>
            </a:r>
          </a:p>
          <a:p>
            <a:pPr marL="285750" indent="-285750">
              <a:lnSpc>
                <a:spcPct val="120000"/>
              </a:lnSpc>
              <a:buFont typeface="Arial" panose="020B0604020202020204" pitchFamily="34" charset="0"/>
              <a:buChar char="•"/>
            </a:pPr>
            <a:r>
              <a:rPr lang="en-US" b="1" dirty="0">
                <a:solidFill>
                  <a:srgbClr val="2994B2"/>
                </a:solidFill>
                <a:latin typeface="Candara" panose="020E0502030303020204" pitchFamily="34" charset="0"/>
              </a:rPr>
              <a:t>WP5: </a:t>
            </a:r>
            <a:r>
              <a:rPr lang="en-US" dirty="0">
                <a:solidFill>
                  <a:srgbClr val="2994B2"/>
                </a:solidFill>
                <a:highlight>
                  <a:srgbClr val="C0C0C0"/>
                </a:highlight>
                <a:latin typeface="Candara" panose="020E0502030303020204" pitchFamily="34" charset="0"/>
              </a:rPr>
              <a:t>Comments</a:t>
            </a:r>
          </a:p>
          <a:p>
            <a:pPr marL="285750" indent="-285750">
              <a:lnSpc>
                <a:spcPct val="120000"/>
              </a:lnSpc>
              <a:buFont typeface="Arial" panose="020B0604020202020204" pitchFamily="34" charset="0"/>
              <a:buChar char="•"/>
            </a:pPr>
            <a:endParaRPr lang="en-US" dirty="0">
              <a:solidFill>
                <a:srgbClr val="2994B2"/>
              </a:solidFill>
              <a:latin typeface="Candara" panose="020E0502030303020204" pitchFamily="34" charset="0"/>
            </a:endParaRPr>
          </a:p>
          <a:p>
            <a:pPr marL="285750" indent="-285750">
              <a:lnSpc>
                <a:spcPct val="120000"/>
              </a:lnSpc>
              <a:buFont typeface="Arial" panose="020B0604020202020204" pitchFamily="34" charset="0"/>
              <a:buChar char="•"/>
            </a:pPr>
            <a:r>
              <a:rPr lang="en-US" b="1" dirty="0">
                <a:solidFill>
                  <a:srgbClr val="2994B2"/>
                </a:solidFill>
                <a:latin typeface="Candara" panose="020E0502030303020204" pitchFamily="34" charset="0"/>
              </a:rPr>
              <a:t>Typology:</a:t>
            </a:r>
            <a:r>
              <a:rPr lang="en-US" dirty="0">
                <a:solidFill>
                  <a:srgbClr val="2994B2"/>
                </a:solidFill>
                <a:latin typeface="Candara" panose="020E0502030303020204" pitchFamily="34" charset="0"/>
              </a:rPr>
              <a:t> (</a:t>
            </a:r>
            <a:r>
              <a:rPr lang="en-US" dirty="0">
                <a:solidFill>
                  <a:srgbClr val="2994B2"/>
                </a:solidFill>
                <a:highlight>
                  <a:srgbClr val="C0C0C0"/>
                </a:highlight>
                <a:latin typeface="Candara" panose="020E0502030303020204" pitchFamily="34" charset="0"/>
              </a:rPr>
              <a:t>Yes/No</a:t>
            </a:r>
            <a:r>
              <a:rPr lang="en-US" dirty="0">
                <a:solidFill>
                  <a:srgbClr val="2994B2"/>
                </a:solidFill>
                <a:latin typeface="Candara" panose="020E0502030303020204" pitchFamily="34" charset="0"/>
              </a:rPr>
              <a:t> </a:t>
            </a:r>
            <a:r>
              <a:rPr lang="en-US" dirty="0">
                <a:solidFill>
                  <a:srgbClr val="2994B2"/>
                </a:solidFill>
                <a:latin typeface="Candara" panose="020E0502030303020204" pitchFamily="34" charset="0"/>
                <a:sym typeface="Wingdings" panose="05000000000000000000" pitchFamily="2" charset="2"/>
              </a:rPr>
              <a:t> </a:t>
            </a:r>
            <a:r>
              <a:rPr lang="en-US" dirty="0">
                <a:solidFill>
                  <a:srgbClr val="2994B2"/>
                </a:solidFill>
                <a:latin typeface="Candara" panose="020E0502030303020204" pitchFamily="34" charset="0"/>
              </a:rPr>
              <a:t>good practice; dissemination; horizontal priorities; Ukraine support)</a:t>
            </a:r>
          </a:p>
          <a:p>
            <a:pPr marL="285750" indent="-285750">
              <a:lnSpc>
                <a:spcPct val="120000"/>
              </a:lnSpc>
              <a:buFont typeface="Arial" panose="020B0604020202020204" pitchFamily="34" charset="0"/>
              <a:buChar char="•"/>
            </a:pPr>
            <a:endParaRPr lang="en-US" dirty="0">
              <a:solidFill>
                <a:srgbClr val="2994B2"/>
              </a:solidFill>
              <a:latin typeface="Candara" panose="020E0502030303020204" pitchFamily="34" charset="0"/>
            </a:endParaRPr>
          </a:p>
          <a:p>
            <a:pPr marL="285750" indent="-285750">
              <a:lnSpc>
                <a:spcPct val="120000"/>
              </a:lnSpc>
              <a:buFont typeface="Arial" panose="020B0604020202020204" pitchFamily="34" charset="0"/>
              <a:buChar char="•"/>
            </a:pPr>
            <a:r>
              <a:rPr lang="en-US" b="1" dirty="0">
                <a:solidFill>
                  <a:srgbClr val="2994B2"/>
                </a:solidFill>
                <a:latin typeface="Candara" panose="020E0502030303020204" pitchFamily="34" charset="0"/>
              </a:rPr>
              <a:t>Comments for Beneficiary: </a:t>
            </a:r>
            <a:r>
              <a:rPr lang="en-US" dirty="0">
                <a:solidFill>
                  <a:srgbClr val="2994B2"/>
                </a:solidFill>
                <a:highlight>
                  <a:srgbClr val="C0C0C0"/>
                </a:highlight>
                <a:latin typeface="Candara" panose="020E0502030303020204" pitchFamily="34" charset="0"/>
              </a:rPr>
              <a:t>Comments</a:t>
            </a:r>
          </a:p>
          <a:p>
            <a:pPr marL="285750" indent="-285750">
              <a:lnSpc>
                <a:spcPct val="120000"/>
              </a:lnSpc>
              <a:buFont typeface="Arial" panose="020B0604020202020204" pitchFamily="34" charset="0"/>
              <a:buChar char="•"/>
            </a:pPr>
            <a:endParaRPr lang="en-US" dirty="0">
              <a:solidFill>
                <a:srgbClr val="2994B2"/>
              </a:solidFill>
              <a:latin typeface="Candara" panose="020E0502030303020204" pitchFamily="34" charset="0"/>
            </a:endParaRPr>
          </a:p>
          <a:p>
            <a:pPr marL="285750" indent="-285750">
              <a:lnSpc>
                <a:spcPct val="120000"/>
              </a:lnSpc>
              <a:buFont typeface="Arial" panose="020B0604020202020204" pitchFamily="34" charset="0"/>
              <a:buChar char="•"/>
            </a:pPr>
            <a:r>
              <a:rPr lang="en-US" b="1" dirty="0">
                <a:solidFill>
                  <a:srgbClr val="2994B2"/>
                </a:solidFill>
                <a:latin typeface="Candara" panose="020E0502030303020204" pitchFamily="34" charset="0"/>
              </a:rPr>
              <a:t>Internal Comments for NA:</a:t>
            </a:r>
            <a:r>
              <a:rPr lang="en-US" dirty="0">
                <a:solidFill>
                  <a:srgbClr val="2994B2"/>
                </a:solidFill>
                <a:latin typeface="Candara" panose="020E0502030303020204" pitchFamily="34" charset="0"/>
              </a:rPr>
              <a:t> </a:t>
            </a:r>
            <a:r>
              <a:rPr lang="en-US" dirty="0">
                <a:solidFill>
                  <a:srgbClr val="2994B2"/>
                </a:solidFill>
                <a:highlight>
                  <a:srgbClr val="C0C0C0"/>
                </a:highlight>
                <a:latin typeface="Candara" panose="020E0502030303020204" pitchFamily="34" charset="0"/>
              </a:rPr>
              <a:t>Comments</a:t>
            </a:r>
          </a:p>
          <a:p>
            <a:pPr marL="285750" indent="-285750">
              <a:lnSpc>
                <a:spcPct val="120000"/>
              </a:lnSpc>
              <a:buFont typeface="Arial" panose="020B0604020202020204" pitchFamily="34" charset="0"/>
              <a:buChar char="•"/>
            </a:pPr>
            <a:endParaRPr lang="en-US" dirty="0">
              <a:solidFill>
                <a:srgbClr val="2994B2"/>
              </a:solidFill>
              <a:latin typeface="Candara" panose="020E0502030303020204" pitchFamily="34" charset="0"/>
            </a:endParaRPr>
          </a:p>
          <a:p>
            <a:pPr marL="285750" indent="-285750">
              <a:lnSpc>
                <a:spcPct val="120000"/>
              </a:lnSpc>
              <a:buFont typeface="Arial" panose="020B0604020202020204" pitchFamily="34" charset="0"/>
              <a:buChar char="•"/>
            </a:pPr>
            <a:r>
              <a:rPr lang="en-US" b="1" dirty="0">
                <a:solidFill>
                  <a:srgbClr val="2994B2"/>
                </a:solidFill>
                <a:latin typeface="Candara" panose="020E0502030303020204" pitchFamily="34" charset="0"/>
              </a:rPr>
              <a:t>Recommendations on Grant Reduction for NA:</a:t>
            </a:r>
            <a:r>
              <a:rPr lang="en-US" dirty="0">
                <a:solidFill>
                  <a:srgbClr val="2994B2"/>
                </a:solidFill>
                <a:latin typeface="Candara" panose="020E0502030303020204" pitchFamily="34" charset="0"/>
              </a:rPr>
              <a:t> </a:t>
            </a:r>
            <a:r>
              <a:rPr lang="en-US" dirty="0">
                <a:solidFill>
                  <a:srgbClr val="2994B2"/>
                </a:solidFill>
                <a:highlight>
                  <a:srgbClr val="C0C0C0"/>
                </a:highlight>
                <a:latin typeface="Candara" panose="020E0502030303020204" pitchFamily="34" charset="0"/>
              </a:rPr>
              <a:t>Comments</a:t>
            </a:r>
          </a:p>
          <a:p>
            <a:pPr marL="285750" indent="-285750">
              <a:lnSpc>
                <a:spcPct val="120000"/>
              </a:lnSpc>
              <a:buFont typeface="Arial" panose="020B0604020202020204" pitchFamily="34" charset="0"/>
              <a:buChar char="•"/>
            </a:pPr>
            <a:endParaRPr lang="en-US" dirty="0">
              <a:solidFill>
                <a:srgbClr val="2994B2"/>
              </a:solidFill>
              <a:latin typeface="Candara" panose="020E0502030303020204" pitchFamily="34" charset="0"/>
            </a:endParaRPr>
          </a:p>
          <a:p>
            <a:pPr marL="285750" indent="-285750">
              <a:lnSpc>
                <a:spcPct val="120000"/>
              </a:lnSpc>
              <a:buFont typeface="Arial" panose="020B0604020202020204" pitchFamily="34" charset="0"/>
              <a:buChar char="•"/>
            </a:pPr>
            <a:r>
              <a:rPr lang="en-US" b="1" dirty="0">
                <a:solidFill>
                  <a:srgbClr val="2994B2"/>
                </a:solidFill>
                <a:latin typeface="Candara" panose="020E0502030303020204" pitchFamily="34" charset="0"/>
              </a:rPr>
              <a:t>Project Results that should not be published:</a:t>
            </a:r>
            <a:r>
              <a:rPr lang="en-US" dirty="0">
                <a:solidFill>
                  <a:srgbClr val="2994B2"/>
                </a:solidFill>
                <a:latin typeface="Candara" panose="020E0502030303020204" pitchFamily="34" charset="0"/>
              </a:rPr>
              <a:t> </a:t>
            </a:r>
            <a:r>
              <a:rPr lang="en-US" dirty="0">
                <a:solidFill>
                  <a:srgbClr val="2994B2"/>
                </a:solidFill>
                <a:highlight>
                  <a:srgbClr val="C0C0C0"/>
                </a:highlight>
                <a:latin typeface="Candara" panose="020E0502030303020204" pitchFamily="34" charset="0"/>
              </a:rPr>
              <a:t>Comments</a:t>
            </a:r>
          </a:p>
        </p:txBody>
      </p:sp>
      <p:pic>
        <p:nvPicPr>
          <p:cNvPr id="5" name="Picture 4">
            <a:extLst>
              <a:ext uri="{FF2B5EF4-FFF2-40B4-BE49-F238E27FC236}">
                <a16:creationId xmlns:a16="http://schemas.microsoft.com/office/drawing/2014/main" id="{D2BC29AC-2081-4150-BF4E-3E56DE1CE3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84" y="1345727"/>
            <a:ext cx="2048993" cy="2048993"/>
          </a:xfrm>
          <a:prstGeom prst="rect">
            <a:avLst/>
          </a:prstGeom>
        </p:spPr>
      </p:pic>
      <p:pic>
        <p:nvPicPr>
          <p:cNvPr id="7" name="Picture 6">
            <a:extLst>
              <a:ext uri="{FF2B5EF4-FFF2-40B4-BE49-F238E27FC236}">
                <a16:creationId xmlns:a16="http://schemas.microsoft.com/office/drawing/2014/main" id="{E7067D01-E866-580A-C4DC-FBFAC21E80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84" y="3826044"/>
            <a:ext cx="2048993" cy="2048993"/>
          </a:xfrm>
          <a:prstGeom prst="rect">
            <a:avLst/>
          </a:prstGeom>
        </p:spPr>
      </p:pic>
    </p:spTree>
    <p:extLst>
      <p:ext uri="{BB962C8B-B14F-4D97-AF65-F5344CB8AC3E}">
        <p14:creationId xmlns:p14="http://schemas.microsoft.com/office/powerpoint/2010/main" val="3285985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966DFAE-8968-FF7A-3013-009E1438B5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3550" y="689103"/>
            <a:ext cx="10904899" cy="5479794"/>
          </a:xfrm>
          <a:prstGeom prst="rect">
            <a:avLst/>
          </a:prstGeom>
        </p:spPr>
      </p:pic>
    </p:spTree>
    <p:extLst>
      <p:ext uri="{BB962C8B-B14F-4D97-AF65-F5344CB8AC3E}">
        <p14:creationId xmlns:p14="http://schemas.microsoft.com/office/powerpoint/2010/main" val="22858983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966DFAE-8968-FF7A-3013-009E1438B5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3550" y="689103"/>
            <a:ext cx="10904899" cy="5479794"/>
          </a:xfrm>
          <a:prstGeom prst="rect">
            <a:avLst/>
          </a:prstGeom>
        </p:spPr>
      </p:pic>
    </p:spTree>
    <p:extLst>
      <p:ext uri="{BB962C8B-B14F-4D97-AF65-F5344CB8AC3E}">
        <p14:creationId xmlns:p14="http://schemas.microsoft.com/office/powerpoint/2010/main" val="13311441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966DFAE-8968-FF7A-3013-009E1438B5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3550" y="689103"/>
            <a:ext cx="10904899" cy="5479794"/>
          </a:xfrm>
          <a:prstGeom prst="rect">
            <a:avLst/>
          </a:prstGeom>
        </p:spPr>
      </p:pic>
    </p:spTree>
    <p:extLst>
      <p:ext uri="{BB962C8B-B14F-4D97-AF65-F5344CB8AC3E}">
        <p14:creationId xmlns:p14="http://schemas.microsoft.com/office/powerpoint/2010/main" val="38888095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966DFAE-8968-FF7A-3013-009E1438B5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3550" y="689103"/>
            <a:ext cx="10904899" cy="5479794"/>
          </a:xfrm>
          <a:prstGeom prst="rect">
            <a:avLst/>
          </a:prstGeom>
        </p:spPr>
      </p:pic>
    </p:spTree>
    <p:extLst>
      <p:ext uri="{BB962C8B-B14F-4D97-AF65-F5344CB8AC3E}">
        <p14:creationId xmlns:p14="http://schemas.microsoft.com/office/powerpoint/2010/main" val="2554375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26800373"/>
              </p:ext>
            </p:extLst>
          </p:nvPr>
        </p:nvGraphicFramePr>
        <p:xfrm>
          <a:off x="335360" y="1844824"/>
          <a:ext cx="11161240" cy="191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11881" y="81780"/>
            <a:ext cx="11568238" cy="1631216"/>
          </a:xfrm>
          <a:prstGeom prst="rect">
            <a:avLst/>
          </a:prstGeom>
          <a:noFill/>
        </p:spPr>
        <p:txBody>
          <a:bodyPr wrap="square" rtlCol="0">
            <a:spAutoFit/>
          </a:bodyPr>
          <a:lstStyle/>
          <a:p>
            <a:pPr algn="ctr"/>
            <a:r>
              <a:rPr lang="en-GB" sz="7200" b="1" dirty="0">
                <a:solidFill>
                  <a:srgbClr val="007FBE"/>
                </a:solidFill>
                <a:latin typeface="Calibri" panose="020F0502020204030204" pitchFamily="34" charset="0"/>
                <a:cs typeface="Calibri" panose="020F0502020204030204" pitchFamily="34" charset="0"/>
              </a:rPr>
              <a:t>MIXED-FIELD GROUPWORK</a:t>
            </a:r>
          </a:p>
          <a:p>
            <a:pPr algn="ctr"/>
            <a:r>
              <a:rPr lang="en-GB" sz="2500" b="1" dirty="0">
                <a:solidFill>
                  <a:schemeClr val="accent1"/>
                </a:solidFill>
                <a:latin typeface="Calibri" panose="020F0502020204030204" pitchFamily="34" charset="0"/>
                <a:cs typeface="Calibri" panose="020F0502020204030204" pitchFamily="34" charset="0"/>
              </a:rPr>
              <a:t>Which sub-criteria are important to consider during FINAL REPORT assessment?</a:t>
            </a:r>
          </a:p>
        </p:txBody>
      </p:sp>
      <p:grpSp>
        <p:nvGrpSpPr>
          <p:cNvPr id="3" name="Group 2">
            <a:extLst>
              <a:ext uri="{FF2B5EF4-FFF2-40B4-BE49-F238E27FC236}">
                <a16:creationId xmlns:a16="http://schemas.microsoft.com/office/drawing/2014/main" id="{0F33249E-6924-EE4A-7036-04DD38FAD4D6}"/>
              </a:ext>
            </a:extLst>
          </p:cNvPr>
          <p:cNvGrpSpPr/>
          <p:nvPr/>
        </p:nvGrpSpPr>
        <p:grpSpPr>
          <a:xfrm>
            <a:off x="10389500" y="4581128"/>
            <a:ext cx="1008112" cy="1307225"/>
            <a:chOff x="7524328" y="160338"/>
            <a:chExt cx="1052211" cy="1485475"/>
          </a:xfrm>
        </p:grpSpPr>
        <p:pic>
          <p:nvPicPr>
            <p:cNvPr id="8" name="Picture 7">
              <a:extLst>
                <a:ext uri="{FF2B5EF4-FFF2-40B4-BE49-F238E27FC236}">
                  <a16:creationId xmlns:a16="http://schemas.microsoft.com/office/drawing/2014/main" id="{C84213AC-73F3-5584-C8B8-7BF38206F7F9}"/>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9" name="TextBox 8">
              <a:extLst>
                <a:ext uri="{FF2B5EF4-FFF2-40B4-BE49-F238E27FC236}">
                  <a16:creationId xmlns:a16="http://schemas.microsoft.com/office/drawing/2014/main" id="{6C5856C3-8E22-89F9-BF38-C4A142DE76DF}"/>
                </a:ext>
              </a:extLst>
            </p:cNvPr>
            <p:cNvSpPr txBox="1"/>
            <p:nvPr/>
          </p:nvSpPr>
          <p:spPr>
            <a:xfrm>
              <a:off x="7647410" y="625166"/>
              <a:ext cx="806042" cy="804412"/>
            </a:xfrm>
            <a:prstGeom prst="rect">
              <a:avLst/>
            </a:prstGeom>
            <a:noFill/>
          </p:spPr>
          <p:txBody>
            <a:bodyPr wrap="square" rtlCol="0">
              <a:spAutoFit/>
            </a:bodyPr>
            <a:lstStyle/>
            <a:p>
              <a:pPr algn="ctr"/>
              <a:r>
                <a:rPr lang="en-GB" sz="4000" b="1" dirty="0">
                  <a:solidFill>
                    <a:schemeClr val="bg1"/>
                  </a:solidFill>
                </a:rPr>
                <a:t>15</a:t>
              </a:r>
            </a:p>
          </p:txBody>
        </p:sp>
      </p:grpSp>
      <p:grpSp>
        <p:nvGrpSpPr>
          <p:cNvPr id="6" name="Group 5">
            <a:extLst>
              <a:ext uri="{FF2B5EF4-FFF2-40B4-BE49-F238E27FC236}">
                <a16:creationId xmlns:a16="http://schemas.microsoft.com/office/drawing/2014/main" id="{92A8C420-9D9D-30A1-A262-0A8881CA2278}"/>
              </a:ext>
            </a:extLst>
          </p:cNvPr>
          <p:cNvGrpSpPr/>
          <p:nvPr/>
        </p:nvGrpSpPr>
        <p:grpSpPr>
          <a:xfrm>
            <a:off x="794388" y="4365104"/>
            <a:ext cx="8765496" cy="1919930"/>
            <a:chOff x="191344" y="3813326"/>
            <a:chExt cx="8765496" cy="1919930"/>
          </a:xfrm>
        </p:grpSpPr>
        <p:pic>
          <p:nvPicPr>
            <p:cNvPr id="12" name="Picture 11" descr="A picture containing text, clipart&#10;&#10;Description automatically generated">
              <a:extLst>
                <a:ext uri="{FF2B5EF4-FFF2-40B4-BE49-F238E27FC236}">
                  <a16:creationId xmlns:a16="http://schemas.microsoft.com/office/drawing/2014/main" id="{16C3D3F2-DC44-4887-9017-35389F982680}"/>
                </a:ext>
              </a:extLst>
            </p:cNvPr>
            <p:cNvPicPr>
              <a:picLocks noChangeAspect="1"/>
            </p:cNvPicPr>
            <p:nvPr/>
          </p:nvPicPr>
          <p:blipFill rotWithShape="1">
            <a:blip r:embed="rId9">
              <a:extLst>
                <a:ext uri="{28A0092B-C50C-407E-A947-70E740481C1C}">
                  <a14:useLocalDpi xmlns:a14="http://schemas.microsoft.com/office/drawing/2010/main" val="0"/>
                </a:ext>
              </a:extLst>
            </a:blip>
            <a:srcRect r="25735"/>
            <a:stretch/>
          </p:blipFill>
          <p:spPr>
            <a:xfrm>
              <a:off x="191344" y="3813326"/>
              <a:ext cx="4382748" cy="191993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08FCD639-4CA2-1134-19B2-FD3F72BAFA4C}"/>
                </a:ext>
              </a:extLst>
            </p:cNvPr>
            <p:cNvPicPr>
              <a:picLocks noChangeAspect="1"/>
            </p:cNvPicPr>
            <p:nvPr/>
          </p:nvPicPr>
          <p:blipFill rotWithShape="1">
            <a:blip r:embed="rId9">
              <a:extLst>
                <a:ext uri="{28A0092B-C50C-407E-A947-70E740481C1C}">
                  <a14:useLocalDpi xmlns:a14="http://schemas.microsoft.com/office/drawing/2010/main" val="0"/>
                </a:ext>
              </a:extLst>
            </a:blip>
            <a:srcRect r="25735"/>
            <a:stretch/>
          </p:blipFill>
          <p:spPr>
            <a:xfrm>
              <a:off x="4574092" y="3813326"/>
              <a:ext cx="4382748" cy="1919930"/>
            </a:xfrm>
            <a:prstGeom prst="rect">
              <a:avLst/>
            </a:prstGeom>
          </p:spPr>
        </p:pic>
      </p:grpSp>
    </p:spTree>
    <p:extLst>
      <p:ext uri="{BB962C8B-B14F-4D97-AF65-F5344CB8AC3E}">
        <p14:creationId xmlns:p14="http://schemas.microsoft.com/office/powerpoint/2010/main" val="30998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8881" y="417576"/>
            <a:ext cx="10909640" cy="12493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b="1" kern="1200">
                <a:solidFill>
                  <a:schemeClr val="tx1"/>
                </a:solidFill>
                <a:latin typeface="+mj-lt"/>
                <a:ea typeface="+mj-ea"/>
                <a:cs typeface="+mj-cs"/>
              </a:rPr>
              <a:t>GROUPWORK FOR ONE</a:t>
            </a:r>
          </a:p>
        </p:txBody>
      </p:sp>
      <p:sp>
        <p:nvSpPr>
          <p:cNvPr id="2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F658757-8A6E-84B7-F8DD-83B72975A4F8}"/>
              </a:ext>
            </a:extLst>
          </p:cNvPr>
          <p:cNvGraphicFramePr>
            <a:graphicFrameLocks noGrp="1"/>
          </p:cNvGraphicFramePr>
          <p:nvPr>
            <p:extLst>
              <p:ext uri="{D42A27DB-BD31-4B8C-83A1-F6EECF244321}">
                <p14:modId xmlns:p14="http://schemas.microsoft.com/office/powerpoint/2010/main" val="3142568119"/>
              </p:ext>
            </p:extLst>
          </p:nvPr>
        </p:nvGraphicFramePr>
        <p:xfrm>
          <a:off x="369065" y="2224912"/>
          <a:ext cx="11449272" cy="4215512"/>
        </p:xfrm>
        <a:graphic>
          <a:graphicData uri="http://schemas.openxmlformats.org/drawingml/2006/table">
            <a:tbl>
              <a:tblPr firstRow="1" bandRow="1">
                <a:tableStyleId>{5C22544A-7EE6-4342-B048-85BDC9FD1C3A}</a:tableStyleId>
              </a:tblPr>
              <a:tblGrid>
                <a:gridCol w="4608512">
                  <a:extLst>
                    <a:ext uri="{9D8B030D-6E8A-4147-A177-3AD203B41FA5}">
                      <a16:colId xmlns:a16="http://schemas.microsoft.com/office/drawing/2014/main" val="4136597977"/>
                    </a:ext>
                  </a:extLst>
                </a:gridCol>
                <a:gridCol w="6840760">
                  <a:extLst>
                    <a:ext uri="{9D8B030D-6E8A-4147-A177-3AD203B41FA5}">
                      <a16:colId xmlns:a16="http://schemas.microsoft.com/office/drawing/2014/main" val="2775299013"/>
                    </a:ext>
                  </a:extLst>
                </a:gridCol>
              </a:tblGrid>
              <a:tr h="371740">
                <a:tc>
                  <a:txBody>
                    <a:bodyPr/>
                    <a:lstStyle/>
                    <a:p>
                      <a:pPr>
                        <a:lnSpc>
                          <a:spcPct val="107000"/>
                        </a:lnSpc>
                        <a:spcAft>
                          <a:spcPts val="800"/>
                        </a:spcAft>
                      </a:pPr>
                      <a:r>
                        <a:rPr lang="en-GB" sz="2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RELEVANCE</a:t>
                      </a:r>
                      <a:endParaRPr lang="en-GB" sz="32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2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PROJECT DESIGN AND IMPLEMENTATION</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8606705"/>
                  </a:ext>
                </a:extLst>
              </a:tr>
              <a:tr h="32077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dirty="0">
                          <a:solidFill>
                            <a:srgbClr val="00B050"/>
                          </a:solidFill>
                          <a:sym typeface="Wingdings 2" panose="05020102010507070707" pitchFamily="18" charset="2"/>
                        </a:rPr>
                        <a:t> </a:t>
                      </a:r>
                      <a:r>
                        <a:rPr lang="en-GB" sz="24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KA220 Objectives and Priorities</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dirty="0">
                          <a:solidFill>
                            <a:srgbClr val="00B050"/>
                          </a:solidFill>
                          <a:sym typeface="Wingdings 2" panose="05020102010507070707" pitchFamily="18" charset="2"/>
                        </a:rPr>
                        <a:t></a:t>
                      </a:r>
                      <a:r>
                        <a:rPr lang="en-GB" sz="24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Objectives and Responsiveness</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11681"/>
                  </a:ext>
                </a:extLst>
              </a:tr>
              <a:tr h="32270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dirty="0">
                          <a:solidFill>
                            <a:srgbClr val="C00000"/>
                          </a:solidFill>
                          <a:sym typeface="Wingdings 2" panose="05020102010507070707" pitchFamily="18" charset="2"/>
                        </a:rPr>
                        <a:t></a:t>
                      </a:r>
                      <a:r>
                        <a:rPr lang="en-GB" sz="2400" kern="1200" dirty="0">
                          <a:solidFill>
                            <a:srgbClr val="C00000"/>
                          </a:solidFill>
                          <a:effectLst/>
                          <a:latin typeface="+mn-lt"/>
                          <a:ea typeface="+mn-ea"/>
                          <a:cs typeface="+mn-cs"/>
                          <a:sym typeface="Wingdings 2" panose="05020102010507070707" pitchFamily="18" charset="2"/>
                        </a:rPr>
                        <a:t> </a:t>
                      </a:r>
                      <a:r>
                        <a:rPr lang="en-GB" sz="24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Partner Profile and Activities </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Methodology</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71447"/>
                  </a:ext>
                </a:extLst>
              </a:tr>
              <a:tr h="32270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a:solidFill>
                            <a:srgbClr val="C00000"/>
                          </a:solidFill>
                          <a:sym typeface="Wingdings 2" panose="05020102010507070707" pitchFamily="18" charset="2"/>
                        </a:rPr>
                        <a:t></a:t>
                      </a:r>
                      <a:r>
                        <a:rPr lang="en-GB" sz="2400" kern="100">
                          <a:solidFill>
                            <a:srgbClr val="C00000"/>
                          </a:solidFill>
                          <a:effectLst/>
                          <a:latin typeface="Aptos" panose="020B0004020202020204" pitchFamily="34" charset="0"/>
                          <a:ea typeface="Aptos" panose="020B0004020202020204" pitchFamily="34" charset="0"/>
                          <a:cs typeface="Times New Roman" panose="02020603050405020304" pitchFamily="18" charset="0"/>
                        </a:rPr>
                        <a:t> Needs and Needs Analysis</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rPr>
                        <a:t>Workplan</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07151"/>
                  </a:ext>
                </a:extLst>
              </a:tr>
              <a:tr h="322702">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a:solidFill>
                            <a:srgbClr val="C00000"/>
                          </a:solidFill>
                          <a:effectLst/>
                          <a:latin typeface="Aptos" panose="020B0004020202020204" pitchFamily="34" charset="0"/>
                          <a:ea typeface="Aptos" panose="020B0004020202020204" pitchFamily="34" charset="0"/>
                          <a:cs typeface="Times New Roman" panose="02020603050405020304" pitchFamily="18" charset="0"/>
                        </a:rPr>
                        <a:t>Synergies</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dirty="0">
                          <a:solidFill>
                            <a:schemeClr val="accent6">
                              <a:lumMod val="75000"/>
                            </a:schemeClr>
                          </a:solidFill>
                          <a:sym typeface="Wingdings 2" panose="05020102010507070707" pitchFamily="18" charset="2"/>
                        </a:rPr>
                        <a:t></a:t>
                      </a:r>
                      <a:r>
                        <a:rPr lang="en-GB" sz="24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 Budget and Cost Effectiveness</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45186"/>
                  </a:ext>
                </a:extLst>
              </a:tr>
              <a:tr h="322702">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rPr>
                        <a:t>Innovation</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dirty="0">
                          <a:solidFill>
                            <a:srgbClr val="00B050"/>
                          </a:solidFill>
                          <a:sym typeface="Wingdings 2" panose="05020102010507070707" pitchFamily="18" charset="2"/>
                        </a:rPr>
                        <a:t></a:t>
                      </a:r>
                      <a:r>
                        <a:rPr lang="en-GB" sz="24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Monitoring and Evaluation </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493368"/>
                  </a:ext>
                </a:extLst>
              </a:tr>
              <a:tr h="322702">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rPr>
                        <a:t>Complementarity</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dirty="0">
                          <a:solidFill>
                            <a:schemeClr val="accent6">
                              <a:lumMod val="75000"/>
                            </a:schemeClr>
                          </a:solidFill>
                          <a:sym typeface="Wingdings 2" panose="05020102010507070707" pitchFamily="18" charset="2"/>
                        </a:rPr>
                        <a:t></a:t>
                      </a:r>
                      <a:r>
                        <a:rPr lang="en-GB" sz="24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 Access and Inclusion</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9575270"/>
                  </a:ext>
                </a:extLst>
              </a:tr>
              <a:tr h="3200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a:solidFill>
                            <a:schemeClr val="accent6">
                              <a:lumMod val="75000"/>
                            </a:schemeClr>
                          </a:solidFill>
                          <a:sym typeface="Wingdings 2" panose="05020102010507070707" pitchFamily="18" charset="2"/>
                        </a:rPr>
                        <a:t></a:t>
                      </a:r>
                      <a:r>
                        <a:rPr lang="en-GB" sz="2400" kern="1200">
                          <a:solidFill>
                            <a:schemeClr val="accent6">
                              <a:lumMod val="75000"/>
                            </a:schemeClr>
                          </a:solidFill>
                          <a:effectLst/>
                          <a:latin typeface="+mn-lt"/>
                          <a:ea typeface="+mn-ea"/>
                          <a:cs typeface="+mn-cs"/>
                          <a:sym typeface="Wingdings 2" panose="05020102010507070707" pitchFamily="18" charset="2"/>
                        </a:rPr>
                        <a:t> </a:t>
                      </a:r>
                      <a:r>
                        <a:rPr lang="en-GB" sz="2400" kern="10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European Added Value</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a:solidFill>
                            <a:schemeClr val="accent6">
                              <a:lumMod val="75000"/>
                            </a:schemeClr>
                          </a:solidFill>
                          <a:sym typeface="Wingdings 2" panose="05020102010507070707" pitchFamily="18" charset="2"/>
                        </a:rPr>
                        <a:t> </a:t>
                      </a:r>
                      <a:r>
                        <a:rPr lang="en-GB" sz="2400" kern="10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Digital Tools and Learning Methods</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789971"/>
                  </a:ext>
                </a:extLst>
              </a:tr>
              <a:tr h="320083">
                <a:tc>
                  <a:txBody>
                    <a:bodyPr/>
                    <a:lstStyle/>
                    <a:p>
                      <a:pPr>
                        <a:lnSpc>
                          <a:spcPct val="107000"/>
                        </a:lnSpc>
                        <a:spcAft>
                          <a:spcPts val="800"/>
                        </a:spcAft>
                      </a:pPr>
                      <a:endParaRPr lang="en-GB" sz="24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dirty="0">
                          <a:solidFill>
                            <a:schemeClr val="accent6">
                              <a:lumMod val="75000"/>
                            </a:schemeClr>
                          </a:solidFill>
                          <a:sym typeface="Wingdings 2" panose="05020102010507070707" pitchFamily="18" charset="2"/>
                        </a:rPr>
                        <a:t> </a:t>
                      </a:r>
                      <a:r>
                        <a:rPr lang="en-GB" sz="24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Green Practices</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826483"/>
                  </a:ext>
                </a:extLst>
              </a:tr>
              <a:tr h="320083">
                <a:tc>
                  <a:txBody>
                    <a:bodyPr/>
                    <a:lstStyle/>
                    <a:p>
                      <a:pPr>
                        <a:lnSpc>
                          <a:spcPct val="107000"/>
                        </a:lnSpc>
                        <a:spcAft>
                          <a:spcPts val="800"/>
                        </a:spcAft>
                      </a:pP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dirty="0">
                          <a:solidFill>
                            <a:schemeClr val="accent6">
                              <a:lumMod val="75000"/>
                            </a:schemeClr>
                          </a:solidFill>
                          <a:sym typeface="Wingdings 2" panose="05020102010507070707" pitchFamily="18" charset="2"/>
                        </a:rPr>
                        <a:t> </a:t>
                      </a:r>
                      <a:r>
                        <a:rPr lang="en-GB" sz="24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Relevant and Robust LTTAs</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351911"/>
                  </a:ext>
                </a:extLst>
              </a:tr>
              <a:tr h="320083">
                <a:tc>
                  <a:txBody>
                    <a:bodyPr/>
                    <a:lstStyle/>
                    <a:p>
                      <a:pPr>
                        <a:lnSpc>
                          <a:spcPct val="107000"/>
                        </a:lnSpc>
                        <a:spcAft>
                          <a:spcPts val="800"/>
                        </a:spcAft>
                      </a:pPr>
                      <a:endParaRPr lang="en-GB" sz="2400" kern="100">
                        <a:effectLst/>
                        <a:latin typeface="Aptos" panose="020B0004020202020204" pitchFamily="34" charset="0"/>
                        <a:ea typeface="Aptos" panose="020B0004020202020204" pitchFamily="34" charset="0"/>
                        <a:cs typeface="Times New Roman" panose="02020603050405020304" pitchFamily="18" charset="0"/>
                      </a:endParaRP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400" dirty="0">
                          <a:solidFill>
                            <a:schemeClr val="accent6">
                              <a:lumMod val="75000"/>
                            </a:schemeClr>
                          </a:solidFill>
                          <a:sym typeface="Wingdings 2" panose="05020102010507070707" pitchFamily="18" charset="2"/>
                        </a:rPr>
                        <a:t> </a:t>
                      </a:r>
                      <a:r>
                        <a:rPr lang="en-GB" sz="24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Learning Recognition Plans</a:t>
                      </a:r>
                    </a:p>
                  </a:txBody>
                  <a:tcPr marL="53388" marR="533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0430762"/>
                  </a:ext>
                </a:extLst>
              </a:tr>
            </a:tbl>
          </a:graphicData>
        </a:graphic>
      </p:graphicFrame>
    </p:spTree>
    <p:extLst>
      <p:ext uri="{BB962C8B-B14F-4D97-AF65-F5344CB8AC3E}">
        <p14:creationId xmlns:p14="http://schemas.microsoft.com/office/powerpoint/2010/main" val="249934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8881" y="417576"/>
            <a:ext cx="10909640" cy="12493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b="1" kern="1200">
                <a:solidFill>
                  <a:schemeClr val="tx1"/>
                </a:solidFill>
                <a:latin typeface="+mj-lt"/>
                <a:ea typeface="+mj-ea"/>
                <a:cs typeface="+mj-cs"/>
              </a:rPr>
              <a:t>GROUPWORK FOR ONE</a:t>
            </a:r>
          </a:p>
        </p:txBody>
      </p:sp>
      <p:sp>
        <p:nvSpPr>
          <p:cNvPr id="2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F658757-8A6E-84B7-F8DD-83B72975A4F8}"/>
              </a:ext>
            </a:extLst>
          </p:cNvPr>
          <p:cNvGraphicFramePr>
            <a:graphicFrameLocks noGrp="1"/>
          </p:cNvGraphicFramePr>
          <p:nvPr>
            <p:extLst>
              <p:ext uri="{D42A27DB-BD31-4B8C-83A1-F6EECF244321}">
                <p14:modId xmlns:p14="http://schemas.microsoft.com/office/powerpoint/2010/main" val="2629972011"/>
              </p:ext>
            </p:extLst>
          </p:nvPr>
        </p:nvGraphicFramePr>
        <p:xfrm>
          <a:off x="335360" y="2633472"/>
          <a:ext cx="11521280" cy="3288558"/>
        </p:xfrm>
        <a:graphic>
          <a:graphicData uri="http://schemas.openxmlformats.org/drawingml/2006/table">
            <a:tbl>
              <a:tblPr firstRow="1" bandRow="1">
                <a:tableStyleId>{5C22544A-7EE6-4342-B048-85BDC9FD1C3A}</a:tableStyleId>
              </a:tblPr>
              <a:tblGrid>
                <a:gridCol w="5760640">
                  <a:extLst>
                    <a:ext uri="{9D8B030D-6E8A-4147-A177-3AD203B41FA5}">
                      <a16:colId xmlns:a16="http://schemas.microsoft.com/office/drawing/2014/main" val="4136597977"/>
                    </a:ext>
                  </a:extLst>
                </a:gridCol>
                <a:gridCol w="5760640">
                  <a:extLst>
                    <a:ext uri="{9D8B030D-6E8A-4147-A177-3AD203B41FA5}">
                      <a16:colId xmlns:a16="http://schemas.microsoft.com/office/drawing/2014/main" val="2775299013"/>
                    </a:ext>
                  </a:extLst>
                </a:gridCol>
              </a:tblGrid>
              <a:tr h="548093">
                <a:tc>
                  <a:txBody>
                    <a:bodyPr/>
                    <a:lstStyle/>
                    <a:p>
                      <a:pPr>
                        <a:lnSpc>
                          <a:spcPct val="107000"/>
                        </a:lnSpc>
                        <a:spcAft>
                          <a:spcPts val="800"/>
                        </a:spcAft>
                      </a:pPr>
                      <a:r>
                        <a:rPr lang="en-GB" sz="2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PARTNERSHIP and COOPERATION</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2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IMPACT</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8606705"/>
                  </a:ext>
                </a:extLst>
              </a:tr>
              <a:tr h="548093">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Partner Mix and Experience</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Partner Integration of Results</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11681"/>
                  </a:ext>
                </a:extLst>
              </a:tr>
              <a:tr h="548093">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Newcomer Involvement</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Individual and Institutional Impact</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71447"/>
                  </a:ext>
                </a:extLst>
              </a:tr>
              <a:tr h="548093">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Task Attribution</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Exploitation of Results</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07151"/>
                  </a:ext>
                </a:extLst>
              </a:tr>
              <a:tr h="548093">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Coordination and Communication</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Sharing/Promotion/Use of Results</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45186"/>
                  </a:ext>
                </a:extLst>
              </a:tr>
              <a:tr h="548093">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a:solidFill>
                            <a:srgbClr val="C00000"/>
                          </a:solidFill>
                          <a:effectLst/>
                          <a:latin typeface="Aptos" panose="020B0004020202020204" pitchFamily="34" charset="0"/>
                          <a:ea typeface="Aptos" panose="020B0004020202020204" pitchFamily="34" charset="0"/>
                          <a:cs typeface="Times New Roman" panose="02020603050405020304" pitchFamily="18" charset="0"/>
                        </a:rPr>
                        <a:t>Third Country Participation</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7000"/>
                        </a:lnSpc>
                        <a:spcBef>
                          <a:spcPts val="0"/>
                        </a:spcBef>
                        <a:spcAft>
                          <a:spcPts val="800"/>
                        </a:spcAft>
                        <a:buClrTx/>
                        <a:buSzTx/>
                        <a:buFont typeface="Wingdings 2" panose="05020102010507070707" pitchFamily="18" charset="2"/>
                        <a:buChar char=""/>
                        <a:tabLst/>
                        <a:defRPr/>
                      </a:pPr>
                      <a:r>
                        <a:rPr lang="en-GB" sz="24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Sustainability</a:t>
                      </a:r>
                    </a:p>
                  </a:txBody>
                  <a:tcPr marL="64905" marR="649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493368"/>
                  </a:ext>
                </a:extLst>
              </a:tr>
            </a:tbl>
          </a:graphicData>
        </a:graphic>
      </p:graphicFrame>
    </p:spTree>
    <p:extLst>
      <p:ext uri="{BB962C8B-B14F-4D97-AF65-F5344CB8AC3E}">
        <p14:creationId xmlns:p14="http://schemas.microsoft.com/office/powerpoint/2010/main" val="224289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writing on a checklist&#10;&#10;Description automatically generated">
            <a:extLst>
              <a:ext uri="{FF2B5EF4-FFF2-40B4-BE49-F238E27FC236}">
                <a16:creationId xmlns:a16="http://schemas.microsoft.com/office/drawing/2014/main" id="{2875042B-1141-2734-66FD-BD05C307B003}"/>
              </a:ext>
            </a:extLst>
          </p:cNvPr>
          <p:cNvPicPr>
            <a:picLocks noChangeAspect="1"/>
          </p:cNvPicPr>
          <p:nvPr/>
        </p:nvPicPr>
        <p:blipFill rotWithShape="1">
          <a:blip r:embed="rId3">
            <a:extLst>
              <a:ext uri="{28A0092B-C50C-407E-A947-70E740481C1C}">
                <a14:useLocalDpi xmlns:a14="http://schemas.microsoft.com/office/drawing/2010/main" val="0"/>
              </a:ext>
            </a:extLst>
          </a:blip>
          <a:srcRect l="23755" r="22212"/>
          <a:stretch/>
        </p:blipFill>
        <p:spPr>
          <a:xfrm flipH="1">
            <a:off x="0" y="0"/>
            <a:ext cx="5040561" cy="6858000"/>
          </a:xfrm>
          <a:prstGeom prst="rect">
            <a:avLst/>
          </a:prstGeom>
        </p:spPr>
      </p:pic>
      <p:sp>
        <p:nvSpPr>
          <p:cNvPr id="6" name="TextBox 5"/>
          <p:cNvSpPr txBox="1"/>
          <p:nvPr/>
        </p:nvSpPr>
        <p:spPr>
          <a:xfrm>
            <a:off x="3863752" y="764704"/>
            <a:ext cx="8208911" cy="5050613"/>
          </a:xfrm>
          <a:prstGeom prst="rect">
            <a:avLst/>
          </a:prstGeom>
          <a:noFill/>
        </p:spPr>
        <p:txBody>
          <a:bodyPr wrap="square" rtlCol="0">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Easy Enough. Right?</a:t>
            </a:r>
            <a:endParaRPr kumimoji="0" lang="en-GB" sz="77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endParaRPr>
          </a:p>
          <a:p>
            <a:pPr marL="0" marR="0" lvl="0" indent="0" defTabSz="914400" rtl="0" eaLnBrk="1" fontAlgn="auto" latinLnBrk="0" hangingPunct="1">
              <a:lnSpc>
                <a:spcPct val="90000"/>
              </a:lnSpc>
              <a:spcBef>
                <a:spcPts val="0"/>
              </a:spcBef>
              <a:spcAft>
                <a:spcPts val="0"/>
              </a:spcAft>
              <a:buClrTx/>
              <a:buSzTx/>
              <a:buFontTx/>
              <a:buNone/>
              <a:tabLst/>
              <a:defRPr/>
            </a:pPr>
            <a:br>
              <a:rPr kumimoji="0" lang="en-GB" sz="28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6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We’ve done it before, and we are ready to start assessing!</a:t>
            </a:r>
            <a:br>
              <a:rPr kumimoji="0" lang="en-GB" sz="28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br>
            <a:endParaRPr lang="en-GB" sz="6600" b="1" cap="small" dirty="0">
              <a:solidFill>
                <a:srgbClr val="4F81BD">
                  <a:lumMod val="75000"/>
                </a:srgbClr>
              </a:solidFill>
              <a:latin typeface="Candara" panose="020E0502030303020204" pitchFamily="34" charset="0"/>
              <a:cs typeface="Helvetica" pitchFamily="34" charset="0"/>
            </a:endParaRPr>
          </a:p>
        </p:txBody>
      </p:sp>
    </p:spTree>
    <p:extLst>
      <p:ext uri="{BB962C8B-B14F-4D97-AF65-F5344CB8AC3E}">
        <p14:creationId xmlns:p14="http://schemas.microsoft.com/office/powerpoint/2010/main" val="396471854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1814</Words>
  <Application>Microsoft Office PowerPoint</Application>
  <PresentationFormat>Widescreen</PresentationFormat>
  <Paragraphs>160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Candara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Guest</cp:lastModifiedBy>
  <cp:revision>713</cp:revision>
  <cp:lastPrinted>2024-06-07T18:00:14Z</cp:lastPrinted>
  <dcterms:created xsi:type="dcterms:W3CDTF">2014-03-21T10:03:33Z</dcterms:created>
  <dcterms:modified xsi:type="dcterms:W3CDTF">2024-08-02T09:49:39Z</dcterms:modified>
</cp:coreProperties>
</file>