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8" r:id="rId3"/>
  </p:sldMasterIdLst>
  <p:notesMasterIdLst>
    <p:notesMasterId r:id="rId25"/>
  </p:notesMasterIdLst>
  <p:handoutMasterIdLst>
    <p:handoutMasterId r:id="rId26"/>
  </p:handoutMasterIdLst>
  <p:sldIdLst>
    <p:sldId id="553" r:id="rId4"/>
    <p:sldId id="1554" r:id="rId5"/>
    <p:sldId id="1555" r:id="rId6"/>
    <p:sldId id="1651" r:id="rId7"/>
    <p:sldId id="557" r:id="rId8"/>
    <p:sldId id="1745" r:id="rId9"/>
    <p:sldId id="1197" r:id="rId10"/>
    <p:sldId id="1687" r:id="rId11"/>
    <p:sldId id="1852" r:id="rId12"/>
    <p:sldId id="1556" r:id="rId13"/>
    <p:sldId id="923" r:id="rId14"/>
    <p:sldId id="1696" r:id="rId15"/>
    <p:sldId id="1661" r:id="rId16"/>
    <p:sldId id="1794" r:id="rId17"/>
    <p:sldId id="1663" r:id="rId18"/>
    <p:sldId id="1885" r:id="rId19"/>
    <p:sldId id="1002" r:id="rId20"/>
    <p:sldId id="1104" r:id="rId21"/>
    <p:sldId id="1508" r:id="rId22"/>
    <p:sldId id="964" r:id="rId23"/>
    <p:sldId id="1588"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B2B"/>
    <a:srgbClr val="53C1E6"/>
    <a:srgbClr val="005F98"/>
    <a:srgbClr val="4BACC6"/>
    <a:srgbClr val="40B7AD"/>
    <a:srgbClr val="D7760B"/>
    <a:srgbClr val="AA3312"/>
    <a:srgbClr val="EB8D0F"/>
    <a:srgbClr val="F2A438"/>
    <a:srgbClr val="D44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62545" autoAdjust="0"/>
  </p:normalViewPr>
  <p:slideViewPr>
    <p:cSldViewPr>
      <p:cViewPr>
        <p:scale>
          <a:sx n="50" d="100"/>
          <a:sy n="50" d="100"/>
        </p:scale>
        <p:origin x="408" y="46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4032" y="30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91" tIns="49545" rIns="99091" bIns="49545" rtlCol="0" anchor="ctr"/>
          <a:lstStyle/>
          <a:p>
            <a:endParaRPr lang="en-GB"/>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9091" tIns="49545" rIns="99091" bIns="495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algn="l"/>
            <a:r>
              <a:rPr lang="en-GB" dirty="0">
                <a:latin typeface="Calibri" panose="020F0502020204030204" pitchFamily="34" charset="0"/>
                <a:cs typeface="Calibri" panose="020F0502020204030204" pitchFamily="34" charset="0"/>
              </a:rPr>
              <a:t>GUIDELINES FOR ERASMUS+ NAs</a:t>
            </a:r>
          </a:p>
          <a:p>
            <a:pPr algn="l"/>
            <a:r>
              <a:rPr lang="en-US" dirty="0">
                <a:latin typeface="Calibri" panose="020F0502020204030204" pitchFamily="34" charset="0"/>
                <a:cs typeface="Calibri" panose="020F0502020204030204" pitchFamily="34" charset="0"/>
              </a:rPr>
              <a:t>This is the welcome screen. Add your own location and date. You can also add your own logos but please retain the CLEAR, Erasmus+ and EU financing logos.</a:t>
            </a:r>
            <a:endParaRPr lang="en-GB" dirty="0">
              <a:latin typeface="Calibri" panose="020F0502020204030204" pitchFamily="34" charset="0"/>
              <a:cs typeface="Calibri" panose="020F0502020204030204" pitchFamily="34" charset="0"/>
            </a:endParaRPr>
          </a:p>
          <a:p>
            <a:endParaRPr lang="en-GB" b="0" dirty="0"/>
          </a:p>
        </p:txBody>
      </p:sp>
    </p:spTree>
    <p:extLst>
      <p:ext uri="{BB962C8B-B14F-4D97-AF65-F5344CB8AC3E}">
        <p14:creationId xmlns:p14="http://schemas.microsoft.com/office/powerpoint/2010/main" val="293382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54063"/>
            <a:ext cx="6692900" cy="3765550"/>
          </a:xfrm>
        </p:spPr>
      </p:sp>
      <p:sp>
        <p:nvSpPr>
          <p:cNvPr id="3" name="Notes Placeholder 2"/>
          <p:cNvSpPr>
            <a:spLocks noGrp="1"/>
          </p:cNvSpPr>
          <p:nvPr>
            <p:ph type="body" idx="1"/>
          </p:nvPr>
        </p:nvSpPr>
        <p:spPr/>
        <p:txBody>
          <a:bodyPr/>
          <a:lstStyle/>
          <a:p>
            <a:pPr defTabSz="962004"/>
            <a:r>
              <a:rPr lang="en-GB" dirty="0"/>
              <a:t>GUIDELINES FOR ERASMUS+ NAs</a:t>
            </a:r>
          </a:p>
          <a:p>
            <a:pPr defTabSz="962004"/>
            <a:r>
              <a:rPr lang="en-US" dirty="0"/>
              <a:t>Section Title Page: it can be useful to have a space to breathe between the different </a:t>
            </a:r>
            <a:r>
              <a:rPr lang="en-GB" dirty="0"/>
              <a:t>sections of the training.</a:t>
            </a:r>
            <a:endParaRPr lang="en-IE" dirty="0"/>
          </a:p>
        </p:txBody>
      </p:sp>
    </p:spTree>
    <p:extLst>
      <p:ext uri="{BB962C8B-B14F-4D97-AF65-F5344CB8AC3E}">
        <p14:creationId xmlns:p14="http://schemas.microsoft.com/office/powerpoint/2010/main" val="332411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7550"/>
            <a:ext cx="6375400" cy="3586163"/>
          </a:xfrm>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US" dirty="0"/>
              <a:t>Icebreaker Example 1: this is suitable for a physical event where participants are asked to work either in a single LARGE GROUP or in several SMALLER GROUPS, within which they will share some information about themselves, namely: [1] first name; [2] country of residence and/or country in which they assess; [3] educational field/s for which they assess; and [4] something else which can be work-related or more personal to the participating individuals (e.g. loves sport; loves to travel; loves gardening). If working in a single LARGE GROUP, more space and time will be needed. If space and/or time are limited, it is recommended to work in smaller circles, with the trainer inviting just a few smaller groups to share their findings with remaining participants.</a:t>
            </a:r>
          </a:p>
        </p:txBody>
      </p:sp>
    </p:spTree>
    <p:extLst>
      <p:ext uri="{BB962C8B-B14F-4D97-AF65-F5344CB8AC3E}">
        <p14:creationId xmlns:p14="http://schemas.microsoft.com/office/powerpoint/2010/main" val="417931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US" dirty="0"/>
              <a:t>Bridging Page: helps to move on to the next activity.</a:t>
            </a:r>
            <a:endParaRPr lang="en-GB" dirty="0"/>
          </a:p>
        </p:txBody>
      </p:sp>
      <p:sp>
        <p:nvSpPr>
          <p:cNvPr id="6" name="Header Placeholder 3">
            <a:extLst>
              <a:ext uri="{FF2B5EF4-FFF2-40B4-BE49-F238E27FC236}">
                <a16:creationId xmlns:a16="http://schemas.microsoft.com/office/drawing/2014/main" id="{188DCF1A-C294-4B8C-B0F4-5B8F9CC23172}"/>
              </a:ext>
            </a:extLst>
          </p:cNvPr>
          <p:cNvSpPr txBox="1">
            <a:spLocks/>
          </p:cNvSpPr>
          <p:nvPr/>
        </p:nvSpPr>
        <p:spPr>
          <a:xfrm>
            <a:off x="2" y="9229119"/>
            <a:ext cx="7274956" cy="333948"/>
          </a:xfrm>
          <a:prstGeom prst="rect">
            <a:avLst/>
          </a:prstGeom>
        </p:spPr>
        <p:txBody>
          <a:bodyPr vert="horz" lIns="96200" tIns="48100" rIns="96200" bIns="48100" rtlCol="0"/>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81002">
              <a:defRPr/>
            </a:pPr>
            <a:r>
              <a:rPr lang="en-GB" dirty="0">
                <a:solidFill>
                  <a:prstClr val="black"/>
                </a:solidFill>
                <a:latin typeface="Calibri" panose="020F0502020204030204"/>
              </a:rPr>
              <a:t>© Orientra (2018)</a:t>
            </a:r>
          </a:p>
        </p:txBody>
      </p:sp>
    </p:spTree>
    <p:extLst>
      <p:ext uri="{BB962C8B-B14F-4D97-AF65-F5344CB8AC3E}">
        <p14:creationId xmlns:p14="http://schemas.microsoft.com/office/powerpoint/2010/main" val="163358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1675"/>
            <a:ext cx="6234112" cy="3506788"/>
          </a:xfrm>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US" dirty="0"/>
              <a:t>This can also feature as a part of the Icebreaker Session, inviting assessors to choose the animal that best reflects their personality as a final report assessor, being either: a WHALE that is empathic and able to share and understand the feelings of others; an ELEPHANT which is conscious of its role in the herd and of being part of something that contributes to the common good; a LION that is fierce and protective (i.e. looking for faults in reports in order to protect European funds); or a DEER, which is slightly nervous about the whole exercise. Of course, this activity is just for fun, but it does allow assessors to </a:t>
            </a:r>
            <a:r>
              <a:rPr lang="en-US" dirty="0" err="1"/>
              <a:t>recognise</a:t>
            </a:r>
            <a:r>
              <a:rPr lang="en-US" dirty="0"/>
              <a:t> their own traits and tendencies when assessing, whilst also underlining that most assessors should probably have a little bit of each animal.</a:t>
            </a:r>
            <a:endParaRPr lang="en-GB" dirty="0"/>
          </a:p>
        </p:txBody>
      </p:sp>
    </p:spTree>
    <p:extLst>
      <p:ext uri="{BB962C8B-B14F-4D97-AF65-F5344CB8AC3E}">
        <p14:creationId xmlns:p14="http://schemas.microsoft.com/office/powerpoint/2010/main" val="337328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US" dirty="0"/>
              <a:t>Title Page: it can be useful to have a space to breathe between the different sub-</a:t>
            </a:r>
            <a:r>
              <a:rPr lang="en-GB" dirty="0"/>
              <a:t>sections of the training.</a:t>
            </a:r>
          </a:p>
        </p:txBody>
      </p:sp>
      <p:sp>
        <p:nvSpPr>
          <p:cNvPr id="4" name="Header Placeholder 3"/>
          <p:cNvSpPr>
            <a:spLocks noGrp="1"/>
          </p:cNvSpPr>
          <p:nvPr>
            <p:ph type="hdr" sz="quarter" idx="10"/>
          </p:nvPr>
        </p:nvSpPr>
        <p:spPr>
          <a:xfrm>
            <a:off x="1" y="2"/>
            <a:ext cx="7328940" cy="527712"/>
          </a:xfrm>
          <a:prstGeom prst="rect">
            <a:avLst/>
          </a:prstGeom>
        </p:spPr>
        <p:txBody>
          <a:bodyPr lIns="93790" tIns="46895" rIns="93790" bIns="46895"/>
          <a:lstStyle/>
          <a:p>
            <a:endParaRPr lang="en-GB" dirty="0"/>
          </a:p>
        </p:txBody>
      </p:sp>
      <p:sp>
        <p:nvSpPr>
          <p:cNvPr id="5" name="Footer Placeholder 4"/>
          <p:cNvSpPr>
            <a:spLocks noGrp="1"/>
          </p:cNvSpPr>
          <p:nvPr>
            <p:ph type="ftr" sz="quarter" idx="11"/>
          </p:nvPr>
        </p:nvSpPr>
        <p:spPr>
          <a:xfrm>
            <a:off x="-1" y="9990000"/>
            <a:ext cx="7328942" cy="527711"/>
          </a:xfrm>
          <a:prstGeom prst="rect">
            <a:avLst/>
          </a:prstGeom>
        </p:spPr>
        <p:txBody>
          <a:bodyPr lIns="93790" tIns="46895" rIns="93790" bIns="46895"/>
          <a:lstStyle/>
          <a:p>
            <a:endParaRPr lang="en-GB" dirty="0"/>
          </a:p>
        </p:txBody>
      </p:sp>
    </p:spTree>
    <p:extLst>
      <p:ext uri="{BB962C8B-B14F-4D97-AF65-F5344CB8AC3E}">
        <p14:creationId xmlns:p14="http://schemas.microsoft.com/office/powerpoint/2010/main" val="2390493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GB" dirty="0"/>
              <a:t>It can be useful to remind participants of the general objective of the Erasmus+ programme, supporting </a:t>
            </a:r>
            <a:r>
              <a:rPr lang="en-US" dirty="0"/>
              <a:t>the educational, professional and personal development of people, as </a:t>
            </a:r>
            <a:r>
              <a:rPr lang="en-GB" dirty="0"/>
              <a:t>noted in this slide.</a:t>
            </a:r>
          </a:p>
        </p:txBody>
      </p:sp>
    </p:spTree>
    <p:extLst>
      <p:ext uri="{BB962C8B-B14F-4D97-AF65-F5344CB8AC3E}">
        <p14:creationId xmlns:p14="http://schemas.microsoft.com/office/powerpoint/2010/main" val="137668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GB" dirty="0"/>
              <a:t>It can be useful to remind participants of the four horizontal objectives of the Erasmus+ programme, as well as ambitions for building resilience and being responsive to changing societies </a:t>
            </a:r>
            <a:r>
              <a:rPr lang="en-US" dirty="0"/>
              <a:t>as a consequence of the war in Ukraine.</a:t>
            </a:r>
            <a:endParaRPr lang="en-GB" dirty="0"/>
          </a:p>
        </p:txBody>
      </p:sp>
    </p:spTree>
    <p:extLst>
      <p:ext uri="{BB962C8B-B14F-4D97-AF65-F5344CB8AC3E}">
        <p14:creationId xmlns:p14="http://schemas.microsoft.com/office/powerpoint/2010/main" val="415832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2004"/>
            <a:r>
              <a:rPr lang="en-GB" dirty="0"/>
              <a:t>GUIDELINES FOR ERASMUS+ NAs</a:t>
            </a:r>
          </a:p>
          <a:p>
            <a:pPr defTabSz="962004"/>
            <a:r>
              <a:rPr lang="en-GB" dirty="0"/>
              <a:t>It can be useful to remind participants of the three key actions within the Erasmus+ programme, as well as </a:t>
            </a:r>
            <a:r>
              <a:rPr lang="en-US" dirty="0"/>
              <a:t>the frequency of Erasmus+ Calls for Proposals</a:t>
            </a:r>
            <a:r>
              <a:rPr lang="en-GB" dirty="0"/>
              <a:t>.</a:t>
            </a:r>
          </a:p>
          <a:p>
            <a:endParaRPr lang="en-GB" dirty="0"/>
          </a:p>
        </p:txBody>
      </p:sp>
    </p:spTree>
    <p:extLst>
      <p:ext uri="{BB962C8B-B14F-4D97-AF65-F5344CB8AC3E}">
        <p14:creationId xmlns:p14="http://schemas.microsoft.com/office/powerpoint/2010/main" val="3471202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GB" dirty="0"/>
              <a:t>It can be useful to remind participants of the new naming culture for EU Member States and Third Countries Associated (or not) to the Erasmus+ Programme, ensuring that all are familiar with this terminology.</a:t>
            </a:r>
          </a:p>
        </p:txBody>
      </p:sp>
    </p:spTree>
    <p:extLst>
      <p:ext uri="{BB962C8B-B14F-4D97-AF65-F5344CB8AC3E}">
        <p14:creationId xmlns:p14="http://schemas.microsoft.com/office/powerpoint/2010/main" val="289909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GB" dirty="0"/>
              <a:t>It can be useful to remind participants of the key institutions involved in goal-setting and direct and indirect management of the Erasmus+ programme. The NA logos used in this slide are those that were used for the pilot training event (Lecce, June 2024) and can be updated for your event.</a:t>
            </a:r>
          </a:p>
        </p:txBody>
      </p:sp>
    </p:spTree>
    <p:extLst>
      <p:ext uri="{BB962C8B-B14F-4D97-AF65-F5344CB8AC3E}">
        <p14:creationId xmlns:p14="http://schemas.microsoft.com/office/powerpoint/2010/main" val="250303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62004"/>
            <a:r>
              <a:rPr lang="en-GB" dirty="0">
                <a:latin typeface="Calibri" panose="020F0502020204030204" pitchFamily="34" charset="0"/>
                <a:cs typeface="Calibri" panose="020F0502020204030204" pitchFamily="34" charset="0"/>
              </a:rPr>
              <a:t>GUIDELINES FOR ERASMUS+ NAs</a:t>
            </a:r>
          </a:p>
          <a:p>
            <a:pPr defTabSz="962004"/>
            <a:r>
              <a:rPr lang="en-US" dirty="0">
                <a:latin typeface="Calibri" panose="020F0502020204030204" pitchFamily="34" charset="0"/>
                <a:cs typeface="Calibri" panose="020F0502020204030204" pitchFamily="34" charset="0"/>
              </a:rPr>
              <a:t>Section Title Page: it can be useful to have a space to breathe between the different </a:t>
            </a:r>
            <a:r>
              <a:rPr lang="en-GB" dirty="0">
                <a:latin typeface="Calibri" panose="020F0502020204030204" pitchFamily="34" charset="0"/>
                <a:cs typeface="Calibri" panose="020F0502020204030204" pitchFamily="34" charset="0"/>
              </a:rPr>
              <a:t>sections of the training.</a:t>
            </a:r>
          </a:p>
        </p:txBody>
      </p:sp>
    </p:spTree>
    <p:extLst>
      <p:ext uri="{BB962C8B-B14F-4D97-AF65-F5344CB8AC3E}">
        <p14:creationId xmlns:p14="http://schemas.microsoft.com/office/powerpoint/2010/main" val="55709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2004"/>
            <a:r>
              <a:rPr lang="en-GB" dirty="0"/>
              <a:t>GUIDELINES FOR ERASMUS+ NAs</a:t>
            </a:r>
          </a:p>
          <a:p>
            <a:pPr defTabSz="962004"/>
            <a:r>
              <a:rPr lang="en-GB" dirty="0"/>
              <a:t>It can be useful to confirm the focus of this training on KA220, showing that this is just one of many actions managed by Erasmus+ National Agencies through the indirect management model.</a:t>
            </a:r>
          </a:p>
        </p:txBody>
      </p:sp>
    </p:spTree>
    <p:extLst>
      <p:ext uri="{BB962C8B-B14F-4D97-AF65-F5344CB8AC3E}">
        <p14:creationId xmlns:p14="http://schemas.microsoft.com/office/powerpoint/2010/main" val="317635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GB" dirty="0"/>
              <a:t>It can be useful to remind participants of the objectives, priorities, duration and funding for KA220, as well as options for participation and scores and thresholds applied during project selection, as shown in the table above. It is also important to remind assessors that data in this table can change according to the year of financing (e.g. priorities; deadlines).</a:t>
            </a:r>
          </a:p>
        </p:txBody>
      </p:sp>
    </p:spTree>
    <p:extLst>
      <p:ext uri="{BB962C8B-B14F-4D97-AF65-F5344CB8AC3E}">
        <p14:creationId xmlns:p14="http://schemas.microsoft.com/office/powerpoint/2010/main" val="315535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Single slide introduction to the CLEAR LTA using numbers (see definitions below). Feel free</a:t>
            </a:r>
          </a:p>
          <a:p>
            <a:pPr algn="l"/>
            <a:r>
              <a:rPr lang="en-US" dirty="0"/>
              <a:t>to change some of the numbers to underline important elements of your own event:</a:t>
            </a:r>
          </a:p>
          <a:p>
            <a:pPr algn="l"/>
            <a:endParaRPr lang="en-US" dirty="0"/>
          </a:p>
          <a:p>
            <a:pPr algn="l"/>
            <a:r>
              <a:rPr lang="en-US" dirty="0"/>
              <a:t>• 12 = NAs involved in the CLEAR LTA.</a:t>
            </a:r>
          </a:p>
          <a:p>
            <a:pPr algn="l"/>
            <a:r>
              <a:rPr lang="en-US" dirty="0"/>
              <a:t>• 4 = Fields being addressed by the CLEAR LTA (ADU, HED, SCH and VET).</a:t>
            </a:r>
          </a:p>
          <a:p>
            <a:pPr algn="l"/>
            <a:r>
              <a:rPr lang="en-US" dirty="0"/>
              <a:t>• 3 = Initial Years of Activity for the CLEAR LTA.</a:t>
            </a:r>
          </a:p>
          <a:p>
            <a:pPr algn="l"/>
            <a:r>
              <a:rPr lang="en-US" dirty="0"/>
              <a:t>• E+ = programme financing and benefitting from CLEAR LTA Activity.</a:t>
            </a:r>
          </a:p>
          <a:p>
            <a:pPr algn="l"/>
            <a:r>
              <a:rPr lang="en-US" dirty="0"/>
              <a:t>• KA2 = focus of CLEAR LTA assessor training activities - specifically KA210 and KA220 which follow the indirect management approach.</a:t>
            </a:r>
          </a:p>
          <a:p>
            <a:pPr algn="l"/>
            <a:r>
              <a:rPr lang="en-US" dirty="0"/>
              <a:t>• €€€ = move to lump sum financing which underpins to targeted training for Erasmus+ </a:t>
            </a:r>
            <a:r>
              <a:rPr lang="en-GB" dirty="0"/>
              <a:t>KA2 assessors.</a:t>
            </a:r>
          </a:p>
          <a:p>
            <a:pPr algn="l"/>
            <a:r>
              <a:rPr lang="en-US" dirty="0"/>
              <a:t>• 33 = number of Erasmus+ programme and associated third countries benefitting from the developed resources</a:t>
            </a:r>
            <a:r>
              <a:rPr lang="en-GB" dirty="0"/>
              <a:t>.</a:t>
            </a:r>
          </a:p>
          <a:p>
            <a:pPr algn="l"/>
            <a:r>
              <a:rPr lang="en-US" dirty="0"/>
              <a:t>• 5 = number of CLEAR training events held from 2022-2024 (Bled, Ljubljana, Rotterdam, Stockholm and Lecce).</a:t>
            </a:r>
          </a:p>
          <a:p>
            <a:pPr algn="l"/>
            <a:r>
              <a:rPr lang="en-US" dirty="0"/>
              <a:t>• 300+ = number of assessors and NA staff involved in CLEAR assessor training events from 2022-2024.</a:t>
            </a:r>
            <a:endParaRPr lang="en-GB" dirty="0"/>
          </a:p>
        </p:txBody>
      </p:sp>
    </p:spTree>
    <p:extLst>
      <p:ext uri="{BB962C8B-B14F-4D97-AF65-F5344CB8AC3E}">
        <p14:creationId xmlns:p14="http://schemas.microsoft.com/office/powerpoint/2010/main" val="228768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2004"/>
            <a:r>
              <a:rPr lang="en-GB" dirty="0">
                <a:latin typeface="Calibri" panose="020F0502020204030204" pitchFamily="34" charset="0"/>
                <a:cs typeface="Calibri" panose="020F0502020204030204" pitchFamily="34" charset="0"/>
              </a:rPr>
              <a:t>GUIDELINES FOR ERASMUS+ NAs</a:t>
            </a:r>
          </a:p>
          <a:p>
            <a:pPr defTabSz="962004"/>
            <a:r>
              <a:rPr lang="en-US" dirty="0">
                <a:latin typeface="Calibri" panose="020F0502020204030204" pitchFamily="34" charset="0"/>
                <a:cs typeface="Calibri" panose="020F0502020204030204" pitchFamily="34" charset="0"/>
              </a:rPr>
              <a:t>A useful slide that allows you to mention that written Briefing Sheets also exist as well as a short, animated video on Lump Sum Financing. It can be useful to note that the initial video within the CLEAR LTA was developed for assessors reviewing KA210-KA220 funding applications and that additional CLEAR LTA video resources are planned for assessors reviewing KA210 final reports and KA220 final reports</a:t>
            </a:r>
            <a:r>
              <a:rPr lang="en-GB" dirty="0">
                <a:latin typeface="Calibri" panose="020F0502020204030204" pitchFamily="34" charset="0"/>
                <a:cs typeface="Calibri" panose="020F0502020204030204" pitchFamily="34" charset="0"/>
              </a:rPr>
              <a:t>.</a:t>
            </a:r>
          </a:p>
        </p:txBody>
      </p:sp>
      <p:sp>
        <p:nvSpPr>
          <p:cNvPr id="6" name="Header Placeholder 3">
            <a:extLst>
              <a:ext uri="{FF2B5EF4-FFF2-40B4-BE49-F238E27FC236}">
                <a16:creationId xmlns:a16="http://schemas.microsoft.com/office/drawing/2014/main" id="{188DCF1A-C294-4B8C-B0F4-5B8F9CC23172}"/>
              </a:ext>
            </a:extLst>
          </p:cNvPr>
          <p:cNvSpPr txBox="1">
            <a:spLocks/>
          </p:cNvSpPr>
          <p:nvPr/>
        </p:nvSpPr>
        <p:spPr>
          <a:xfrm>
            <a:off x="2" y="9024637"/>
            <a:ext cx="7063401" cy="326549"/>
          </a:xfrm>
          <a:prstGeom prst="rect">
            <a:avLst/>
          </a:prstGeom>
        </p:spPr>
        <p:txBody>
          <a:bodyPr vert="horz" lIns="93790" tIns="46895" rIns="93790" bIns="46895" rtlCol="0"/>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68950">
              <a:defRPr/>
            </a:pPr>
            <a:r>
              <a:rPr lang="en-GB" dirty="0">
                <a:solidFill>
                  <a:prstClr val="black"/>
                </a:solidFill>
                <a:latin typeface="Calibri" panose="020F0502020204030204"/>
              </a:rPr>
              <a:t>© Orientra (2018)</a:t>
            </a:r>
          </a:p>
        </p:txBody>
      </p:sp>
    </p:spTree>
    <p:extLst>
      <p:ext uri="{BB962C8B-B14F-4D97-AF65-F5344CB8AC3E}">
        <p14:creationId xmlns:p14="http://schemas.microsoft.com/office/powerpoint/2010/main" val="346791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62004"/>
            <a:r>
              <a:rPr lang="en-GB" dirty="0">
                <a:latin typeface="Calibri" panose="020F0502020204030204" pitchFamily="34" charset="0"/>
                <a:cs typeface="Calibri" panose="020F0502020204030204" pitchFamily="34" charset="0"/>
              </a:rPr>
              <a:t>GUIDELINES FOR ERASMUS+ NAs</a:t>
            </a:r>
          </a:p>
          <a:p>
            <a:pPr defTabSz="962004"/>
            <a:r>
              <a:rPr lang="en-US" dirty="0">
                <a:latin typeface="Calibri" panose="020F0502020204030204" pitchFamily="34" charset="0"/>
                <a:cs typeface="Calibri" panose="020F0502020204030204" pitchFamily="34" charset="0"/>
              </a:rPr>
              <a:t>Important to use Learning Outcomes to encapsulate the targeted learning. These can be introduced as a whole set, at the start of the training day, or used individually at the start of </a:t>
            </a:r>
            <a:r>
              <a:rPr lang="en-GB" dirty="0">
                <a:latin typeface="Calibri" panose="020F0502020204030204" pitchFamily="34" charset="0"/>
                <a:cs typeface="Calibri" panose="020F0502020204030204" pitchFamily="34" charset="0"/>
              </a:rPr>
              <a:t>each training session.</a:t>
            </a:r>
          </a:p>
        </p:txBody>
      </p:sp>
    </p:spTree>
    <p:extLst>
      <p:ext uri="{BB962C8B-B14F-4D97-AF65-F5344CB8AC3E}">
        <p14:creationId xmlns:p14="http://schemas.microsoft.com/office/powerpoint/2010/main" val="191120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Learning Outcomes 1-3: remember to adapt these to reflect those aspects of the training that you will use with your assessors.</a:t>
            </a:r>
            <a:endParaRPr lang="en-GB" dirty="0"/>
          </a:p>
        </p:txBody>
      </p:sp>
    </p:spTree>
    <p:extLst>
      <p:ext uri="{BB962C8B-B14F-4D97-AF65-F5344CB8AC3E}">
        <p14:creationId xmlns:p14="http://schemas.microsoft.com/office/powerpoint/2010/main" val="69030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US" dirty="0"/>
              <a:t>Section Title Page: it can be useful to have a space to breathe between the different </a:t>
            </a:r>
            <a:r>
              <a:rPr lang="en-GB" dirty="0"/>
              <a:t>sections of the training.</a:t>
            </a:r>
          </a:p>
        </p:txBody>
      </p:sp>
    </p:spTree>
    <p:extLst>
      <p:ext uri="{BB962C8B-B14F-4D97-AF65-F5344CB8AC3E}">
        <p14:creationId xmlns:p14="http://schemas.microsoft.com/office/powerpoint/2010/main" val="49250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US" dirty="0"/>
              <a:t>This is an example of the programme that was used in Lecce, when testing the KA220 final report assessment training model. It is important to update this to reflect your own training programme, schedule and duration (1/2).</a:t>
            </a:r>
            <a:endParaRPr lang="en-GB" dirty="0"/>
          </a:p>
        </p:txBody>
      </p:sp>
    </p:spTree>
    <p:extLst>
      <p:ext uri="{BB962C8B-B14F-4D97-AF65-F5344CB8AC3E}">
        <p14:creationId xmlns:p14="http://schemas.microsoft.com/office/powerpoint/2010/main" val="100740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62004"/>
            <a:r>
              <a:rPr lang="en-GB" dirty="0"/>
              <a:t>GUIDELINES FOR ERASMUS+ NAs</a:t>
            </a:r>
          </a:p>
          <a:p>
            <a:pPr defTabSz="962004"/>
            <a:r>
              <a:rPr lang="en-US" dirty="0"/>
              <a:t>This is an example of the programme that was used in Lecce, when testing the KA220 final report assessment training model. It is important to update this to reflect your own training programme, schedule and duration (2/2).</a:t>
            </a:r>
            <a:endParaRPr lang="en-GB" dirty="0"/>
          </a:p>
        </p:txBody>
      </p:sp>
    </p:spTree>
    <p:extLst>
      <p:ext uri="{BB962C8B-B14F-4D97-AF65-F5344CB8AC3E}">
        <p14:creationId xmlns:p14="http://schemas.microsoft.com/office/powerpoint/2010/main" val="96484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72159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97625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1448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27332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IE"/>
          </a:p>
        </p:txBody>
      </p:sp>
      <p:sp>
        <p:nvSpPr>
          <p:cNvPr id="9" name="Slide Number Placeholder 8"/>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11373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IE"/>
          </a:p>
        </p:txBody>
      </p:sp>
      <p:sp>
        <p:nvSpPr>
          <p:cNvPr id="5" name="Slide Number Placeholder 4"/>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03536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IE"/>
          </a:p>
        </p:txBody>
      </p:sp>
      <p:sp>
        <p:nvSpPr>
          <p:cNvPr id="4" name="Slide Number Placeholder 3"/>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26320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4631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72113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1382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51386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9E29-6D26-4EAE-8C11-8769646D9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AB001E-D364-4D6A-B90D-F29A3E4AC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2BEE23-78A0-4F2B-A70E-A44C4BD81424}"/>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5" name="Footer Placeholder 4">
            <a:extLst>
              <a:ext uri="{FF2B5EF4-FFF2-40B4-BE49-F238E27FC236}">
                <a16:creationId xmlns:a16="http://schemas.microsoft.com/office/drawing/2014/main" id="{678B5C60-5795-4F28-99B6-93E57FE26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B6F28-B953-4238-AB8A-ECC6C61438D8}"/>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2929673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006-2BC1-4198-8320-6B1BE90BC2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DE6705-4EAE-4EF8-9606-650535761D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67F969-B6B1-4799-BEDD-1CCA32D267C4}"/>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5" name="Footer Placeholder 4">
            <a:extLst>
              <a:ext uri="{FF2B5EF4-FFF2-40B4-BE49-F238E27FC236}">
                <a16:creationId xmlns:a16="http://schemas.microsoft.com/office/drawing/2014/main" id="{5B973B28-D569-47CE-92F9-2D5323308A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34849-A2A0-4962-B73F-8E7A836FE8C3}"/>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3740226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4F6D-7C2A-4C8A-AE73-751526734D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D47EE3-6D51-441E-A353-1D48B86A51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2693C6-BABC-43AD-A1DE-4B2B93C418BE}"/>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5" name="Footer Placeholder 4">
            <a:extLst>
              <a:ext uri="{FF2B5EF4-FFF2-40B4-BE49-F238E27FC236}">
                <a16:creationId xmlns:a16="http://schemas.microsoft.com/office/drawing/2014/main" id="{F766577D-0501-4903-91CE-90DF17F85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7BB2F0-A026-41ED-8822-D9BF73F0844A}"/>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1782393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98DC-2F69-4045-A393-7485E6D306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E8A8AD-A341-4689-8DC9-85F670AA32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A4A7BA-DB82-4D5A-A358-AFD5A4187C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D849A6-028B-4E31-87ED-DCD690C5952A}"/>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6" name="Footer Placeholder 5">
            <a:extLst>
              <a:ext uri="{FF2B5EF4-FFF2-40B4-BE49-F238E27FC236}">
                <a16:creationId xmlns:a16="http://schemas.microsoft.com/office/drawing/2014/main" id="{276AFA34-7213-4986-AA7F-3673B44D20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33B885-BBA1-4B0B-BCD8-F54855B15204}"/>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1335133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5A1B-7B83-4E59-89B2-D409C93889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9EE21B-B625-43D7-B7C8-069F26385E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F6477C-2991-4945-A39E-8FF4F09BC1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5BA0D0-C0C8-4D8D-8D8C-9630BB8E4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B13239-02F3-4F25-A0AD-99670D93E8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A38F97-808E-4B94-A84E-AE612018AC17}"/>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8" name="Footer Placeholder 7">
            <a:extLst>
              <a:ext uri="{FF2B5EF4-FFF2-40B4-BE49-F238E27FC236}">
                <a16:creationId xmlns:a16="http://schemas.microsoft.com/office/drawing/2014/main" id="{A394533E-54A4-47C6-AD02-6AAC7E3614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C29C45-4AC2-414F-B5AB-489D3ADAFEE7}"/>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656837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F4F5-9623-4305-A414-DE231B247A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A6508A-A40B-4EC9-8BBE-874F56F22648}"/>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4" name="Footer Placeholder 3">
            <a:extLst>
              <a:ext uri="{FF2B5EF4-FFF2-40B4-BE49-F238E27FC236}">
                <a16:creationId xmlns:a16="http://schemas.microsoft.com/office/drawing/2014/main" id="{241DEFDB-29D4-468A-82BB-FED4F0DFBF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CB36AC-D72E-4259-B73D-30918326524B}"/>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449038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51CDA-6E5E-403D-98C8-2193EF35B862}"/>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3" name="Footer Placeholder 2">
            <a:extLst>
              <a:ext uri="{FF2B5EF4-FFF2-40B4-BE49-F238E27FC236}">
                <a16:creationId xmlns:a16="http://schemas.microsoft.com/office/drawing/2014/main" id="{03BEEE49-400C-4F29-8F92-1E8E2A9348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608104-9479-460D-AA90-DE02967BAF19}"/>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10735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11DB-3842-4473-93D9-1ACE02392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8D3EF6-B801-42DF-BA31-48786C835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D2D0EF-EEBE-426C-AC98-9F0DAF3D2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995096-C683-47E5-9BB7-FF3A38944ECD}"/>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6" name="Footer Placeholder 5">
            <a:extLst>
              <a:ext uri="{FF2B5EF4-FFF2-40B4-BE49-F238E27FC236}">
                <a16:creationId xmlns:a16="http://schemas.microsoft.com/office/drawing/2014/main" id="{A1DB4265-8E5C-4690-A149-70C85E476D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73D7A1-165D-480A-9DF3-92AFA44DE1DE}"/>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2466855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7F5E-BBD4-4484-8A39-7A00969A8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AB6E71-A30F-427B-917B-E97FCA5A6A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9AA707-A407-4C5B-AD6F-97E68C303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DF0280-6B3B-495D-93B7-4C006030352D}"/>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6" name="Footer Placeholder 5">
            <a:extLst>
              <a:ext uri="{FF2B5EF4-FFF2-40B4-BE49-F238E27FC236}">
                <a16:creationId xmlns:a16="http://schemas.microsoft.com/office/drawing/2014/main" id="{CB2A1A93-17DB-4F72-8755-FCC05E224A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499F06-3B8A-4E9E-96D8-66970B9890AD}"/>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841157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ACEC-9ABA-42EA-933D-568AF333EB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55038D-80FE-4A8F-B36D-B429E34961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D01EE-D0AE-4B55-B977-46DFEB8CDE4D}"/>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5" name="Footer Placeholder 4">
            <a:extLst>
              <a:ext uri="{FF2B5EF4-FFF2-40B4-BE49-F238E27FC236}">
                <a16:creationId xmlns:a16="http://schemas.microsoft.com/office/drawing/2014/main" id="{93737DA4-CD4E-4E2A-AC55-95A0F01D59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B923E-0084-448F-9384-F4CC6AA47C0B}"/>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4087734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F64FF-5BAE-4C36-B3EB-F4A163560C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86B4C-E93F-4231-BE43-B3D49AAD01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7B0995-FD49-4F8D-9C4E-CE7E1A009F6D}"/>
              </a:ext>
            </a:extLst>
          </p:cNvPr>
          <p:cNvSpPr>
            <a:spLocks noGrp="1"/>
          </p:cNvSpPr>
          <p:nvPr>
            <p:ph type="dt" sz="half" idx="10"/>
          </p:nvPr>
        </p:nvSpPr>
        <p:spPr/>
        <p:txBody>
          <a:bodyPr/>
          <a:lstStyle/>
          <a:p>
            <a:fld id="{C8950A61-B7E8-45BD-B81F-31EE76688EA6}" type="datetimeFigureOut">
              <a:rPr lang="en-GB" smtClean="0"/>
              <a:t>02/08/2024</a:t>
            </a:fld>
            <a:endParaRPr lang="en-GB"/>
          </a:p>
        </p:txBody>
      </p:sp>
      <p:sp>
        <p:nvSpPr>
          <p:cNvPr id="5" name="Footer Placeholder 4">
            <a:extLst>
              <a:ext uri="{FF2B5EF4-FFF2-40B4-BE49-F238E27FC236}">
                <a16:creationId xmlns:a16="http://schemas.microsoft.com/office/drawing/2014/main" id="{C6251CA7-CC9E-473B-B7FF-676AE4099F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8488B7-0636-4E1D-8FE3-F9DEB9BBA900}"/>
              </a:ext>
            </a:extLst>
          </p:cNvPr>
          <p:cNvSpPr>
            <a:spLocks noGrp="1"/>
          </p:cNvSpPr>
          <p:nvPr>
            <p:ph type="sldNum" sz="quarter" idx="12"/>
          </p:nvPr>
        </p:nvSpPr>
        <p:spPr/>
        <p:txBody>
          <a:bodyPr/>
          <a:lstStyle/>
          <a:p>
            <a:fld id="{783EF313-2122-44BB-8DC5-529D105B2ADF}" type="slidenum">
              <a:rPr lang="en-GB" smtClean="0"/>
              <a:t>‹#›</a:t>
            </a:fld>
            <a:endParaRPr lang="en-GB"/>
          </a:p>
        </p:txBody>
      </p:sp>
    </p:spTree>
    <p:extLst>
      <p:ext uri="{BB962C8B-B14F-4D97-AF65-F5344CB8AC3E}">
        <p14:creationId xmlns:p14="http://schemas.microsoft.com/office/powerpoint/2010/main" val="921757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27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9D31-8EC0-4390-8530-B9FEA5DCB51E}" type="slidenum">
              <a:rPr lang="en-IE" smtClean="0"/>
              <a:t>‹#›</a:t>
            </a:fld>
            <a:endParaRPr lang="en-IE"/>
          </a:p>
        </p:txBody>
      </p:sp>
    </p:spTree>
    <p:extLst>
      <p:ext uri="{BB962C8B-B14F-4D97-AF65-F5344CB8AC3E}">
        <p14:creationId xmlns:p14="http://schemas.microsoft.com/office/powerpoint/2010/main" val="1442018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D116A0-C799-421E-B1BE-2633E27E5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10217-1869-4E99-8C64-06EFADF6B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6D23B4-D3FA-4136-8B31-F053B8241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50A61-B7E8-45BD-B81F-31EE76688EA6}" type="datetimeFigureOut">
              <a:rPr lang="en-GB" smtClean="0"/>
              <a:t>02/08/2024</a:t>
            </a:fld>
            <a:endParaRPr lang="en-GB"/>
          </a:p>
        </p:txBody>
      </p:sp>
      <p:sp>
        <p:nvSpPr>
          <p:cNvPr id="5" name="Footer Placeholder 4">
            <a:extLst>
              <a:ext uri="{FF2B5EF4-FFF2-40B4-BE49-F238E27FC236}">
                <a16:creationId xmlns:a16="http://schemas.microsoft.com/office/drawing/2014/main" id="{F5539E9A-F0BC-4BEC-925D-50EC963D0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A8F812-314F-4C5D-9331-38D1418D5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EF313-2122-44BB-8DC5-529D105B2ADF}" type="slidenum">
              <a:rPr lang="en-GB" smtClean="0"/>
              <a:t>‹#›</a:t>
            </a:fld>
            <a:endParaRPr lang="en-GB"/>
          </a:p>
        </p:txBody>
      </p:sp>
    </p:spTree>
    <p:extLst>
      <p:ext uri="{BB962C8B-B14F-4D97-AF65-F5344CB8AC3E}">
        <p14:creationId xmlns:p14="http://schemas.microsoft.com/office/powerpoint/2010/main" val="46543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8255A3-88B0-44A7-B571-9364E8ED0229}"/>
              </a:ext>
            </a:extLst>
          </p:cNvPr>
          <p:cNvPicPr>
            <a:picLocks noChangeAspect="1"/>
          </p:cNvPicPr>
          <p:nvPr/>
        </p:nvPicPr>
        <p:blipFill rotWithShape="1">
          <a:blip r:embed="rId3">
            <a:extLst>
              <a:ext uri="{28A0092B-C50C-407E-A947-70E740481C1C}">
                <a14:useLocalDpi xmlns:a14="http://schemas.microsoft.com/office/drawing/2010/main" val="0"/>
              </a:ext>
            </a:extLst>
          </a:blip>
          <a:srcRect b="21651"/>
          <a:stretch/>
        </p:blipFill>
        <p:spPr>
          <a:xfrm>
            <a:off x="0" y="0"/>
            <a:ext cx="12192000" cy="6858000"/>
          </a:xfrm>
          <a:prstGeom prst="rect">
            <a:avLst/>
          </a:prstGeom>
        </p:spPr>
      </p:pic>
      <p:sp>
        <p:nvSpPr>
          <p:cNvPr id="19" name="Rectangle 4">
            <a:extLst>
              <a:ext uri="{FF2B5EF4-FFF2-40B4-BE49-F238E27FC236}">
                <a16:creationId xmlns:a16="http://schemas.microsoft.com/office/drawing/2014/main" id="{1165F14F-3796-4A0D-9E3F-243A9A71C2E5}"/>
              </a:ext>
            </a:extLst>
          </p:cNvPr>
          <p:cNvSpPr>
            <a:spLocks noChangeArrowheads="1"/>
          </p:cNvSpPr>
          <p:nvPr/>
        </p:nvSpPr>
        <p:spPr bwMode="auto">
          <a:xfrm>
            <a:off x="399633" y="5734273"/>
            <a:ext cx="7532133" cy="701731"/>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lnSpc>
                <a:spcPct val="90000"/>
              </a:lnSpc>
              <a:tabLst>
                <a:tab pos="1028700" algn="l"/>
              </a:tabLst>
            </a:pPr>
            <a:r>
              <a:rPr lang="en-US" sz="4400" b="1" dirty="0">
                <a:solidFill>
                  <a:srgbClr val="005F98"/>
                </a:solidFill>
                <a:highlight>
                  <a:srgbClr val="FFFF00"/>
                </a:highlight>
                <a:latin typeface="Candara" panose="020E0502030303020204" pitchFamily="34" charset="0"/>
                <a:cs typeface="Helvetica" pitchFamily="34" charset="0"/>
              </a:rPr>
              <a:t>add location</a:t>
            </a:r>
            <a:r>
              <a:rPr lang="en-US" sz="4400" b="1" dirty="0">
                <a:solidFill>
                  <a:srgbClr val="005F98"/>
                </a:solidFill>
                <a:latin typeface="Candara" panose="020E0502030303020204" pitchFamily="34" charset="0"/>
                <a:cs typeface="Helvetica" pitchFamily="34" charset="0"/>
              </a:rPr>
              <a:t> </a:t>
            </a:r>
            <a:r>
              <a:rPr lang="en-US" sz="4400" b="1" cap="small" dirty="0">
                <a:solidFill>
                  <a:srgbClr val="005F98"/>
                </a:solidFill>
                <a:latin typeface="Candara" panose="020E0502030303020204" pitchFamily="34" charset="0"/>
                <a:cs typeface="Helvetica" pitchFamily="34" charset="0"/>
              </a:rPr>
              <a:t>| </a:t>
            </a:r>
            <a:r>
              <a:rPr lang="en-US" sz="4400" b="1" dirty="0">
                <a:solidFill>
                  <a:srgbClr val="005F98"/>
                </a:solidFill>
                <a:highlight>
                  <a:srgbClr val="FFFF00"/>
                </a:highlight>
                <a:latin typeface="Candara" panose="020E0502030303020204" pitchFamily="34" charset="0"/>
                <a:cs typeface="Helvetica" pitchFamily="34" charset="0"/>
              </a:rPr>
              <a:t>add date</a:t>
            </a:r>
          </a:p>
        </p:txBody>
      </p:sp>
      <p:sp>
        <p:nvSpPr>
          <p:cNvPr id="29" name="Rectangle 4">
            <a:extLst>
              <a:ext uri="{FF2B5EF4-FFF2-40B4-BE49-F238E27FC236}">
                <a16:creationId xmlns:a16="http://schemas.microsoft.com/office/drawing/2014/main" id="{1E569E4E-B5CF-4563-9974-62491F06C907}"/>
              </a:ext>
            </a:extLst>
          </p:cNvPr>
          <p:cNvSpPr>
            <a:spLocks noChangeArrowheads="1"/>
          </p:cNvSpPr>
          <p:nvPr/>
        </p:nvSpPr>
        <p:spPr bwMode="auto">
          <a:xfrm>
            <a:off x="471815" y="421996"/>
            <a:ext cx="9803736" cy="2585323"/>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lnSpc>
                <a:spcPct val="90000"/>
              </a:lnSpc>
              <a:tabLst>
                <a:tab pos="1028700" algn="l"/>
              </a:tabLst>
            </a:pPr>
            <a:r>
              <a:rPr lang="en-GB" sz="23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t>Collaboration on the Levelling-up of Erasmus+ Assessors through</a:t>
            </a:r>
            <a:br>
              <a:rPr lang="en-GB" sz="23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br>
            <a:r>
              <a:rPr lang="en-GB" sz="23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t>developing and testing a common Resource set for KA2 Assessment</a:t>
            </a:r>
          </a:p>
          <a:p>
            <a:pPr>
              <a:lnSpc>
                <a:spcPct val="90000"/>
              </a:lnSpc>
              <a:tabLst>
                <a:tab pos="1028700" algn="l"/>
              </a:tabLst>
            </a:pPr>
            <a:endParaRPr lang="en-GB" sz="2400" b="1" dirty="0">
              <a:solidFill>
                <a:srgbClr val="1F4E79"/>
              </a:solidFill>
              <a:latin typeface="Candara" panose="020E0502030303020204" pitchFamily="34" charset="0"/>
              <a:cs typeface="Calibri" panose="020F0502020204030204" pitchFamily="34" charset="0"/>
            </a:endParaRPr>
          </a:p>
          <a:p>
            <a:pPr>
              <a:lnSpc>
                <a:spcPct val="90000"/>
              </a:lnSpc>
              <a:tabLst>
                <a:tab pos="1028700" algn="l"/>
              </a:tabLst>
            </a:pPr>
            <a:r>
              <a:rPr lang="en-GB" sz="5200" b="1" dirty="0">
                <a:solidFill>
                  <a:srgbClr val="01893F"/>
                </a:solidFill>
                <a:latin typeface="Candara" panose="020E0502030303020204" pitchFamily="34" charset="0"/>
                <a:cs typeface="Helvetica" pitchFamily="34" charset="0"/>
              </a:rPr>
              <a:t>Erasmus+ Assessor Training: KA220 Final Report Workshop</a:t>
            </a:r>
            <a:endParaRPr lang="en-US" sz="5200" b="1" dirty="0">
              <a:solidFill>
                <a:srgbClr val="01893F"/>
              </a:solidFill>
              <a:latin typeface="Candara" panose="020E0502030303020204" pitchFamily="34" charset="0"/>
              <a:cs typeface="Helvetica" pitchFamily="34" charset="0"/>
            </a:endParaRPr>
          </a:p>
        </p:txBody>
      </p:sp>
      <p:pic>
        <p:nvPicPr>
          <p:cNvPr id="3" name="Picture 2" descr="Logo, company name&#10;&#10;Description automatically generated">
            <a:extLst>
              <a:ext uri="{FF2B5EF4-FFF2-40B4-BE49-F238E27FC236}">
                <a16:creationId xmlns:a16="http://schemas.microsoft.com/office/drawing/2014/main" id="{DDB85DDB-5898-C3B8-8184-966B577DC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661" y="181870"/>
            <a:ext cx="2473409" cy="1242427"/>
          </a:xfrm>
          <a:prstGeom prst="rect">
            <a:avLst/>
          </a:prstGeom>
        </p:spPr>
      </p:pic>
      <p:grpSp>
        <p:nvGrpSpPr>
          <p:cNvPr id="2" name="Group 1">
            <a:extLst>
              <a:ext uri="{FF2B5EF4-FFF2-40B4-BE49-F238E27FC236}">
                <a16:creationId xmlns:a16="http://schemas.microsoft.com/office/drawing/2014/main" id="{90617828-148C-79C2-27CC-0FBFD26E158C}"/>
              </a:ext>
            </a:extLst>
          </p:cNvPr>
          <p:cNvGrpSpPr/>
          <p:nvPr/>
        </p:nvGrpSpPr>
        <p:grpSpPr>
          <a:xfrm>
            <a:off x="6383383" y="5753012"/>
            <a:ext cx="5600687" cy="858181"/>
            <a:chOff x="6456040" y="5841795"/>
            <a:chExt cx="5600687" cy="858181"/>
          </a:xfrm>
        </p:grpSpPr>
        <p:pic>
          <p:nvPicPr>
            <p:cNvPr id="4" name="Picture 3" descr="A blue text on a white background&#10;&#10;Description automatically generated">
              <a:extLst>
                <a:ext uri="{FF2B5EF4-FFF2-40B4-BE49-F238E27FC236}">
                  <a16:creationId xmlns:a16="http://schemas.microsoft.com/office/drawing/2014/main" id="{DCC2D3F9-6B87-200D-B970-31A1EA0FD8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8328" y="6011058"/>
              <a:ext cx="3008399" cy="530894"/>
            </a:xfrm>
            <a:prstGeom prst="rect">
              <a:avLst/>
            </a:prstGeom>
          </p:spPr>
        </p:pic>
        <p:pic>
          <p:nvPicPr>
            <p:cNvPr id="9" name="Picture 8">
              <a:extLst>
                <a:ext uri="{FF2B5EF4-FFF2-40B4-BE49-F238E27FC236}">
                  <a16:creationId xmlns:a16="http://schemas.microsoft.com/office/drawing/2014/main" id="{7D13B8FA-B79B-03AC-3870-8FDF4BBA7F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609"/>
            <a:stretch/>
          </p:blipFill>
          <p:spPr bwMode="auto">
            <a:xfrm>
              <a:off x="6456040" y="5841795"/>
              <a:ext cx="2368975" cy="85818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491182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iceberg in the water&#10;&#10;Description automatically generated with medium confidence">
            <a:extLst>
              <a:ext uri="{FF2B5EF4-FFF2-40B4-BE49-F238E27FC236}">
                <a16:creationId xmlns:a16="http://schemas.microsoft.com/office/drawing/2014/main" id="{A93AA5FE-D712-1B54-6F1E-C65B9304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titre 1">
            <a:extLst>
              <a:ext uri="{FF2B5EF4-FFF2-40B4-BE49-F238E27FC236}">
                <a16:creationId xmlns:a16="http://schemas.microsoft.com/office/drawing/2014/main" id="{4930874F-4FA4-472C-989E-DD6B8C86A28C}"/>
              </a:ext>
            </a:extLst>
          </p:cNvPr>
          <p:cNvSpPr txBox="1">
            <a:spLocks/>
          </p:cNvSpPr>
          <p:nvPr/>
        </p:nvSpPr>
        <p:spPr>
          <a:xfrm>
            <a:off x="0" y="332656"/>
            <a:ext cx="12192000" cy="10801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9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j-ea"/>
                <a:cs typeface="+mj-cs"/>
              </a:rPr>
              <a:t>Icebreaker Session</a:t>
            </a:r>
            <a:endParaRPr kumimoji="0" lang="en-GB" sz="48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418574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9416" y="1300703"/>
            <a:ext cx="6120680" cy="3270447"/>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Introductions</a:t>
            </a:r>
            <a:r>
              <a:rPr kumimoji="0" lang="en-GB" sz="88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 </a:t>
            </a:r>
            <a:r>
              <a:rPr kumimoji="0" lang="en-GB" sz="166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1</a:t>
            </a:r>
            <a:r>
              <a:rPr kumimoji="0" lang="en-GB" sz="66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 </a:t>
            </a:r>
            <a:r>
              <a:rPr kumimoji="0" lang="en-GB" sz="166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 </a:t>
            </a:r>
            <a:r>
              <a:rPr kumimoji="0" lang="en-GB" sz="166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3</a:t>
            </a:r>
            <a:r>
              <a:rPr kumimoji="0" lang="en-GB" sz="66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 </a:t>
            </a:r>
            <a:r>
              <a:rPr kumimoji="0" lang="en-GB" sz="166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rPr>
              <a:t>+</a:t>
            </a:r>
            <a:endParaRPr kumimoji="0" lang="en-GB" sz="8800" b="1" i="0" u="none" strike="noStrike" kern="1200" cap="none" spc="0" normalizeH="0" baseline="0" noProof="0" dirty="0">
              <a:ln>
                <a:noFill/>
              </a:ln>
              <a:solidFill>
                <a:srgbClr val="4BACC6">
                  <a:lumMod val="75000"/>
                </a:srgbClr>
              </a:solidFill>
              <a:effectLst/>
              <a:uLnTx/>
              <a:uFillTx/>
              <a:latin typeface="Candara" panose="020E0502030303020204" pitchFamily="34" charset="0"/>
              <a:ea typeface="+mn-ea"/>
              <a:cs typeface="Helvetica" pitchFamily="34" charset="0"/>
            </a:endParaRPr>
          </a:p>
        </p:txBody>
      </p:sp>
      <p:pic>
        <p:nvPicPr>
          <p:cNvPr id="3" name="Picture 2" descr="Cycle with people with solid fill">
            <a:extLst>
              <a:ext uri="{FF2B5EF4-FFF2-40B4-BE49-F238E27FC236}">
                <a16:creationId xmlns:a16="http://schemas.microsoft.com/office/drawing/2014/main" id="{7CB6DAE9-E9D7-412B-AD18-CEE810C09A7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2920" b="11940"/>
          <a:stretch/>
        </p:blipFill>
        <p:spPr>
          <a:xfrm>
            <a:off x="6672064" y="998353"/>
            <a:ext cx="5157193" cy="3875146"/>
          </a:xfrm>
          <a:prstGeom prst="rect">
            <a:avLst/>
          </a:prstGeom>
        </p:spPr>
      </p:pic>
      <p:sp>
        <p:nvSpPr>
          <p:cNvPr id="2" name="TextBox 1">
            <a:extLst>
              <a:ext uri="{FF2B5EF4-FFF2-40B4-BE49-F238E27FC236}">
                <a16:creationId xmlns:a16="http://schemas.microsoft.com/office/drawing/2014/main" id="{CF00B546-EFB2-20F3-8D7E-2724898E3537}"/>
              </a:ext>
            </a:extLst>
          </p:cNvPr>
          <p:cNvSpPr txBox="1"/>
          <p:nvPr/>
        </p:nvSpPr>
        <p:spPr>
          <a:xfrm>
            <a:off x="10379" y="5434915"/>
            <a:ext cx="12191999" cy="84946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C0504D"/>
                </a:solidFill>
                <a:effectLst/>
                <a:uLnTx/>
                <a:uFillTx/>
                <a:latin typeface="Candara" panose="020E0502030303020204" pitchFamily="34" charset="0"/>
                <a:ea typeface="+mn-ea"/>
                <a:cs typeface="Helvetica" pitchFamily="34" charset="0"/>
              </a:rPr>
              <a:t>Name</a:t>
            </a:r>
            <a:r>
              <a:rPr kumimoji="0" lang="en-GB" sz="6000" b="1" i="0" u="none" strike="noStrike" kern="1200" cap="none" spc="0" normalizeH="0" baseline="0" noProof="0" dirty="0">
                <a:ln>
                  <a:noFill/>
                </a:ln>
                <a:solidFill>
                  <a:srgbClr val="004E7E"/>
                </a:solidFill>
                <a:effectLst/>
                <a:uLnTx/>
                <a:uFillTx/>
                <a:latin typeface="Candara" panose="020E0502030303020204" pitchFamily="34" charset="0"/>
                <a:ea typeface="+mn-ea"/>
                <a:cs typeface="Helvetica" pitchFamily="34" charset="0"/>
              </a:rPr>
              <a:t> 	</a:t>
            </a:r>
            <a:r>
              <a:rPr kumimoji="0" lang="en-GB" sz="6000" b="1" i="0" u="none" strike="noStrike" kern="1200" cap="none" spc="0" normalizeH="0" baseline="0" noProof="0" dirty="0">
                <a:ln>
                  <a:noFill/>
                </a:ln>
                <a:solidFill>
                  <a:srgbClr val="9BBB59"/>
                </a:solidFill>
                <a:effectLst/>
                <a:uLnTx/>
                <a:uFillTx/>
                <a:latin typeface="Candara" panose="020E0502030303020204" pitchFamily="34" charset="0"/>
                <a:ea typeface="+mn-ea"/>
                <a:cs typeface="Helvetica" pitchFamily="34" charset="0"/>
              </a:rPr>
              <a:t>Country</a:t>
            </a:r>
            <a:r>
              <a:rPr kumimoji="0" lang="en-GB" sz="6000" b="1" i="0" u="none" strike="noStrike" kern="1200" cap="none" spc="0" normalizeH="0" baseline="0" noProof="0" dirty="0">
                <a:ln>
                  <a:noFill/>
                </a:ln>
                <a:solidFill>
                  <a:srgbClr val="004E7E"/>
                </a:solidFill>
                <a:effectLst/>
                <a:uLnTx/>
                <a:uFillTx/>
                <a:latin typeface="Candara" panose="020E0502030303020204" pitchFamily="34" charset="0"/>
                <a:ea typeface="+mn-ea"/>
                <a:cs typeface="Helvetica" pitchFamily="34" charset="0"/>
              </a:rPr>
              <a:t>		</a:t>
            </a:r>
            <a:r>
              <a:rPr kumimoji="0" lang="en-GB" sz="6000" b="1" i="0" u="none" strike="noStrike" kern="1200" cap="none" spc="0" normalizeH="0" baseline="0" noProof="0" dirty="0">
                <a:ln>
                  <a:noFill/>
                </a:ln>
                <a:solidFill>
                  <a:srgbClr val="F79646"/>
                </a:solidFill>
                <a:effectLst/>
                <a:uLnTx/>
                <a:uFillTx/>
                <a:latin typeface="Candara" panose="020E0502030303020204" pitchFamily="34" charset="0"/>
                <a:ea typeface="+mn-ea"/>
                <a:cs typeface="Helvetica" pitchFamily="34" charset="0"/>
              </a:rPr>
              <a:t>Field</a:t>
            </a:r>
            <a:r>
              <a:rPr kumimoji="0" lang="en-GB" sz="6000" b="1" i="0" u="none" strike="noStrike" kern="1200" cap="none" spc="0" normalizeH="0" baseline="0" noProof="0" dirty="0">
                <a:ln>
                  <a:noFill/>
                </a:ln>
                <a:solidFill>
                  <a:srgbClr val="004E7E"/>
                </a:solidFill>
                <a:effectLst/>
                <a:uLnTx/>
                <a:uFillTx/>
                <a:latin typeface="Candara" panose="020E0502030303020204" pitchFamily="34" charset="0"/>
                <a:ea typeface="+mn-ea"/>
                <a:cs typeface="Helvetica" pitchFamily="34" charset="0"/>
              </a:rPr>
              <a:t>		</a:t>
            </a:r>
            <a:r>
              <a:rPr kumimoji="0" lang="en-GB" sz="6000" b="1" i="0" u="none" strike="noStrike" kern="1200" cap="none" spc="0" normalizeH="0" baseline="0" noProof="0" dirty="0">
                <a:ln>
                  <a:noFill/>
                </a:ln>
                <a:solidFill>
                  <a:srgbClr val="1F497D">
                    <a:lumMod val="60000"/>
                    <a:lumOff val="40000"/>
                  </a:srgbClr>
                </a:solidFill>
                <a:effectLst/>
                <a:uLnTx/>
                <a:uFillTx/>
                <a:latin typeface="Candara" panose="020E0502030303020204" pitchFamily="34" charset="0"/>
                <a:ea typeface="+mn-ea"/>
                <a:cs typeface="Helvetica" pitchFamily="34" charset="0"/>
              </a:rPr>
              <a:t>Other</a:t>
            </a:r>
          </a:p>
        </p:txBody>
      </p:sp>
    </p:spTree>
    <p:extLst>
      <p:ext uri="{BB962C8B-B14F-4D97-AF65-F5344CB8AC3E}">
        <p14:creationId xmlns:p14="http://schemas.microsoft.com/office/powerpoint/2010/main" val="41102055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rotWithShape="1">
          <a:blip r:embed="rId3">
            <a:extLst>
              <a:ext uri="{28A0092B-C50C-407E-A947-70E740481C1C}">
                <a14:useLocalDpi xmlns:a14="http://schemas.microsoft.com/office/drawing/2010/main" val="0"/>
              </a:ext>
            </a:extLst>
          </a:blip>
          <a:srcRect l="7895" t="4851" r="9204" b="5900"/>
          <a:stretch/>
        </p:blipFill>
        <p:spPr>
          <a:xfrm>
            <a:off x="4631160" y="737320"/>
            <a:ext cx="7560840" cy="6120680"/>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427208" y="404664"/>
            <a:ext cx="4732688" cy="25853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100" b="1" i="0" u="none" strike="noStrike" kern="1200" cap="none" spc="0" normalizeH="0" baseline="0" noProof="0" dirty="0">
                <a:ln>
                  <a:noFill/>
                </a:ln>
                <a:solidFill>
                  <a:srgbClr val="19698E"/>
                </a:solidFill>
                <a:effectLst/>
                <a:uLnTx/>
                <a:uFillTx/>
                <a:latin typeface="Candara" panose="020E0502030303020204" pitchFamily="34" charset="0"/>
                <a:ea typeface="+mn-ea"/>
                <a:cs typeface="+mn-cs"/>
              </a:rPr>
              <a:t>One More Question!</a:t>
            </a:r>
          </a:p>
        </p:txBody>
      </p:sp>
    </p:spTree>
    <p:extLst>
      <p:ext uri="{BB962C8B-B14F-4D97-AF65-F5344CB8AC3E}">
        <p14:creationId xmlns:p14="http://schemas.microsoft.com/office/powerpoint/2010/main" val="62764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7858185" y="167238"/>
            <a:ext cx="4214479" cy="6502122"/>
          </a:xfrm>
          <a:prstGeom prst="rect">
            <a:avLst/>
          </a:prstGeom>
        </p:spPr>
        <p:txBody>
          <a:bodyPr vert="horz" lIns="91440" tIns="45720" rIns="91440" bIns="45720" rtlCol="0" anchor="t" anchorCtr="0">
            <a:noAutofit/>
          </a:bodyPr>
          <a:lstStyle/>
          <a:p>
            <a:pPr>
              <a:lnSpc>
                <a:spcPct val="80000"/>
              </a:lnSpc>
              <a:spcBef>
                <a:spcPct val="0"/>
              </a:spcBef>
              <a:spcAft>
                <a:spcPts val="600"/>
              </a:spcAft>
              <a:defRPr/>
            </a:pPr>
            <a:r>
              <a:rPr lang="en-US" sz="6000" b="1" dirty="0">
                <a:solidFill>
                  <a:schemeClr val="accent1"/>
                </a:solidFill>
                <a:latin typeface="+mj-lt"/>
                <a:ea typeface="+mj-ea"/>
                <a:cs typeface="+mj-cs"/>
              </a:rPr>
              <a:t>Type of Assessor?</a:t>
            </a:r>
            <a:br>
              <a:rPr lang="en-US" sz="6600" b="1" dirty="0">
                <a:solidFill>
                  <a:schemeClr val="accent1"/>
                </a:solidFill>
                <a:latin typeface="+mj-lt"/>
                <a:ea typeface="+mj-ea"/>
                <a:cs typeface="+mj-cs"/>
              </a:rPr>
            </a:br>
            <a:endParaRPr lang="en-US" sz="2400" b="1" dirty="0">
              <a:solidFill>
                <a:schemeClr val="accent1"/>
              </a:solidFill>
              <a:latin typeface="+mj-lt"/>
              <a:ea typeface="+mj-ea"/>
              <a:cs typeface="+mj-cs"/>
            </a:endParaRPr>
          </a:p>
          <a:p>
            <a:pPr>
              <a:lnSpc>
                <a:spcPct val="80000"/>
              </a:lnSpc>
              <a:spcBef>
                <a:spcPct val="0"/>
              </a:spcBef>
              <a:spcAft>
                <a:spcPts val="600"/>
              </a:spcAft>
              <a:defRPr/>
            </a:pPr>
            <a:r>
              <a:rPr lang="en-US" sz="3200" b="1" dirty="0">
                <a:solidFill>
                  <a:schemeClr val="accent1">
                    <a:lumMod val="50000"/>
                  </a:schemeClr>
                </a:solidFill>
                <a:latin typeface="+mj-lt"/>
                <a:ea typeface="+mj-ea"/>
                <a:cs typeface="+mj-cs"/>
              </a:rPr>
              <a:t>WHALE</a:t>
            </a:r>
          </a:p>
          <a:p>
            <a:pPr>
              <a:lnSpc>
                <a:spcPct val="80000"/>
              </a:lnSpc>
              <a:spcBef>
                <a:spcPct val="0"/>
              </a:spcBef>
              <a:spcAft>
                <a:spcPts val="600"/>
              </a:spcAft>
              <a:defRPr/>
            </a:pPr>
            <a:r>
              <a:rPr lang="en-US" sz="2800" dirty="0">
                <a:solidFill>
                  <a:schemeClr val="accent1">
                    <a:lumMod val="50000"/>
                  </a:schemeClr>
                </a:solidFill>
                <a:latin typeface="+mj-lt"/>
                <a:ea typeface="+mj-ea"/>
                <a:cs typeface="+mj-cs"/>
              </a:rPr>
              <a:t>Empathy; Gentle Giant</a:t>
            </a:r>
            <a:endParaRPr lang="en-US" sz="3200" dirty="0">
              <a:solidFill>
                <a:schemeClr val="accent1">
                  <a:lumMod val="50000"/>
                </a:schemeClr>
              </a:solidFill>
              <a:latin typeface="+mj-lt"/>
              <a:ea typeface="+mj-ea"/>
              <a:cs typeface="+mj-cs"/>
            </a:endParaRPr>
          </a:p>
          <a:p>
            <a:pPr>
              <a:lnSpc>
                <a:spcPct val="80000"/>
              </a:lnSpc>
              <a:spcBef>
                <a:spcPct val="0"/>
              </a:spcBef>
              <a:spcAft>
                <a:spcPts val="600"/>
              </a:spcAft>
              <a:defRPr/>
            </a:pPr>
            <a:endParaRPr lang="en-US" sz="900" dirty="0">
              <a:solidFill>
                <a:srgbClr val="0070C0"/>
              </a:solidFill>
              <a:latin typeface="+mj-lt"/>
              <a:ea typeface="+mj-ea"/>
              <a:cs typeface="+mj-cs"/>
            </a:endParaRPr>
          </a:p>
          <a:p>
            <a:pPr>
              <a:lnSpc>
                <a:spcPct val="80000"/>
              </a:lnSpc>
              <a:spcBef>
                <a:spcPct val="0"/>
              </a:spcBef>
              <a:spcAft>
                <a:spcPts val="600"/>
              </a:spcAft>
              <a:defRPr/>
            </a:pPr>
            <a:r>
              <a:rPr lang="en-US" sz="3200" b="1" dirty="0">
                <a:solidFill>
                  <a:schemeClr val="accent3">
                    <a:lumMod val="75000"/>
                  </a:schemeClr>
                </a:solidFill>
                <a:latin typeface="+mj-lt"/>
                <a:ea typeface="+mj-ea"/>
                <a:cs typeface="+mj-cs"/>
              </a:rPr>
              <a:t>ELEPHANT</a:t>
            </a:r>
            <a:br>
              <a:rPr lang="en-US" sz="3200" dirty="0">
                <a:solidFill>
                  <a:schemeClr val="accent3">
                    <a:lumMod val="75000"/>
                  </a:schemeClr>
                </a:solidFill>
                <a:latin typeface="+mj-lt"/>
                <a:ea typeface="+mj-ea"/>
                <a:cs typeface="+mj-cs"/>
              </a:rPr>
            </a:br>
            <a:r>
              <a:rPr lang="en-US" sz="3200" dirty="0">
                <a:solidFill>
                  <a:schemeClr val="accent3">
                    <a:lumMod val="75000"/>
                  </a:schemeClr>
                </a:solidFill>
                <a:latin typeface="+mj-lt"/>
                <a:ea typeface="+mj-ea"/>
                <a:cs typeface="+mj-cs"/>
              </a:rPr>
              <a:t>Team-Player; Member of the Herd</a:t>
            </a:r>
          </a:p>
          <a:p>
            <a:pPr>
              <a:lnSpc>
                <a:spcPct val="80000"/>
              </a:lnSpc>
              <a:spcBef>
                <a:spcPct val="0"/>
              </a:spcBef>
              <a:spcAft>
                <a:spcPts val="600"/>
              </a:spcAft>
              <a:defRPr/>
            </a:pPr>
            <a:endParaRPr lang="en-US" sz="900" dirty="0">
              <a:solidFill>
                <a:srgbClr val="0070C0"/>
              </a:solidFill>
              <a:latin typeface="+mj-lt"/>
              <a:ea typeface="+mj-ea"/>
              <a:cs typeface="+mj-cs"/>
            </a:endParaRPr>
          </a:p>
          <a:p>
            <a:pPr>
              <a:lnSpc>
                <a:spcPct val="80000"/>
              </a:lnSpc>
              <a:spcBef>
                <a:spcPct val="0"/>
              </a:spcBef>
              <a:spcAft>
                <a:spcPts val="600"/>
              </a:spcAft>
              <a:defRPr/>
            </a:pPr>
            <a:r>
              <a:rPr lang="en-US" sz="3200" b="1" dirty="0">
                <a:solidFill>
                  <a:schemeClr val="accent2">
                    <a:lumMod val="75000"/>
                  </a:schemeClr>
                </a:solidFill>
                <a:latin typeface="+mj-lt"/>
                <a:ea typeface="+mj-ea"/>
                <a:cs typeface="+mj-cs"/>
              </a:rPr>
              <a:t>LION</a:t>
            </a:r>
            <a:br>
              <a:rPr lang="en-US" sz="3200" b="1" dirty="0">
                <a:solidFill>
                  <a:schemeClr val="accent2">
                    <a:lumMod val="75000"/>
                  </a:schemeClr>
                </a:solidFill>
                <a:latin typeface="+mj-lt"/>
                <a:ea typeface="+mj-ea"/>
                <a:cs typeface="+mj-cs"/>
              </a:rPr>
            </a:br>
            <a:r>
              <a:rPr lang="en-US" sz="3200" dirty="0">
                <a:solidFill>
                  <a:schemeClr val="accent2">
                    <a:lumMod val="75000"/>
                  </a:schemeClr>
                </a:solidFill>
                <a:latin typeface="+mj-lt"/>
                <a:ea typeface="+mj-ea"/>
                <a:cs typeface="+mj-cs"/>
              </a:rPr>
              <a:t>Hunter; Protector</a:t>
            </a:r>
          </a:p>
          <a:p>
            <a:pPr>
              <a:lnSpc>
                <a:spcPct val="80000"/>
              </a:lnSpc>
              <a:spcBef>
                <a:spcPct val="0"/>
              </a:spcBef>
              <a:spcAft>
                <a:spcPts val="600"/>
              </a:spcAft>
              <a:defRPr/>
            </a:pPr>
            <a:br>
              <a:rPr lang="en-US" sz="900" dirty="0">
                <a:solidFill>
                  <a:schemeClr val="accent2">
                    <a:lumMod val="75000"/>
                  </a:schemeClr>
                </a:solidFill>
                <a:latin typeface="+mj-lt"/>
                <a:ea typeface="+mj-ea"/>
                <a:cs typeface="+mj-cs"/>
              </a:rPr>
            </a:br>
            <a:r>
              <a:rPr lang="en-US" sz="3200" b="1" dirty="0">
                <a:solidFill>
                  <a:schemeClr val="accent5">
                    <a:lumMod val="75000"/>
                  </a:schemeClr>
                </a:solidFill>
                <a:latin typeface="+mj-lt"/>
                <a:ea typeface="+mj-ea"/>
                <a:cs typeface="+mj-cs"/>
              </a:rPr>
              <a:t>DEER</a:t>
            </a:r>
            <a:br>
              <a:rPr lang="en-US" sz="3200" b="1" dirty="0">
                <a:solidFill>
                  <a:schemeClr val="accent5">
                    <a:lumMod val="75000"/>
                  </a:schemeClr>
                </a:solidFill>
                <a:latin typeface="+mj-lt"/>
                <a:ea typeface="+mj-ea"/>
                <a:cs typeface="+mj-cs"/>
              </a:rPr>
            </a:br>
            <a:r>
              <a:rPr lang="en-US" sz="3200" dirty="0">
                <a:solidFill>
                  <a:schemeClr val="accent5">
                    <a:lumMod val="75000"/>
                  </a:schemeClr>
                </a:solidFill>
                <a:latin typeface="+mj-lt"/>
                <a:ea typeface="+mj-ea"/>
                <a:cs typeface="+mj-cs"/>
              </a:rPr>
              <a:t>Nervous; Wary</a:t>
            </a:r>
          </a:p>
        </p:txBody>
      </p:sp>
      <p:sp>
        <p:nvSpPr>
          <p:cNvPr id="15" name="Rectangle 14">
            <a:extLst>
              <a:ext uri="{FF2B5EF4-FFF2-40B4-BE49-F238E27FC236}">
                <a16:creationId xmlns:a16="http://schemas.microsoft.com/office/drawing/2014/main" id="{4CDBFB27-D30B-4FDC-BE38-220B93893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9C87C6-2AEF-4409-BEC6-AC98598F3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Whale with solid fill">
            <a:extLst>
              <a:ext uri="{FF2B5EF4-FFF2-40B4-BE49-F238E27FC236}">
                <a16:creationId xmlns:a16="http://schemas.microsoft.com/office/drawing/2014/main" id="{493A2436-A676-85E6-5894-7BE4239EB1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0" b="170"/>
          <a:stretch/>
        </p:blipFill>
        <p:spPr>
          <a:xfrm>
            <a:off x="794017" y="642131"/>
            <a:ext cx="2583735" cy="2574973"/>
          </a:xfrm>
          <a:prstGeom prst="rect">
            <a:avLst/>
          </a:prstGeom>
        </p:spPr>
      </p:pic>
      <p:sp>
        <p:nvSpPr>
          <p:cNvPr id="19" name="Rectangle 18">
            <a:extLst>
              <a:ext uri="{FF2B5EF4-FFF2-40B4-BE49-F238E27FC236}">
                <a16:creationId xmlns:a16="http://schemas.microsoft.com/office/drawing/2014/main" id="{3394CA68-C042-4896-B478-9F37D7660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lephant with solid fill">
            <a:extLst>
              <a:ext uri="{FF2B5EF4-FFF2-40B4-BE49-F238E27FC236}">
                <a16:creationId xmlns:a16="http://schemas.microsoft.com/office/drawing/2014/main" id="{7CB6DAE9-E9D7-412B-AD18-CEE810C09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69" b="169"/>
          <a:stretch/>
        </p:blipFill>
        <p:spPr>
          <a:xfrm>
            <a:off x="4159520" y="642131"/>
            <a:ext cx="2583706" cy="2574973"/>
          </a:xfrm>
          <a:prstGeom prst="rect">
            <a:avLst/>
          </a:prstGeom>
        </p:spPr>
      </p:pic>
      <p:sp>
        <p:nvSpPr>
          <p:cNvPr id="21" name="Rectangle 20">
            <a:extLst>
              <a:ext uri="{FF2B5EF4-FFF2-40B4-BE49-F238E27FC236}">
                <a16:creationId xmlns:a16="http://schemas.microsoft.com/office/drawing/2014/main" id="{E74EA41F-E3F5-4A93-887A-B631FEA58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3307" y="3531049"/>
            <a:ext cx="2423160" cy="241255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6ACB58-4D03-4A27-9232-8045D151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80BC5618-0789-41DD-93E0-6D34874C2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A7B0334-DABF-B67D-C21A-8A1D33504AD8}"/>
              </a:ext>
            </a:extLst>
          </p:cNvPr>
          <p:cNvSpPr/>
          <p:nvPr/>
        </p:nvSpPr>
        <p:spPr>
          <a:xfrm>
            <a:off x="479666" y="3531049"/>
            <a:ext cx="3196801" cy="2896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pic>
        <p:nvPicPr>
          <p:cNvPr id="2" name="Picture 2">
            <a:extLst>
              <a:ext uri="{FF2B5EF4-FFF2-40B4-BE49-F238E27FC236}">
                <a16:creationId xmlns:a16="http://schemas.microsoft.com/office/drawing/2014/main" id="{99E0D2D9-2E1B-258A-FF51-84AF5661001D}"/>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t="52" b="52"/>
          <a:stretch/>
        </p:blipFill>
        <p:spPr>
          <a:xfrm flipH="1">
            <a:off x="4136512" y="3762082"/>
            <a:ext cx="2423159" cy="2414942"/>
          </a:xfrm>
          <a:prstGeom prst="rect">
            <a:avLst/>
          </a:prstGeom>
        </p:spPr>
      </p:pic>
      <p:pic>
        <p:nvPicPr>
          <p:cNvPr id="10" name="Picture 2" descr="Lion with solid fill">
            <a:extLst>
              <a:ext uri="{FF2B5EF4-FFF2-40B4-BE49-F238E27FC236}">
                <a16:creationId xmlns:a16="http://schemas.microsoft.com/office/drawing/2014/main" id="{309BEC04-80D3-0566-D910-ADB8E79E67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70" b="170"/>
          <a:stretch/>
        </p:blipFill>
        <p:spPr>
          <a:xfrm>
            <a:off x="731296" y="3800730"/>
            <a:ext cx="2570591" cy="2561874"/>
          </a:xfrm>
          <a:prstGeom prst="rect">
            <a:avLst/>
          </a:prstGeom>
        </p:spPr>
      </p:pic>
    </p:spTree>
    <p:extLst>
      <p:ext uri="{BB962C8B-B14F-4D97-AF65-F5344CB8AC3E}">
        <p14:creationId xmlns:p14="http://schemas.microsoft.com/office/powerpoint/2010/main" val="40188276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101840"/>
          </a:xfrm>
          <a:prstGeom prst="rect">
            <a:avLst/>
          </a:prstGeom>
          <a:noFill/>
        </p:spPr>
        <p:txBody>
          <a:bodyPr wrap="square" rtlCol="0">
            <a:spAutoFit/>
          </a:bodyPr>
          <a:lstStyle/>
          <a:p>
            <a:pPr algn="ctr">
              <a:lnSpc>
                <a:spcPct val="80000"/>
              </a:lnSpc>
            </a:pPr>
            <a:r>
              <a:rPr lang="en-GB" sz="8000" b="1" dirty="0">
                <a:solidFill>
                  <a:schemeClr val="accent1">
                    <a:lumMod val="75000"/>
                  </a:schemeClr>
                </a:solidFill>
                <a:latin typeface="Candara" panose="020E0502030303020204" pitchFamily="34" charset="0"/>
                <a:cs typeface="Helvetica" panose="020B0604020202020204" pitchFamily="34" charset="0"/>
              </a:rPr>
              <a:t>Panoramic: E+ and KA220</a:t>
            </a:r>
            <a:endParaRPr lang="en-GB" sz="8800" b="1" dirty="0">
              <a:solidFill>
                <a:schemeClr val="accent1">
                  <a:lumMod val="75000"/>
                </a:schemeClr>
              </a:solidFill>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15192984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1904" y="836712"/>
            <a:ext cx="6834425" cy="4801314"/>
          </a:xfrm>
          <a:prstGeom prst="rect">
            <a:avLst/>
          </a:prstGeom>
          <a:noFill/>
        </p:spPr>
        <p:txBody>
          <a:bodyPr wrap="square" rtlCol="0">
            <a:spAutoFit/>
          </a:bodyPr>
          <a:lstStyle/>
          <a:p>
            <a:pPr algn="l">
              <a:lnSpc>
                <a:spcPct val="90000"/>
              </a:lnSpc>
            </a:pPr>
            <a:r>
              <a:rPr lang="en-US" sz="3000" b="0" i="0" u="none" strike="noStrike" baseline="0" dirty="0">
                <a:solidFill>
                  <a:schemeClr val="accent5">
                    <a:lumMod val="75000"/>
                  </a:schemeClr>
                </a:solidFill>
                <a:latin typeface="Candara" panose="020E0502030303020204" pitchFamily="34" charset="0"/>
              </a:rPr>
              <a:t>“to support, through lifelong learning, the </a:t>
            </a:r>
            <a:r>
              <a:rPr lang="en-US" sz="3000" b="1" i="0" u="none" strike="noStrike" baseline="0" dirty="0">
                <a:solidFill>
                  <a:schemeClr val="accent1"/>
                </a:solidFill>
                <a:latin typeface="Candara" panose="020E0502030303020204" pitchFamily="34" charset="0"/>
              </a:rPr>
              <a:t>educational, professional and personal development of people </a:t>
            </a:r>
            <a:r>
              <a:rPr lang="en-US" sz="3000" b="0" i="0" u="none" strike="noStrike" baseline="0" dirty="0">
                <a:solidFill>
                  <a:schemeClr val="accent5">
                    <a:lumMod val="75000"/>
                  </a:schemeClr>
                </a:solidFill>
                <a:latin typeface="Candara" panose="020E0502030303020204" pitchFamily="34" charset="0"/>
              </a:rPr>
              <a:t>in education, training, youth and sport, in Europe and beyond, thereby contributing to </a:t>
            </a:r>
            <a:r>
              <a:rPr lang="en-US" sz="3000" b="1" i="0" u="none" strike="noStrike" baseline="0" dirty="0">
                <a:solidFill>
                  <a:schemeClr val="accent1"/>
                </a:solidFill>
                <a:latin typeface="Candara" panose="020E0502030303020204" pitchFamily="34" charset="0"/>
              </a:rPr>
              <a:t>sustainable growth</a:t>
            </a:r>
            <a:r>
              <a:rPr lang="en-US" sz="3000" b="0" i="0" u="none" strike="noStrike" baseline="0" dirty="0">
                <a:solidFill>
                  <a:schemeClr val="accent5">
                    <a:lumMod val="75000"/>
                  </a:schemeClr>
                </a:solidFill>
                <a:latin typeface="Candara" panose="020E0502030303020204" pitchFamily="34" charset="0"/>
              </a:rPr>
              <a:t>, </a:t>
            </a:r>
            <a:r>
              <a:rPr lang="en-US" sz="3000" b="1" i="0" u="none" strike="noStrike" baseline="0" dirty="0">
                <a:solidFill>
                  <a:schemeClr val="accent1"/>
                </a:solidFill>
                <a:latin typeface="Candara" panose="020E0502030303020204" pitchFamily="34" charset="0"/>
              </a:rPr>
              <a:t>quality jobs </a:t>
            </a:r>
            <a:r>
              <a:rPr lang="en-US" sz="3000" dirty="0">
                <a:solidFill>
                  <a:schemeClr val="accent5">
                    <a:lumMod val="75000"/>
                  </a:schemeClr>
                </a:solidFill>
                <a:latin typeface="Candara" panose="020E0502030303020204" pitchFamily="34" charset="0"/>
              </a:rPr>
              <a:t>and</a:t>
            </a:r>
            <a:r>
              <a:rPr lang="en-US" sz="3000" b="1" i="0" u="none" strike="noStrike" baseline="0" dirty="0">
                <a:solidFill>
                  <a:schemeClr val="accent1"/>
                </a:solidFill>
                <a:latin typeface="Candara" panose="020E0502030303020204" pitchFamily="34" charset="0"/>
              </a:rPr>
              <a:t> social cohesion</a:t>
            </a:r>
            <a:r>
              <a:rPr lang="en-US" sz="3000" b="0" i="0" u="none" strike="noStrike" baseline="0" dirty="0">
                <a:solidFill>
                  <a:schemeClr val="accent5">
                    <a:lumMod val="75000"/>
                  </a:schemeClr>
                </a:solidFill>
                <a:latin typeface="Candara" panose="020E0502030303020204" pitchFamily="34" charset="0"/>
              </a:rPr>
              <a:t>, to </a:t>
            </a:r>
            <a:r>
              <a:rPr lang="en-US" sz="3000" b="1" i="0" u="none" strike="noStrike" baseline="0" dirty="0">
                <a:solidFill>
                  <a:schemeClr val="accent1"/>
                </a:solidFill>
                <a:latin typeface="Candara" panose="020E0502030303020204" pitchFamily="34" charset="0"/>
              </a:rPr>
              <a:t>driving innovation</a:t>
            </a:r>
            <a:r>
              <a:rPr lang="en-US" sz="3000" b="0" i="0" u="none" strike="noStrike" baseline="0" dirty="0">
                <a:solidFill>
                  <a:schemeClr val="accent5">
                    <a:lumMod val="75000"/>
                  </a:schemeClr>
                </a:solidFill>
                <a:latin typeface="Candara" panose="020E0502030303020204" pitchFamily="34" charset="0"/>
              </a:rPr>
              <a:t>, and to strengthening </a:t>
            </a:r>
            <a:r>
              <a:rPr lang="en-US" sz="3000" b="1" i="0" u="none" strike="noStrike" baseline="0" dirty="0">
                <a:solidFill>
                  <a:schemeClr val="accent1"/>
                </a:solidFill>
                <a:latin typeface="Candara" panose="020E0502030303020204" pitchFamily="34" charset="0"/>
              </a:rPr>
              <a:t>European identity and active citizenship</a:t>
            </a:r>
            <a:r>
              <a:rPr lang="en-US" sz="3000" b="0" i="0" u="none" strike="noStrike" baseline="0" dirty="0">
                <a:solidFill>
                  <a:schemeClr val="accent5">
                    <a:lumMod val="75000"/>
                  </a:schemeClr>
                </a:solidFill>
                <a:latin typeface="Candara" panose="020E0502030303020204" pitchFamily="34" charset="0"/>
              </a:rPr>
              <a:t>”</a:t>
            </a:r>
            <a:br>
              <a:rPr lang="en-US" sz="3000" b="0" i="0" u="none" strike="noStrike" baseline="0" dirty="0">
                <a:solidFill>
                  <a:srgbClr val="003387"/>
                </a:solidFill>
                <a:latin typeface="Candara" panose="020E0502030303020204" pitchFamily="34" charset="0"/>
              </a:rPr>
            </a:br>
            <a:br>
              <a:rPr lang="en-US" sz="1400" b="0" i="0" u="none" strike="noStrike" baseline="0" dirty="0">
                <a:solidFill>
                  <a:srgbClr val="003387"/>
                </a:solidFill>
                <a:latin typeface="Candara" panose="020E0502030303020204" pitchFamily="34" charset="0"/>
              </a:rPr>
            </a:br>
            <a:r>
              <a:rPr kumimoji="0" lang="en-GB" sz="2800" i="0" u="none" strike="noStrike" kern="1200" cap="none" spc="0" normalizeH="0" baseline="0" noProof="0" dirty="0">
                <a:ln>
                  <a:noFill/>
                </a:ln>
                <a:solidFill>
                  <a:schemeClr val="accent1">
                    <a:lumMod val="50000"/>
                  </a:schemeClr>
                </a:solidFill>
                <a:effectLst/>
                <a:uLnTx/>
                <a:uFillTx/>
                <a:latin typeface="Candara" panose="020E0502030303020204" pitchFamily="34" charset="0"/>
              </a:rPr>
              <a:t>Contributes to the Achievement of</a:t>
            </a:r>
            <a:br>
              <a:rPr kumimoji="0" lang="en-GB" sz="2800" i="0" u="none" strike="noStrike" kern="1200" cap="none" spc="0" normalizeH="0" baseline="0" noProof="0" dirty="0">
                <a:ln>
                  <a:noFill/>
                </a:ln>
                <a:solidFill>
                  <a:schemeClr val="accent1">
                    <a:lumMod val="50000"/>
                  </a:schemeClr>
                </a:solidFill>
                <a:effectLst/>
                <a:uLnTx/>
                <a:uFillTx/>
                <a:latin typeface="Candara" panose="020E0502030303020204" pitchFamily="34" charset="0"/>
              </a:rPr>
            </a:br>
            <a:r>
              <a:rPr kumimoji="0" lang="en-GB" sz="2800" i="0" u="none" strike="noStrike" kern="1200" cap="none" spc="0" normalizeH="0" baseline="0" noProof="0" dirty="0">
                <a:ln>
                  <a:noFill/>
                </a:ln>
                <a:solidFill>
                  <a:schemeClr val="accent1">
                    <a:lumMod val="50000"/>
                  </a:schemeClr>
                </a:solidFill>
                <a:effectLst/>
                <a:uLnTx/>
                <a:uFillTx/>
                <a:latin typeface="Candara" panose="020E0502030303020204" pitchFamily="34" charset="0"/>
              </a:rPr>
              <a:t>Higher-level Policy Objectives and Priorities</a:t>
            </a:r>
            <a:endParaRPr lang="en-GB" sz="2800" baseline="30000" dirty="0">
              <a:solidFill>
                <a:schemeClr val="accent1">
                  <a:lumMod val="50000"/>
                </a:schemeClr>
              </a:solidFill>
              <a:latin typeface="Candara" panose="020E050203030302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DB6BC31E-8415-6567-0BBC-11EC457C8D58}"/>
              </a:ext>
            </a:extLst>
          </p:cNvPr>
          <p:cNvSpPr txBox="1"/>
          <p:nvPr/>
        </p:nvSpPr>
        <p:spPr>
          <a:xfrm>
            <a:off x="261516" y="3373916"/>
            <a:ext cx="4708947" cy="2167709"/>
          </a:xfrm>
          <a:prstGeom prst="rect">
            <a:avLst/>
          </a:prstGeom>
          <a:noFill/>
        </p:spPr>
        <p:txBody>
          <a:bodyPr wrap="square">
            <a:spAutoFit/>
          </a:bodyPr>
          <a:lstStyle/>
          <a:p>
            <a:pPr algn="r">
              <a:lnSpc>
                <a:spcPct val="75000"/>
              </a:lnSpc>
            </a:pPr>
            <a:r>
              <a:rPr lang="en-US" sz="8800" b="1" i="0" u="none" strike="noStrike" baseline="0" dirty="0">
                <a:solidFill>
                  <a:srgbClr val="003387"/>
                </a:solidFill>
                <a:latin typeface="Calibri" panose="020F0502020204030204" pitchFamily="34" charset="0"/>
              </a:rPr>
              <a:t>General Objective</a:t>
            </a:r>
          </a:p>
        </p:txBody>
      </p:sp>
      <p:pic>
        <p:nvPicPr>
          <p:cNvPr id="2" name="Picture 1" descr="A blue text on a white background&#10;&#10;Description automatically generated">
            <a:extLst>
              <a:ext uri="{FF2B5EF4-FFF2-40B4-BE49-F238E27FC236}">
                <a16:creationId xmlns:a16="http://schemas.microsoft.com/office/drawing/2014/main" id="{E5B4756C-61BE-062C-2D4B-6021D7499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65" y="980728"/>
            <a:ext cx="4478598" cy="790340"/>
          </a:xfrm>
          <a:prstGeom prst="rect">
            <a:avLst/>
          </a:prstGeom>
        </p:spPr>
      </p:pic>
      <p:pic>
        <p:nvPicPr>
          <p:cNvPr id="3" name="Picture 2">
            <a:extLst>
              <a:ext uri="{FF2B5EF4-FFF2-40B4-BE49-F238E27FC236}">
                <a16:creationId xmlns:a16="http://schemas.microsoft.com/office/drawing/2014/main" id="{88EE0E89-6237-6E5B-DDAE-A6927DA931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827"/>
          <a:stretch/>
        </p:blipFill>
        <p:spPr bwMode="auto">
          <a:xfrm>
            <a:off x="995921" y="1525713"/>
            <a:ext cx="3905009" cy="1395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88457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7575" y="1124069"/>
            <a:ext cx="6643081" cy="4228850"/>
          </a:xfrm>
          <a:prstGeom prst="rect">
            <a:avLst/>
          </a:prstGeom>
          <a:noFill/>
        </p:spPr>
        <p:txBody>
          <a:bodyPr wrap="square" rtlCol="0">
            <a:spAutoFit/>
          </a:bodyPr>
          <a:lstStyle/>
          <a:p>
            <a:pPr marL="571500" indent="-571500" algn="l">
              <a:lnSpc>
                <a:spcPct val="90000"/>
              </a:lnSpc>
              <a:buFont typeface="Arial" panose="020B0604020202020204" pitchFamily="34" charset="0"/>
              <a:buChar char="•"/>
            </a:pPr>
            <a:r>
              <a:rPr lang="en-US" sz="4000" b="0" i="0" u="none" strike="noStrike" baseline="0" dirty="0">
                <a:solidFill>
                  <a:schemeClr val="accent6">
                    <a:lumMod val="50000"/>
                  </a:schemeClr>
                </a:solidFill>
                <a:latin typeface="Candara" panose="020E0502030303020204" pitchFamily="34" charset="0"/>
              </a:rPr>
              <a:t>Access and Inclusion</a:t>
            </a:r>
          </a:p>
          <a:p>
            <a:pPr marL="571500" indent="-571500" algn="l">
              <a:lnSpc>
                <a:spcPct val="90000"/>
              </a:lnSpc>
              <a:buFont typeface="Arial" panose="020B0604020202020204" pitchFamily="34" charset="0"/>
              <a:buChar char="•"/>
            </a:pPr>
            <a:r>
              <a:rPr lang="en-US" sz="4000" b="0" i="0" u="none" strike="noStrike" baseline="0" dirty="0">
                <a:solidFill>
                  <a:schemeClr val="accent3">
                    <a:lumMod val="75000"/>
                  </a:schemeClr>
                </a:solidFill>
                <a:latin typeface="Candara" panose="020E0502030303020204" pitchFamily="34" charset="0"/>
              </a:rPr>
              <a:t>Green Transition</a:t>
            </a:r>
          </a:p>
          <a:p>
            <a:pPr marL="571500" indent="-571500" algn="l">
              <a:lnSpc>
                <a:spcPct val="90000"/>
              </a:lnSpc>
              <a:buFont typeface="Arial" panose="020B0604020202020204" pitchFamily="34" charset="0"/>
              <a:buChar char="•"/>
            </a:pPr>
            <a:r>
              <a:rPr lang="en-US" sz="4000" b="0" i="0" u="none" strike="noStrike" baseline="0" dirty="0">
                <a:solidFill>
                  <a:schemeClr val="accent2">
                    <a:lumMod val="75000"/>
                  </a:schemeClr>
                </a:solidFill>
                <a:latin typeface="Candara" panose="020E0502030303020204" pitchFamily="34" charset="0"/>
              </a:rPr>
              <a:t>Digital Transformation</a:t>
            </a:r>
          </a:p>
          <a:p>
            <a:pPr marL="571500" indent="-571500" algn="l">
              <a:lnSpc>
                <a:spcPct val="90000"/>
              </a:lnSpc>
              <a:buFont typeface="Arial" panose="020B0604020202020204" pitchFamily="34" charset="0"/>
              <a:buChar char="•"/>
            </a:pPr>
            <a:r>
              <a:rPr lang="en-US" sz="4000" b="0" i="0" u="none" strike="noStrike" baseline="0" dirty="0">
                <a:solidFill>
                  <a:schemeClr val="accent4">
                    <a:lumMod val="75000"/>
                  </a:schemeClr>
                </a:solidFill>
                <a:latin typeface="Candara" panose="020E0502030303020204" pitchFamily="34" charset="0"/>
              </a:rPr>
              <a:t>Democratic Participation</a:t>
            </a:r>
          </a:p>
          <a:p>
            <a:pPr algn="l">
              <a:lnSpc>
                <a:spcPct val="90000"/>
              </a:lnSpc>
            </a:pPr>
            <a:endParaRPr lang="en-US" sz="4000" b="0" i="0" u="none" strike="noStrike" baseline="0" dirty="0">
              <a:solidFill>
                <a:schemeClr val="accent5">
                  <a:lumMod val="75000"/>
                </a:schemeClr>
              </a:solidFill>
              <a:latin typeface="Candara" panose="020E0502030303020204" pitchFamily="34" charset="0"/>
            </a:endParaRPr>
          </a:p>
          <a:p>
            <a:pPr marL="571500" indent="-571500" algn="l">
              <a:lnSpc>
                <a:spcPct val="90000"/>
              </a:lnSpc>
              <a:buFont typeface="Arial" panose="020B0604020202020204" pitchFamily="34" charset="0"/>
              <a:buChar char="•"/>
            </a:pPr>
            <a:r>
              <a:rPr kumimoji="0" lang="en-GB" sz="4000" i="0" u="none" strike="noStrike" kern="1200" cap="none" spc="0" normalizeH="0" baseline="0" noProof="0" dirty="0">
                <a:ln>
                  <a:noFill/>
                </a:ln>
                <a:solidFill>
                  <a:schemeClr val="accent5">
                    <a:lumMod val="75000"/>
                  </a:schemeClr>
                </a:solidFill>
                <a:effectLst/>
                <a:uLnTx/>
                <a:uFillTx/>
                <a:latin typeface="Candara" panose="020E0502030303020204" pitchFamily="34" charset="0"/>
              </a:rPr>
              <a:t>Resilience and Recovery</a:t>
            </a:r>
          </a:p>
          <a:p>
            <a:pPr marL="571500" indent="-571500" algn="l">
              <a:lnSpc>
                <a:spcPct val="90000"/>
              </a:lnSpc>
              <a:buFont typeface="Arial" panose="020B0604020202020204" pitchFamily="34" charset="0"/>
              <a:buChar char="•"/>
            </a:pPr>
            <a:r>
              <a:rPr kumimoji="0" lang="en-GB" sz="4000" i="0" u="none" strike="noStrike" kern="1200" cap="none" spc="0" normalizeH="0" baseline="0" noProof="0" dirty="0">
                <a:ln>
                  <a:noFill/>
                </a:ln>
                <a:solidFill>
                  <a:schemeClr val="accent1"/>
                </a:solidFill>
                <a:effectLst/>
                <a:uLnTx/>
                <a:uFillTx/>
                <a:latin typeface="Candara" panose="020E0502030303020204" pitchFamily="34" charset="0"/>
              </a:rPr>
              <a:t>Responsiveness</a:t>
            </a:r>
            <a:r>
              <a:rPr kumimoji="0" lang="en-GB" sz="4000" i="0" u="none" strike="noStrike" kern="1200" cap="none" spc="0" normalizeH="0" baseline="0" noProof="0" dirty="0">
                <a:ln>
                  <a:noFill/>
                </a:ln>
                <a:solidFill>
                  <a:schemeClr val="tx2">
                    <a:lumMod val="60000"/>
                    <a:lumOff val="40000"/>
                  </a:schemeClr>
                </a:solidFill>
                <a:effectLst/>
                <a:uLnTx/>
                <a:uFillTx/>
                <a:latin typeface="Candara" panose="020E0502030303020204" pitchFamily="34" charset="0"/>
              </a:rPr>
              <a:t> </a:t>
            </a:r>
          </a:p>
          <a:p>
            <a:pPr marL="457200" indent="-457200" algn="l">
              <a:lnSpc>
                <a:spcPct val="90000"/>
              </a:lnSpc>
              <a:buFont typeface="Arial" panose="020B0604020202020204" pitchFamily="34" charset="0"/>
              <a:buChar char="•"/>
            </a:pPr>
            <a:endParaRPr lang="en-GB" sz="2800" baseline="30000" dirty="0">
              <a:solidFill>
                <a:schemeClr val="tx2">
                  <a:lumMod val="60000"/>
                  <a:lumOff val="40000"/>
                </a:schemeClr>
              </a:solidFill>
              <a:latin typeface="Candara" panose="020E050203030302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DB6BC31E-8415-6567-0BBC-11EC457C8D58}"/>
              </a:ext>
            </a:extLst>
          </p:cNvPr>
          <p:cNvSpPr txBox="1"/>
          <p:nvPr/>
        </p:nvSpPr>
        <p:spPr>
          <a:xfrm>
            <a:off x="261516" y="3373916"/>
            <a:ext cx="4708947" cy="1979003"/>
          </a:xfrm>
          <a:prstGeom prst="rect">
            <a:avLst/>
          </a:prstGeom>
          <a:noFill/>
        </p:spPr>
        <p:txBody>
          <a:bodyPr wrap="square">
            <a:spAutoFit/>
          </a:bodyPr>
          <a:lstStyle/>
          <a:p>
            <a:pPr algn="r">
              <a:lnSpc>
                <a:spcPct val="75000"/>
              </a:lnSpc>
            </a:pPr>
            <a:r>
              <a:rPr lang="en-US" sz="8000" b="1" i="0" u="none" strike="noStrike" baseline="0" dirty="0">
                <a:solidFill>
                  <a:srgbClr val="003387"/>
                </a:solidFill>
                <a:latin typeface="Calibri" panose="020F0502020204030204" pitchFamily="34" charset="0"/>
              </a:rPr>
              <a:t>Horizontal Objectives</a:t>
            </a:r>
            <a:endParaRPr lang="en-US" sz="8800" b="1" i="0" u="none" strike="noStrike" baseline="0" dirty="0">
              <a:solidFill>
                <a:srgbClr val="003387"/>
              </a:solidFill>
              <a:latin typeface="Calibri" panose="020F0502020204030204" pitchFamily="34" charset="0"/>
            </a:endParaRPr>
          </a:p>
        </p:txBody>
      </p:sp>
      <p:pic>
        <p:nvPicPr>
          <p:cNvPr id="2" name="Picture 1" descr="A blue text on a white background&#10;&#10;Description automatically generated">
            <a:extLst>
              <a:ext uri="{FF2B5EF4-FFF2-40B4-BE49-F238E27FC236}">
                <a16:creationId xmlns:a16="http://schemas.microsoft.com/office/drawing/2014/main" id="{E5B4756C-61BE-062C-2D4B-6021D7499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65" y="980728"/>
            <a:ext cx="4478598" cy="790340"/>
          </a:xfrm>
          <a:prstGeom prst="rect">
            <a:avLst/>
          </a:prstGeom>
        </p:spPr>
      </p:pic>
      <p:pic>
        <p:nvPicPr>
          <p:cNvPr id="3" name="Picture 2">
            <a:extLst>
              <a:ext uri="{FF2B5EF4-FFF2-40B4-BE49-F238E27FC236}">
                <a16:creationId xmlns:a16="http://schemas.microsoft.com/office/drawing/2014/main" id="{88EE0E89-6237-6E5B-DDAE-A6927DA931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827"/>
          <a:stretch/>
        </p:blipFill>
        <p:spPr bwMode="auto">
          <a:xfrm>
            <a:off x="995921" y="1525713"/>
            <a:ext cx="3905009" cy="1395585"/>
          </a:xfrm>
          <a:prstGeom prst="rect">
            <a:avLst/>
          </a:prstGeom>
          <a:ln>
            <a:noFill/>
          </a:ln>
          <a:extLst>
            <a:ext uri="{53640926-AAD7-44D8-BBD7-CCE9431645EC}">
              <a14:shadowObscured xmlns:a14="http://schemas.microsoft.com/office/drawing/2010/main"/>
            </a:ext>
          </a:extLst>
        </p:spPr>
      </p:pic>
      <p:pic>
        <p:nvPicPr>
          <p:cNvPr id="5" name="Picture 2" descr="ukraine flag from en.wikipedia.org">
            <a:extLst>
              <a:ext uri="{FF2B5EF4-FFF2-40B4-BE49-F238E27FC236}">
                <a16:creationId xmlns:a16="http://schemas.microsoft.com/office/drawing/2014/main" id="{693ED9EF-5CCB-F3C4-3DDE-04D4E5BB5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2384" y="4509120"/>
            <a:ext cx="664021"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844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909" y="57291"/>
            <a:ext cx="5112568" cy="1373831"/>
          </a:xfrm>
          <a:prstGeom prst="rect">
            <a:avLst/>
          </a:prstGeom>
        </p:spPr>
      </p:pic>
      <p:grpSp>
        <p:nvGrpSpPr>
          <p:cNvPr id="2" name="Group 1">
            <a:extLst>
              <a:ext uri="{FF2B5EF4-FFF2-40B4-BE49-F238E27FC236}">
                <a16:creationId xmlns:a16="http://schemas.microsoft.com/office/drawing/2014/main" id="{04E02010-9FAD-407A-B0B4-45305B3EE64C}"/>
              </a:ext>
            </a:extLst>
          </p:cNvPr>
          <p:cNvGrpSpPr/>
          <p:nvPr/>
        </p:nvGrpSpPr>
        <p:grpSpPr>
          <a:xfrm>
            <a:off x="1647867" y="1567139"/>
            <a:ext cx="5690543" cy="4974623"/>
            <a:chOff x="323528" y="1017177"/>
            <a:chExt cx="4433188" cy="4607623"/>
          </a:xfrm>
        </p:grpSpPr>
        <p:sp>
          <p:nvSpPr>
            <p:cNvPr id="10" name="Line Callout 2 9"/>
            <p:cNvSpPr/>
            <p:nvPr/>
          </p:nvSpPr>
          <p:spPr>
            <a:xfrm flipH="1">
              <a:off x="323528" y="1017177"/>
              <a:ext cx="4433188" cy="1325481"/>
            </a:xfrm>
            <a:prstGeom prst="borderCallout2">
              <a:avLst>
                <a:gd name="adj1" fmla="val 48145"/>
                <a:gd name="adj2" fmla="val -3554"/>
                <a:gd name="adj3" fmla="val 48145"/>
                <a:gd name="adj4" fmla="val -17549"/>
                <a:gd name="adj5" fmla="val 48867"/>
                <a:gd name="adj6" fmla="val -54312"/>
              </a:avLst>
            </a:prstGeom>
            <a:noFill/>
            <a:ln>
              <a:solidFill>
                <a:srgbClr val="007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cap="small" dirty="0">
                  <a:solidFill>
                    <a:schemeClr val="accent5"/>
                  </a:solidFill>
                  <a:latin typeface="Candara" panose="020E0502030303020204" pitchFamily="34" charset="0"/>
                </a:rPr>
                <a:t>Key Action 1</a:t>
              </a:r>
              <a:r>
                <a:rPr lang="en-GB" sz="3200" b="1" dirty="0">
                  <a:solidFill>
                    <a:schemeClr val="accent5"/>
                  </a:solidFill>
                  <a:latin typeface="Candara" panose="020E0502030303020204" pitchFamily="34" charset="0"/>
                </a:rPr>
                <a:t>:</a:t>
              </a:r>
              <a:br>
                <a:rPr lang="en-GB" sz="3200" b="1" dirty="0">
                  <a:solidFill>
                    <a:schemeClr val="accent4">
                      <a:lumMod val="50000"/>
                    </a:schemeClr>
                  </a:solidFill>
                  <a:latin typeface="Candara" panose="020E0502030303020204" pitchFamily="34" charset="0"/>
                </a:rPr>
              </a:br>
              <a:r>
                <a:rPr lang="en-GB" sz="2800" b="1" dirty="0">
                  <a:solidFill>
                    <a:srgbClr val="0055A5"/>
                  </a:solidFill>
                  <a:latin typeface="Candara" panose="020E0502030303020204" pitchFamily="34" charset="0"/>
                </a:rPr>
                <a:t>Learning Mobility of Individuals</a:t>
              </a:r>
            </a:p>
          </p:txBody>
        </p:sp>
        <p:sp>
          <p:nvSpPr>
            <p:cNvPr id="12" name="Line Callout 2 11"/>
            <p:cNvSpPr/>
            <p:nvPr/>
          </p:nvSpPr>
          <p:spPr>
            <a:xfrm flipH="1">
              <a:off x="323528" y="2564904"/>
              <a:ext cx="4433188" cy="1512168"/>
            </a:xfrm>
            <a:prstGeom prst="borderCallout2">
              <a:avLst>
                <a:gd name="adj1" fmla="val 49767"/>
                <a:gd name="adj2" fmla="val -3260"/>
                <a:gd name="adj3" fmla="val 49159"/>
                <a:gd name="adj4" fmla="val -18431"/>
                <a:gd name="adj5" fmla="val 49764"/>
                <a:gd name="adj6" fmla="val -47980"/>
              </a:avLst>
            </a:prstGeom>
            <a:noFill/>
            <a:ln>
              <a:solidFill>
                <a:srgbClr val="007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cap="small" dirty="0">
                  <a:solidFill>
                    <a:schemeClr val="accent5"/>
                  </a:solidFill>
                  <a:latin typeface="Candara" panose="020E0502030303020204" pitchFamily="34" charset="0"/>
                </a:rPr>
                <a:t>Key Action 2</a:t>
              </a:r>
              <a:r>
                <a:rPr lang="en-GB" sz="3200" b="1" dirty="0">
                  <a:solidFill>
                    <a:schemeClr val="accent5"/>
                  </a:solidFill>
                  <a:latin typeface="Candara" panose="020E0502030303020204" pitchFamily="34" charset="0"/>
                </a:rPr>
                <a:t>:</a:t>
              </a:r>
              <a:br>
                <a:rPr lang="en-GB" sz="3200" b="1" dirty="0">
                  <a:solidFill>
                    <a:schemeClr val="accent4">
                      <a:lumMod val="50000"/>
                    </a:schemeClr>
                  </a:solidFill>
                  <a:latin typeface="Candara" panose="020E0502030303020204" pitchFamily="34" charset="0"/>
                </a:rPr>
              </a:br>
              <a:r>
                <a:rPr lang="en-GB" sz="2800" b="1" dirty="0">
                  <a:solidFill>
                    <a:srgbClr val="0055A5"/>
                  </a:solidFill>
                  <a:latin typeface="Candara" panose="020E0502030303020204" pitchFamily="34" charset="0"/>
                </a:rPr>
                <a:t>Cooperation among Organisations and Institutions</a:t>
              </a:r>
              <a:endParaRPr lang="en-GB" sz="2400" b="1" dirty="0">
                <a:solidFill>
                  <a:srgbClr val="0055A5"/>
                </a:solidFill>
                <a:latin typeface="Candara" panose="020E0502030303020204" pitchFamily="34" charset="0"/>
              </a:endParaRPr>
            </a:p>
          </p:txBody>
        </p:sp>
        <p:sp>
          <p:nvSpPr>
            <p:cNvPr id="14" name="Line Callout 2 13"/>
            <p:cNvSpPr/>
            <p:nvPr/>
          </p:nvSpPr>
          <p:spPr>
            <a:xfrm flipH="1">
              <a:off x="323528" y="4299319"/>
              <a:ext cx="4433188" cy="1325481"/>
            </a:xfrm>
            <a:prstGeom prst="borderCallout2">
              <a:avLst>
                <a:gd name="adj1" fmla="val 48985"/>
                <a:gd name="adj2" fmla="val -4142"/>
                <a:gd name="adj3" fmla="val 48985"/>
                <a:gd name="adj4" fmla="val -19019"/>
                <a:gd name="adj5" fmla="val 48026"/>
                <a:gd name="adj6" fmla="val -40825"/>
              </a:avLst>
            </a:prstGeom>
            <a:noFill/>
            <a:ln>
              <a:solidFill>
                <a:srgbClr val="007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cap="small" dirty="0">
                  <a:solidFill>
                    <a:schemeClr val="accent5"/>
                  </a:solidFill>
                  <a:latin typeface="Candara" panose="020E0502030303020204" pitchFamily="34" charset="0"/>
                </a:rPr>
                <a:t>Key Action 3</a:t>
              </a:r>
              <a:r>
                <a:rPr lang="en-GB" sz="3200" b="1" dirty="0">
                  <a:solidFill>
                    <a:schemeClr val="accent5"/>
                  </a:solidFill>
                  <a:latin typeface="Candara" panose="020E0502030303020204" pitchFamily="34" charset="0"/>
                </a:rPr>
                <a:t>:</a:t>
              </a:r>
              <a:br>
                <a:rPr lang="en-GB" sz="3200" b="1" dirty="0">
                  <a:solidFill>
                    <a:schemeClr val="accent4">
                      <a:lumMod val="50000"/>
                    </a:schemeClr>
                  </a:solidFill>
                  <a:latin typeface="Candara" panose="020E0502030303020204" pitchFamily="34" charset="0"/>
                </a:rPr>
              </a:br>
              <a:r>
                <a:rPr lang="en-GB" sz="2800" b="1" dirty="0">
                  <a:solidFill>
                    <a:srgbClr val="0055A5"/>
                  </a:solidFill>
                  <a:latin typeface="Candara" panose="020E0502030303020204" pitchFamily="34" charset="0"/>
                </a:rPr>
                <a:t>Support to Policy Development</a:t>
              </a:r>
              <a:br>
                <a:rPr lang="en-GB" sz="2800" b="1" dirty="0">
                  <a:solidFill>
                    <a:srgbClr val="0055A5"/>
                  </a:solidFill>
                  <a:latin typeface="Candara" panose="020E0502030303020204" pitchFamily="34" charset="0"/>
                </a:rPr>
              </a:br>
              <a:r>
                <a:rPr lang="en-GB" sz="2800" b="1" dirty="0">
                  <a:solidFill>
                    <a:srgbClr val="0055A5"/>
                  </a:solidFill>
                  <a:latin typeface="Candara" panose="020E0502030303020204" pitchFamily="34" charset="0"/>
                </a:rPr>
                <a:t>and Cooperation</a:t>
              </a:r>
            </a:p>
          </p:txBody>
        </p:sp>
      </p:grpSp>
      <p:sp>
        <p:nvSpPr>
          <p:cNvPr id="11" name="TextBox 10">
            <a:extLst>
              <a:ext uri="{FF2B5EF4-FFF2-40B4-BE49-F238E27FC236}">
                <a16:creationId xmlns:a16="http://schemas.microsoft.com/office/drawing/2014/main" id="{88ADCF3E-43C1-430C-9C9A-69070080421F}"/>
              </a:ext>
            </a:extLst>
          </p:cNvPr>
          <p:cNvSpPr txBox="1"/>
          <p:nvPr/>
        </p:nvSpPr>
        <p:spPr>
          <a:xfrm rot="16200000">
            <a:off x="-2366024" y="2987054"/>
            <a:ext cx="6223669" cy="923330"/>
          </a:xfrm>
          <a:prstGeom prst="rect">
            <a:avLst/>
          </a:prstGeom>
          <a:noFill/>
        </p:spPr>
        <p:txBody>
          <a:bodyPr wrap="square" rtlCol="0">
            <a:spAutoFit/>
          </a:bodyPr>
          <a:lstStyle/>
          <a:p>
            <a:r>
              <a:rPr lang="en-GB" sz="5400" b="1" dirty="0">
                <a:solidFill>
                  <a:srgbClr val="0055A5"/>
                </a:solidFill>
                <a:latin typeface="Candara" panose="020E0502030303020204" pitchFamily="34" charset="0"/>
                <a:cs typeface="Helvetica" panose="020B0604020202020204" pitchFamily="34" charset="0"/>
              </a:rPr>
              <a:t>THREE KEY ACTIONS</a:t>
            </a:r>
            <a:endParaRPr lang="en-US" sz="5400" b="1" dirty="0">
              <a:solidFill>
                <a:srgbClr val="0055A5"/>
              </a:solidFill>
              <a:latin typeface="Candara" panose="020E0502030303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E0097F20-052E-4F6A-889B-C1E03E702B4C}"/>
              </a:ext>
            </a:extLst>
          </p:cNvPr>
          <p:cNvSpPr/>
          <p:nvPr/>
        </p:nvSpPr>
        <p:spPr>
          <a:xfrm>
            <a:off x="7536283" y="1585929"/>
            <a:ext cx="4495295" cy="4974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latin typeface="Candara" panose="020E0502030303020204" pitchFamily="34" charset="0"/>
              </a:rPr>
              <a:t>ANNUAL Calls for Proposals for each year of the Programme.</a:t>
            </a:r>
            <a:br>
              <a:rPr lang="en-GB" sz="2400" b="1" dirty="0">
                <a:solidFill>
                  <a:schemeClr val="accent1">
                    <a:lumMod val="75000"/>
                  </a:schemeClr>
                </a:solidFill>
                <a:latin typeface="Candara" panose="020E0502030303020204" pitchFamily="34" charset="0"/>
              </a:rPr>
            </a:br>
            <a:br>
              <a:rPr lang="en-GB" sz="3200" b="1" dirty="0">
                <a:solidFill>
                  <a:schemeClr val="accent1">
                    <a:lumMod val="75000"/>
                  </a:schemeClr>
                </a:solidFill>
                <a:latin typeface="Candara" panose="020E0502030303020204" pitchFamily="34" charset="0"/>
              </a:rPr>
            </a:br>
            <a:r>
              <a:rPr lang="en-GB" sz="2400" b="1" dirty="0">
                <a:solidFill>
                  <a:srgbClr val="0070C0"/>
                </a:solidFill>
                <a:latin typeface="Candara" panose="020E0502030303020204" pitchFamily="34" charset="0"/>
              </a:rPr>
              <a:t>PHASED, SINGLE and MULTIPLE</a:t>
            </a:r>
            <a:br>
              <a:rPr lang="en-GB" sz="2400" b="1" dirty="0">
                <a:solidFill>
                  <a:srgbClr val="0070C0"/>
                </a:solidFill>
                <a:latin typeface="Candara" panose="020E0502030303020204" pitchFamily="34" charset="0"/>
              </a:rPr>
            </a:br>
            <a:r>
              <a:rPr lang="en-GB" sz="2400" b="1" dirty="0">
                <a:solidFill>
                  <a:srgbClr val="0070C0"/>
                </a:solidFill>
                <a:latin typeface="Candara" panose="020E0502030303020204" pitchFamily="34" charset="0"/>
              </a:rPr>
              <a:t>deadlines for different actions.</a:t>
            </a:r>
          </a:p>
          <a:p>
            <a:pPr algn="ctr"/>
            <a:endParaRPr lang="en-GB" sz="3200" b="1" dirty="0">
              <a:solidFill>
                <a:schemeClr val="accent1">
                  <a:lumMod val="75000"/>
                </a:schemeClr>
              </a:solidFill>
              <a:latin typeface="Candara" panose="020E0502030303020204" pitchFamily="34" charset="0"/>
            </a:endParaRPr>
          </a:p>
          <a:p>
            <a:pPr algn="ctr"/>
            <a:r>
              <a:rPr lang="en-GB" sz="2400" b="1" dirty="0">
                <a:solidFill>
                  <a:schemeClr val="accent1">
                    <a:lumMod val="75000"/>
                  </a:schemeClr>
                </a:solidFill>
                <a:latin typeface="Candara" panose="020E0502030303020204" pitchFamily="34" charset="0"/>
              </a:rPr>
              <a:t>EXTRAORDINARY or COMPLEMENTARY Calls can also be released (e.g. response to Covid-19; European Universities).</a:t>
            </a:r>
          </a:p>
        </p:txBody>
      </p:sp>
    </p:spTree>
    <p:extLst>
      <p:ext uri="{BB962C8B-B14F-4D97-AF65-F5344CB8AC3E}">
        <p14:creationId xmlns:p14="http://schemas.microsoft.com/office/powerpoint/2010/main" val="328601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1280" y="655269"/>
            <a:ext cx="7090719" cy="3046988"/>
          </a:xfrm>
          <a:prstGeom prst="rect">
            <a:avLst/>
          </a:prstGeom>
          <a:noFill/>
        </p:spPr>
        <p:txBody>
          <a:bodyPr wrap="square" rtlCol="0">
            <a:spAutoFit/>
          </a:bodyPr>
          <a:lstStyle/>
          <a:p>
            <a:r>
              <a:rPr lang="en-GB" sz="3200" b="1" i="1" dirty="0">
                <a:solidFill>
                  <a:schemeClr val="accent5"/>
                </a:solidFill>
                <a:latin typeface="Candara" panose="020E0502030303020204" pitchFamily="34" charset="0"/>
                <a:ea typeface="Verdana" panose="020B0604030504040204" pitchFamily="34" charset="0"/>
                <a:cs typeface="Verdana" panose="020B0604030504040204" pitchFamily="34" charset="0"/>
              </a:rPr>
              <a:t>Previously:</a:t>
            </a:r>
            <a:br>
              <a:rPr lang="en-GB" sz="3200" b="1" i="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2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t>Programme and Partner Countries</a:t>
            </a:r>
            <a:br>
              <a:rPr lang="en-GB" sz="36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br>
              <a:rPr lang="en-GB" sz="32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200" b="1" i="1" dirty="0">
                <a:solidFill>
                  <a:schemeClr val="accent5"/>
                </a:solidFill>
                <a:latin typeface="Candara" panose="020E0502030303020204" pitchFamily="34" charset="0"/>
                <a:ea typeface="Verdana" panose="020B0604030504040204" pitchFamily="34" charset="0"/>
                <a:cs typeface="Verdana" panose="020B0604030504040204" pitchFamily="34" charset="0"/>
              </a:rPr>
              <a:t>Now:</a:t>
            </a:r>
            <a:br>
              <a:rPr lang="en-GB" sz="3200" b="1" i="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2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t>EU Member States and Third Countries Associated (or not) to the Programme</a:t>
            </a:r>
            <a:endParaRPr lang="en-GB" sz="40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1809999" y="-176708"/>
            <a:ext cx="11403177" cy="6249158"/>
            <a:chOff x="-2447167" y="-167164"/>
            <a:chExt cx="7992386" cy="4136281"/>
          </a:xfrm>
        </p:grpSpPr>
        <p:pic>
          <p:nvPicPr>
            <p:cNvPr id="1028" name="Picture 4" descr="Image result for erasmus+ logo"/>
            <p:cNvPicPr>
              <a:picLocks noChangeAspect="1" noChangeArrowheads="1"/>
            </p:cNvPicPr>
            <p:nvPr/>
          </p:nvPicPr>
          <p:blipFill rotWithShape="1">
            <a:blip r:embed="rId3">
              <a:extLst>
                <a:ext uri="{28A0092B-C50C-407E-A947-70E740481C1C}">
                  <a14:useLocalDpi xmlns:a14="http://schemas.microsoft.com/office/drawing/2010/main" val="0"/>
                </a:ext>
              </a:extLst>
            </a:blip>
            <a:srcRect t="68885"/>
            <a:stretch/>
          </p:blipFill>
          <p:spPr bwMode="auto">
            <a:xfrm>
              <a:off x="-764512" y="2553619"/>
              <a:ext cx="4824536" cy="845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9844" y="3419085"/>
              <a:ext cx="6215063" cy="550032"/>
            </a:xfrm>
            <a:prstGeom prst="rect">
              <a:avLst/>
            </a:prstGeom>
            <a:noFill/>
          </p:spPr>
          <p:txBody>
            <a:bodyPr wrap="square" rtlCol="0">
              <a:spAutoFit/>
            </a:bodyPr>
            <a:lstStyle/>
            <a:p>
              <a:r>
                <a:rPr lang="en-GB" sz="4800" b="1" dirty="0">
                  <a:solidFill>
                    <a:srgbClr val="0A51A3"/>
                  </a:solidFill>
                  <a:latin typeface="Prima Sans" panose="02000503040000020004" pitchFamily="2" charset="0"/>
                  <a:ea typeface="Verdana" panose="020B0604030504040204" pitchFamily="34" charset="0"/>
                  <a:cs typeface="Verdana" panose="020B0604030504040204" pitchFamily="34" charset="0"/>
                </a:rPr>
                <a:t>		…Associated or Not</a:t>
              </a:r>
              <a:endParaRPr lang="en-GB" sz="3600" b="1" dirty="0">
                <a:solidFill>
                  <a:srgbClr val="0A51A3"/>
                </a:solidFill>
                <a:latin typeface="Prima Sans" panose="02000503040000020004" pitchFamily="2" charset="0"/>
                <a:ea typeface="Verdana" panose="020B0604030504040204" pitchFamily="34" charset="0"/>
                <a:cs typeface="Verdana" panose="020B0604030504040204" pitchFamily="34" charset="0"/>
              </a:endParaRPr>
            </a:p>
          </p:txBody>
        </p:sp>
        <p:pic>
          <p:nvPicPr>
            <p:cNvPr id="6" name="Picture 4" descr="Image result for erasmus+ logo"/>
            <p:cNvPicPr>
              <a:picLocks noChangeAspect="1" noChangeArrowheads="1"/>
            </p:cNvPicPr>
            <p:nvPr/>
          </p:nvPicPr>
          <p:blipFill rotWithShape="1">
            <a:blip r:embed="rId3">
              <a:extLst>
                <a:ext uri="{28A0092B-C50C-407E-A947-70E740481C1C}">
                  <a14:useLocalDpi xmlns:a14="http://schemas.microsoft.com/office/drawing/2010/main" val="0"/>
                </a:ext>
              </a:extLst>
            </a:blip>
            <a:srcRect b="31115"/>
            <a:stretch/>
          </p:blipFill>
          <p:spPr bwMode="auto">
            <a:xfrm>
              <a:off x="-2447167" y="-167164"/>
              <a:ext cx="6752545" cy="2620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E25FF74-2E96-482D-A18B-6003CC338E51}"/>
              </a:ext>
            </a:extLst>
          </p:cNvPr>
          <p:cNvGrpSpPr/>
          <p:nvPr/>
        </p:nvGrpSpPr>
        <p:grpSpPr>
          <a:xfrm>
            <a:off x="9275892" y="4005064"/>
            <a:ext cx="2359228" cy="2318678"/>
            <a:chOff x="9376091" y="3782221"/>
            <a:chExt cx="2359228" cy="2318678"/>
          </a:xfrm>
        </p:grpSpPr>
        <p:pic>
          <p:nvPicPr>
            <p:cNvPr id="7" name="Picture 6">
              <a:extLst>
                <a:ext uri="{FF2B5EF4-FFF2-40B4-BE49-F238E27FC236}">
                  <a16:creationId xmlns:a16="http://schemas.microsoft.com/office/drawing/2014/main" id="{E5B27AE4-B50E-430E-8B64-64922CC185C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9376091" y="3782221"/>
              <a:ext cx="2359228" cy="2318678"/>
            </a:xfrm>
            <a:prstGeom prst="rect">
              <a:avLst/>
            </a:prstGeom>
          </p:spPr>
        </p:pic>
        <p:sp>
          <p:nvSpPr>
            <p:cNvPr id="8" name="TextBox 7">
              <a:extLst>
                <a:ext uri="{FF2B5EF4-FFF2-40B4-BE49-F238E27FC236}">
                  <a16:creationId xmlns:a16="http://schemas.microsoft.com/office/drawing/2014/main" id="{18BFD121-6A98-4A53-AB77-01822BC4CB6E}"/>
                </a:ext>
              </a:extLst>
            </p:cNvPr>
            <p:cNvSpPr txBox="1"/>
            <p:nvPr/>
          </p:nvSpPr>
          <p:spPr>
            <a:xfrm>
              <a:off x="9777663" y="4617774"/>
              <a:ext cx="1556084" cy="701731"/>
            </a:xfrm>
            <a:prstGeom prst="rect">
              <a:avLst/>
            </a:prstGeom>
            <a:noFill/>
          </p:spPr>
          <p:txBody>
            <a:bodyPr wrap="square" rtlCol="0">
              <a:spAutoFit/>
            </a:bodyPr>
            <a:lstStyle/>
            <a:p>
              <a:pPr algn="ctr">
                <a:lnSpc>
                  <a:spcPct val="90000"/>
                </a:lnSpc>
              </a:pPr>
              <a:r>
                <a:rPr lang="en-GB" sz="1200" dirty="0">
                  <a:solidFill>
                    <a:srgbClr val="5B7AB5"/>
                  </a:solidFill>
                  <a:latin typeface="Copperplate Gothic Bold" panose="020E0705020206020404" pitchFamily="34" charset="0"/>
                </a:rPr>
                <a:t>Established</a:t>
              </a:r>
              <a:br>
                <a:rPr lang="en-GB" sz="1200" dirty="0">
                  <a:solidFill>
                    <a:srgbClr val="5B7AB5"/>
                  </a:solidFill>
                  <a:latin typeface="Copperplate Gothic Bold" panose="020E0705020206020404" pitchFamily="34" charset="0"/>
                </a:rPr>
              </a:br>
              <a:r>
                <a:rPr lang="en-GB" sz="3200" dirty="0">
                  <a:solidFill>
                    <a:srgbClr val="5B7AB5"/>
                  </a:solidFill>
                  <a:latin typeface="Copperplate Gothic Bold" panose="020E0705020206020404" pitchFamily="34" charset="0"/>
                </a:rPr>
                <a:t>2022</a:t>
              </a:r>
              <a:endParaRPr lang="en-GB" sz="3600" dirty="0">
                <a:solidFill>
                  <a:srgbClr val="5B7AB5"/>
                </a:solidFill>
                <a:latin typeface="Copperplate Gothic Bold" panose="020E0705020206020404" pitchFamily="34" charset="0"/>
              </a:endParaRPr>
            </a:p>
          </p:txBody>
        </p:sp>
      </p:grpSp>
    </p:spTree>
    <p:extLst>
      <p:ext uri="{BB962C8B-B14F-4D97-AF65-F5344CB8AC3E}">
        <p14:creationId xmlns:p14="http://schemas.microsoft.com/office/powerpoint/2010/main" val="8120482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59492" y="620688"/>
            <a:ext cx="6883431" cy="3108543"/>
          </a:xfrm>
          <a:prstGeom prst="rect">
            <a:avLst/>
          </a:prstGeom>
          <a:noFill/>
        </p:spPr>
        <p:txBody>
          <a:bodyPr wrap="square" rtlCol="0">
            <a:spAutoFit/>
          </a:bodyPr>
          <a:lstStyle/>
          <a:p>
            <a:r>
              <a:rPr lang="en-GB" sz="2100" b="1" dirty="0">
                <a:solidFill>
                  <a:srgbClr val="06509A"/>
                </a:solidFill>
                <a:latin typeface="Candara" panose="020E0502030303020204" pitchFamily="34" charset="0"/>
              </a:rPr>
              <a:t>European Commission </a:t>
            </a:r>
            <a:r>
              <a:rPr lang="en-GB" sz="2100" dirty="0">
                <a:solidFill>
                  <a:srgbClr val="06509A"/>
                </a:solidFill>
                <a:latin typeface="Candara" panose="020E0502030303020204" pitchFamily="34" charset="0"/>
              </a:rPr>
              <a:t>promotes the Erasmus+ programme and agrees budgets, priorities and targets for participation.</a:t>
            </a:r>
            <a:br>
              <a:rPr lang="en-GB" sz="2100" dirty="0">
                <a:solidFill>
                  <a:srgbClr val="06509A"/>
                </a:solidFill>
                <a:latin typeface="Candara" panose="020E0502030303020204" pitchFamily="34" charset="0"/>
              </a:rPr>
            </a:br>
            <a:br>
              <a:rPr lang="en-GB" sz="1400" dirty="0">
                <a:solidFill>
                  <a:srgbClr val="06509A"/>
                </a:solidFill>
                <a:latin typeface="Candara" panose="020E0502030303020204" pitchFamily="34" charset="0"/>
              </a:rPr>
            </a:br>
            <a:r>
              <a:rPr lang="en-GB" sz="2100" b="1" dirty="0">
                <a:solidFill>
                  <a:srgbClr val="06509A"/>
                </a:solidFill>
                <a:latin typeface="Candara" panose="020E0502030303020204" pitchFamily="34" charset="0"/>
              </a:rPr>
              <a:t>EACEA </a:t>
            </a:r>
            <a:r>
              <a:rPr lang="en-GB" sz="2100" dirty="0">
                <a:solidFill>
                  <a:srgbClr val="00B050"/>
                </a:solidFill>
                <a:latin typeface="Candara" panose="020E0502030303020204" pitchFamily="34" charset="0"/>
              </a:rPr>
              <a:t>direct management </a:t>
            </a:r>
            <a:r>
              <a:rPr lang="en-GB" sz="2100" dirty="0">
                <a:solidFill>
                  <a:srgbClr val="06509A"/>
                </a:solidFill>
                <a:latin typeface="Candara" panose="020E0502030303020204" pitchFamily="34" charset="0"/>
              </a:rPr>
              <a:t>approach, promoting specific funding actions as well as selecting, supporting and managing projects.</a:t>
            </a:r>
            <a:br>
              <a:rPr lang="en-GB" sz="2100" dirty="0">
                <a:solidFill>
                  <a:srgbClr val="06509A"/>
                </a:solidFill>
                <a:latin typeface="Candara" panose="020E0502030303020204" pitchFamily="34" charset="0"/>
              </a:rPr>
            </a:br>
            <a:br>
              <a:rPr lang="en-GB" sz="1400" dirty="0">
                <a:solidFill>
                  <a:srgbClr val="06509A"/>
                </a:solidFill>
                <a:latin typeface="Candara" panose="020E0502030303020204" pitchFamily="34" charset="0"/>
              </a:rPr>
            </a:br>
            <a:r>
              <a:rPr lang="en-GB" sz="2100" b="1" dirty="0">
                <a:solidFill>
                  <a:srgbClr val="06509A"/>
                </a:solidFill>
                <a:latin typeface="Candara" panose="020E0502030303020204" pitchFamily="34" charset="0"/>
              </a:rPr>
              <a:t>National Agencies </a:t>
            </a:r>
            <a:r>
              <a:rPr lang="en-GB" sz="2100" dirty="0">
                <a:solidFill>
                  <a:srgbClr val="00B050"/>
                </a:solidFill>
                <a:latin typeface="Candara" panose="020E0502030303020204" pitchFamily="34" charset="0"/>
              </a:rPr>
              <a:t>indirect management </a:t>
            </a:r>
            <a:r>
              <a:rPr lang="en-GB" sz="2100" dirty="0">
                <a:solidFill>
                  <a:srgbClr val="06509A"/>
                </a:solidFill>
                <a:latin typeface="Candara" panose="020E0502030303020204" pitchFamily="34" charset="0"/>
              </a:rPr>
              <a:t>approach, promoting specific funding actions as well as selecting, supporting and managing projects.</a:t>
            </a:r>
            <a:endParaRPr lang="en-GB" sz="21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1809999" y="-176708"/>
            <a:ext cx="10718942" cy="6291021"/>
            <a:chOff x="-2447167" y="-167164"/>
            <a:chExt cx="7512812" cy="4163990"/>
          </a:xfrm>
        </p:grpSpPr>
        <p:pic>
          <p:nvPicPr>
            <p:cNvPr id="1028" name="Picture 4" descr="Image result for erasmus+ logo"/>
            <p:cNvPicPr>
              <a:picLocks noChangeAspect="1" noChangeArrowheads="1"/>
            </p:cNvPicPr>
            <p:nvPr/>
          </p:nvPicPr>
          <p:blipFill rotWithShape="1">
            <a:blip r:embed="rId3">
              <a:extLst>
                <a:ext uri="{28A0092B-C50C-407E-A947-70E740481C1C}">
                  <a14:useLocalDpi xmlns:a14="http://schemas.microsoft.com/office/drawing/2010/main" val="0"/>
                </a:ext>
              </a:extLst>
            </a:blip>
            <a:srcRect t="68885"/>
            <a:stretch/>
          </p:blipFill>
          <p:spPr bwMode="auto">
            <a:xfrm>
              <a:off x="-764512" y="2553619"/>
              <a:ext cx="4824536" cy="845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8380" y="3477352"/>
              <a:ext cx="5984025" cy="519474"/>
            </a:xfrm>
            <a:prstGeom prst="rect">
              <a:avLst/>
            </a:prstGeom>
            <a:noFill/>
          </p:spPr>
          <p:txBody>
            <a:bodyPr wrap="square" rtlCol="0">
              <a:spAutoFit/>
            </a:bodyPr>
            <a:lstStyle/>
            <a:p>
              <a:r>
                <a:rPr lang="en-GB" sz="4500" b="1" dirty="0">
                  <a:solidFill>
                    <a:srgbClr val="0A51A3"/>
                  </a:solidFill>
                  <a:latin typeface="Prima Sans" panose="02000503040000020004" pitchFamily="2" charset="0"/>
                  <a:ea typeface="Verdana" panose="020B0604030504040204" pitchFamily="34" charset="0"/>
                  <a:cs typeface="Verdana" panose="020B0604030504040204" pitchFamily="34" charset="0"/>
                </a:rPr>
                <a:t>   …Key Agencies and Institutions</a:t>
              </a:r>
            </a:p>
          </p:txBody>
        </p:sp>
        <p:pic>
          <p:nvPicPr>
            <p:cNvPr id="6" name="Picture 4" descr="Image result for erasmus+ logo"/>
            <p:cNvPicPr>
              <a:picLocks noChangeAspect="1" noChangeArrowheads="1"/>
            </p:cNvPicPr>
            <p:nvPr/>
          </p:nvPicPr>
          <p:blipFill rotWithShape="1">
            <a:blip r:embed="rId3">
              <a:extLst>
                <a:ext uri="{28A0092B-C50C-407E-A947-70E740481C1C}">
                  <a14:useLocalDpi xmlns:a14="http://schemas.microsoft.com/office/drawing/2010/main" val="0"/>
                </a:ext>
              </a:extLst>
            </a:blip>
            <a:srcRect b="31115"/>
            <a:stretch/>
          </p:blipFill>
          <p:spPr bwMode="auto">
            <a:xfrm>
              <a:off x="-2447167" y="-167164"/>
              <a:ext cx="6752545" cy="2620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Visual Identity">
            <a:extLst>
              <a:ext uri="{FF2B5EF4-FFF2-40B4-BE49-F238E27FC236}">
                <a16:creationId xmlns:a16="http://schemas.microsoft.com/office/drawing/2014/main" id="{7B66CDD1-D904-47EA-9882-C039196240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9770" b="2971"/>
          <a:stretch/>
        </p:blipFill>
        <p:spPr bwMode="auto">
          <a:xfrm>
            <a:off x="9577839" y="4077072"/>
            <a:ext cx="2242956" cy="5989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with medium confidence">
            <a:extLst>
              <a:ext uri="{FF2B5EF4-FFF2-40B4-BE49-F238E27FC236}">
                <a16:creationId xmlns:a16="http://schemas.microsoft.com/office/drawing/2014/main" id="{E9C491E0-2D6D-9033-852A-D33A82B55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9638" y="4920341"/>
            <a:ext cx="3383273" cy="336556"/>
          </a:xfrm>
          <a:prstGeom prst="rect">
            <a:avLst/>
          </a:prstGeom>
        </p:spPr>
      </p:pic>
      <p:pic>
        <p:nvPicPr>
          <p:cNvPr id="7" name="Picture 6">
            <a:extLst>
              <a:ext uri="{FF2B5EF4-FFF2-40B4-BE49-F238E27FC236}">
                <a16:creationId xmlns:a16="http://schemas.microsoft.com/office/drawing/2014/main" id="{F3FFD00A-1B5E-D416-5E3D-61931838EE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9326332" y="5306039"/>
            <a:ext cx="2683799" cy="961999"/>
          </a:xfrm>
          <a:prstGeom prst="rect">
            <a:avLst/>
          </a:prstGeom>
          <a:noFill/>
          <a:ln>
            <a:noFill/>
          </a:ln>
        </p:spPr>
      </p:pic>
      <p:pic>
        <p:nvPicPr>
          <p:cNvPr id="8" name="Picture 2">
            <a:extLst>
              <a:ext uri="{FF2B5EF4-FFF2-40B4-BE49-F238E27FC236}">
                <a16:creationId xmlns:a16="http://schemas.microsoft.com/office/drawing/2014/main" id="{DCD15B94-F11E-2315-C8E5-8CF73B2C3D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8331294" y="5374926"/>
            <a:ext cx="1010590" cy="85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661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1564" y="1905506"/>
            <a:ext cx="7848872" cy="3046988"/>
          </a:xfrm>
          <a:prstGeom prst="rect">
            <a:avLst/>
          </a:prstGeom>
          <a:noFill/>
        </p:spPr>
        <p:txBody>
          <a:bodyPr wrap="square" rtlCol="0">
            <a:spAutoFit/>
          </a:bodyPr>
          <a:lstStyle/>
          <a:p>
            <a:pPr algn="ctr"/>
            <a:r>
              <a:rPr lang="en-GB" sz="9600" b="1" dirty="0">
                <a:solidFill>
                  <a:schemeClr val="accent1">
                    <a:lumMod val="75000"/>
                  </a:schemeClr>
                </a:solidFill>
                <a:latin typeface="Candara" panose="020E0502030303020204" pitchFamily="34" charset="0"/>
                <a:cs typeface="Helvetica" pitchFamily="34" charset="0"/>
              </a:rPr>
              <a:t>Welcome and Introduction</a:t>
            </a:r>
          </a:p>
        </p:txBody>
      </p:sp>
      <p:pic>
        <p:nvPicPr>
          <p:cNvPr id="2" name="Picture 1" descr="A blue text on a white background&#10;&#10;Description automatically generated">
            <a:extLst>
              <a:ext uri="{FF2B5EF4-FFF2-40B4-BE49-F238E27FC236}">
                <a16:creationId xmlns:a16="http://schemas.microsoft.com/office/drawing/2014/main" id="{661F65E5-F7EB-AD09-5700-DE6AA03D2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36" y="6253767"/>
            <a:ext cx="2129951" cy="375426"/>
          </a:xfrm>
          <a:prstGeom prst="rect">
            <a:avLst/>
          </a:prstGeom>
        </p:spPr>
      </p:pic>
      <p:pic>
        <p:nvPicPr>
          <p:cNvPr id="3" name="Picture 2">
            <a:extLst>
              <a:ext uri="{FF2B5EF4-FFF2-40B4-BE49-F238E27FC236}">
                <a16:creationId xmlns:a16="http://schemas.microsoft.com/office/drawing/2014/main" id="{4CCF8478-998A-F5D5-C48F-82D884D0CC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31" r="450"/>
          <a:stretch/>
        </p:blipFill>
        <p:spPr bwMode="auto">
          <a:xfrm>
            <a:off x="10200456" y="6050958"/>
            <a:ext cx="1847516" cy="673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09676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A4A593-CC04-4F5D-A536-88AEF581C971}"/>
              </a:ext>
            </a:extLst>
          </p:cNvPr>
          <p:cNvGraphicFramePr>
            <a:graphicFrameLocks noGrp="1"/>
          </p:cNvGraphicFramePr>
          <p:nvPr/>
        </p:nvGraphicFramePr>
        <p:xfrm>
          <a:off x="1460077" y="1256094"/>
          <a:ext cx="10447551" cy="5157626"/>
        </p:xfrm>
        <a:graphic>
          <a:graphicData uri="http://schemas.openxmlformats.org/drawingml/2006/table">
            <a:tbl>
              <a:tblPr firstRow="1">
                <a:tableStyleId>{5C22544A-7EE6-4342-B048-85BDC9FD1C3A}</a:tableStyleId>
              </a:tblPr>
              <a:tblGrid>
                <a:gridCol w="5283995">
                  <a:extLst>
                    <a:ext uri="{9D8B030D-6E8A-4147-A177-3AD203B41FA5}">
                      <a16:colId xmlns:a16="http://schemas.microsoft.com/office/drawing/2014/main" val="917367830"/>
                    </a:ext>
                  </a:extLst>
                </a:gridCol>
                <a:gridCol w="5163556">
                  <a:extLst>
                    <a:ext uri="{9D8B030D-6E8A-4147-A177-3AD203B41FA5}">
                      <a16:colId xmlns:a16="http://schemas.microsoft.com/office/drawing/2014/main" val="4088691477"/>
                    </a:ext>
                  </a:extLst>
                </a:gridCol>
              </a:tblGrid>
              <a:tr h="467975">
                <a:tc>
                  <a:txBody>
                    <a:bodyPr/>
                    <a:lstStyle/>
                    <a:p>
                      <a:r>
                        <a:rPr lang="en-GB" sz="2800" dirty="0">
                          <a:latin typeface="Candara" panose="020E0502030303020204" pitchFamily="34" charset="0"/>
                        </a:rPr>
                        <a:t>Key Action 1</a:t>
                      </a:r>
                    </a:p>
                  </a:txBody>
                  <a:tcPr anchor="ctr">
                    <a:solidFill>
                      <a:schemeClr val="accent1"/>
                    </a:solidFill>
                  </a:tcPr>
                </a:tc>
                <a:tc>
                  <a:txBody>
                    <a:bodyPr/>
                    <a:lstStyle/>
                    <a:p>
                      <a:r>
                        <a:rPr lang="en-GB" sz="2800" dirty="0">
                          <a:latin typeface="Candara" panose="020E0502030303020204" pitchFamily="34" charset="0"/>
                        </a:rPr>
                        <a:t>Key Action 2</a:t>
                      </a:r>
                    </a:p>
                  </a:txBody>
                  <a:tcPr anchor="ctr">
                    <a:solidFill>
                      <a:schemeClr val="accent5">
                        <a:lumMod val="75000"/>
                      </a:schemeClr>
                    </a:solidFill>
                  </a:tcPr>
                </a:tc>
                <a:extLst>
                  <a:ext uri="{0D108BD9-81ED-4DB2-BD59-A6C34878D82A}">
                    <a16:rowId xmlns:a16="http://schemas.microsoft.com/office/drawing/2014/main" val="405782930"/>
                  </a:ext>
                </a:extLst>
              </a:tr>
              <a:tr h="646634">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for Learners and Staff in Adult</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Education (ADU)</a:t>
                      </a:r>
                    </a:p>
                  </a:txBody>
                  <a:tcPr/>
                </a:tc>
                <a:tc>
                  <a:txBody>
                    <a:bodyPr/>
                    <a:lstStyle/>
                    <a:p>
                      <a:r>
                        <a:rPr lang="en-GB" dirty="0">
                          <a:solidFill>
                            <a:schemeClr val="accent5">
                              <a:lumMod val="50000"/>
                            </a:schemeClr>
                          </a:solidFill>
                          <a:latin typeface="Candara" panose="020E0502030303020204" pitchFamily="34" charset="0"/>
                          <a:sym typeface="Wingdings" panose="05000000000000000000" pitchFamily="2" charset="2"/>
                        </a:rPr>
                        <a:t></a:t>
                      </a:r>
                      <a:r>
                        <a:rPr lang="en-GB" dirty="0">
                          <a:solidFill>
                            <a:schemeClr val="accent5">
                              <a:lumMod val="50000"/>
                            </a:schemeClr>
                          </a:solidFill>
                          <a:latin typeface="Candara" panose="020E0502030303020204" pitchFamily="34" charset="0"/>
                        </a:rPr>
                        <a:t> Partnerships for </a:t>
                      </a:r>
                      <a:r>
                        <a:rPr lang="en-GB">
                          <a:solidFill>
                            <a:schemeClr val="accent5">
                              <a:lumMod val="50000"/>
                            </a:schemeClr>
                          </a:solidFill>
                          <a:latin typeface="Candara" panose="020E0502030303020204" pitchFamily="34" charset="0"/>
                        </a:rPr>
                        <a:t>Cooperation: CP</a:t>
                      </a:r>
                      <a:br>
                        <a:rPr lang="en-GB">
                          <a:solidFill>
                            <a:schemeClr val="accent5">
                              <a:lumMod val="50000"/>
                            </a:schemeClr>
                          </a:solidFill>
                          <a:latin typeface="Candara" panose="020E0502030303020204" pitchFamily="34" charset="0"/>
                        </a:rPr>
                      </a:br>
                      <a:r>
                        <a:rPr lang="en-GB">
                          <a:solidFill>
                            <a:schemeClr val="accent5">
                              <a:lumMod val="50000"/>
                            </a:schemeClr>
                          </a:solidFill>
                          <a:latin typeface="Candara" panose="020E0502030303020204" pitchFamily="34" charset="0"/>
                        </a:rPr>
                        <a:t>(</a:t>
                      </a:r>
                      <a:r>
                        <a:rPr lang="en-GB" dirty="0">
                          <a:solidFill>
                            <a:schemeClr val="accent5">
                              <a:lumMod val="50000"/>
                            </a:schemeClr>
                          </a:solidFill>
                          <a:latin typeface="Candara" panose="020E0502030303020204" pitchFamily="34" charset="0"/>
                        </a:rPr>
                        <a:t>except European NGOs and Sport)</a:t>
                      </a:r>
                      <a:endParaRPr lang="en-GB" b="1" i="1" u="none" dirty="0">
                        <a:solidFill>
                          <a:schemeClr val="accent5">
                            <a:lumMod val="50000"/>
                          </a:schemeClr>
                        </a:solidFill>
                        <a:latin typeface="Candara" panose="020E0502030303020204" pitchFamily="34" charset="0"/>
                      </a:endParaRPr>
                    </a:p>
                  </a:txBody>
                  <a:tcPr/>
                </a:tc>
                <a:extLst>
                  <a:ext uri="{0D108BD9-81ED-4DB2-BD59-A6C34878D82A}">
                    <a16:rowId xmlns:a16="http://schemas.microsoft.com/office/drawing/2014/main" val="2763104539"/>
                  </a:ext>
                </a:extLst>
              </a:tr>
              <a:tr h="720080">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for Pupils and Staff in School</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Education (SCH)</a:t>
                      </a:r>
                    </a:p>
                  </a:txBody>
                  <a:tcPr/>
                </a:tc>
                <a:tc>
                  <a:txBody>
                    <a:bodyPr/>
                    <a:lstStyle/>
                    <a:p>
                      <a:r>
                        <a:rPr lang="en-GB" dirty="0">
                          <a:solidFill>
                            <a:schemeClr val="accent5">
                              <a:lumMod val="50000"/>
                            </a:schemeClr>
                          </a:solidFill>
                          <a:latin typeface="Candara" panose="020E0502030303020204" pitchFamily="34" charset="0"/>
                          <a:sym typeface="Wingdings" panose="05000000000000000000" pitchFamily="2" charset="2"/>
                        </a:rPr>
                        <a:t></a:t>
                      </a:r>
                      <a:r>
                        <a:rPr lang="en-GB" dirty="0">
                          <a:solidFill>
                            <a:schemeClr val="accent5">
                              <a:lumMod val="50000"/>
                            </a:schemeClr>
                          </a:solidFill>
                          <a:latin typeface="Candara" panose="020E0502030303020204" pitchFamily="34" charset="0"/>
                        </a:rPr>
                        <a:t> Partnerships for Cooperation: SSP</a:t>
                      </a:r>
                      <a:br>
                        <a:rPr lang="en-GB" dirty="0">
                          <a:solidFill>
                            <a:schemeClr val="accent5">
                              <a:lumMod val="50000"/>
                            </a:schemeClr>
                          </a:solidFill>
                          <a:latin typeface="Candara" panose="020E0502030303020204" pitchFamily="34" charset="0"/>
                        </a:rPr>
                      </a:br>
                      <a:r>
                        <a:rPr lang="en-GB" dirty="0">
                          <a:solidFill>
                            <a:schemeClr val="accent5">
                              <a:lumMod val="50000"/>
                            </a:schemeClr>
                          </a:solidFill>
                          <a:latin typeface="Candara" panose="020E0502030303020204" pitchFamily="34" charset="0"/>
                        </a:rPr>
                        <a:t>(except European NGOs and Sport; </a:t>
                      </a:r>
                      <a:r>
                        <a:rPr lang="en-GB" u="none" dirty="0">
                          <a:solidFill>
                            <a:schemeClr val="accent5">
                              <a:lumMod val="50000"/>
                            </a:schemeClr>
                          </a:solidFill>
                          <a:latin typeface="Candara" panose="020E0502030303020204" pitchFamily="34" charset="0"/>
                        </a:rPr>
                        <a:t>not HED)</a:t>
                      </a:r>
                    </a:p>
                  </a:txBody>
                  <a:tcPr/>
                </a:tc>
                <a:extLst>
                  <a:ext uri="{0D108BD9-81ED-4DB2-BD59-A6C34878D82A}">
                    <a16:rowId xmlns:a16="http://schemas.microsoft.com/office/drawing/2014/main" val="1531253884"/>
                  </a:ext>
                </a:extLst>
              </a:tr>
              <a:tr h="72008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for Learners and Staff in Vocational</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Education and Training (VET)</a:t>
                      </a:r>
                    </a:p>
                  </a:txBody>
                  <a:tcPr/>
                </a:tc>
                <a:tc>
                  <a:txBody>
                    <a:bodyPr/>
                    <a:lstStyle/>
                    <a:p>
                      <a:endParaRPr lang="en-GB" dirty="0">
                        <a:solidFill>
                          <a:schemeClr val="accent6">
                            <a:lumMod val="75000"/>
                          </a:schemeClr>
                        </a:solidFill>
                        <a:latin typeface="Candara" panose="020E0502030303020204" pitchFamily="34" charset="0"/>
                      </a:endParaRPr>
                    </a:p>
                  </a:txBody>
                  <a:tcPr/>
                </a:tc>
                <a:extLst>
                  <a:ext uri="{0D108BD9-81ED-4DB2-BD59-A6C34878D82A}">
                    <a16:rowId xmlns:a16="http://schemas.microsoft.com/office/drawing/2014/main" val="2747139293"/>
                  </a:ext>
                </a:extLst>
              </a:tr>
              <a:tr h="520252">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of Staff in the Field of Sport (SPO)</a:t>
                      </a:r>
                    </a:p>
                  </a:txBody>
                  <a:tcPr/>
                </a:tc>
                <a:tc>
                  <a:txBody>
                    <a:bodyPr/>
                    <a:lstStyle/>
                    <a:p>
                      <a:endParaRPr lang="en-GB" dirty="0">
                        <a:solidFill>
                          <a:schemeClr val="accent3">
                            <a:lumMod val="50000"/>
                          </a:schemeClr>
                        </a:solidFill>
                        <a:latin typeface="Candara" panose="020E0502030303020204" pitchFamily="34" charset="0"/>
                      </a:endParaRPr>
                    </a:p>
                  </a:txBody>
                  <a:tcPr/>
                </a:tc>
                <a:extLst>
                  <a:ext uri="{0D108BD9-81ED-4DB2-BD59-A6C34878D82A}">
                    <a16:rowId xmlns:a16="http://schemas.microsoft.com/office/drawing/2014/main" val="822793600"/>
                  </a:ext>
                </a:extLst>
              </a:tr>
              <a:tr h="930226">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Learning Mobility in the Field of Youth (YOU)</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including Youth Participation Activities and DiscoverEU</a:t>
                      </a:r>
                    </a:p>
                  </a:txBody>
                  <a:tcPr/>
                </a:tc>
                <a:tc>
                  <a:txBody>
                    <a:bodyPr/>
                    <a:lstStyle/>
                    <a:p>
                      <a:endParaRPr lang="en-GB" dirty="0">
                        <a:solidFill>
                          <a:schemeClr val="accent3">
                            <a:lumMod val="50000"/>
                          </a:schemeClr>
                        </a:solidFill>
                        <a:latin typeface="Candara" panose="020E0502030303020204" pitchFamily="34" charset="0"/>
                      </a:endParaRPr>
                    </a:p>
                  </a:txBody>
                  <a:tcPr/>
                </a:tc>
                <a:extLst>
                  <a:ext uri="{0D108BD9-81ED-4DB2-BD59-A6C34878D82A}">
                    <a16:rowId xmlns:a16="http://schemas.microsoft.com/office/drawing/2014/main" val="3779105598"/>
                  </a:ext>
                </a:extLst>
              </a:tr>
              <a:tr h="1102194">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for Higher Education (HED) Students</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and Staff, including Blended Intensive Programmes</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and Mobility to non-associated Third Countries</a:t>
                      </a:r>
                    </a:p>
                  </a:txBody>
                  <a:tcPr/>
                </a:tc>
                <a:tc>
                  <a:txBody>
                    <a:bodyPr/>
                    <a:lstStyle/>
                    <a:p>
                      <a:endParaRPr lang="en-GB" dirty="0">
                        <a:solidFill>
                          <a:schemeClr val="accent6">
                            <a:lumMod val="75000"/>
                          </a:schemeClr>
                        </a:solidFill>
                        <a:latin typeface="Candara" panose="020E0502030303020204" pitchFamily="34" charset="0"/>
                      </a:endParaRPr>
                    </a:p>
                  </a:txBody>
                  <a:tcPr/>
                </a:tc>
                <a:extLst>
                  <a:ext uri="{0D108BD9-81ED-4DB2-BD59-A6C34878D82A}">
                    <a16:rowId xmlns:a16="http://schemas.microsoft.com/office/drawing/2014/main" val="4145652704"/>
                  </a:ext>
                </a:extLst>
              </a:tr>
            </a:tbl>
          </a:graphicData>
        </a:graphic>
      </p:graphicFrame>
      <p:pic>
        <p:nvPicPr>
          <p:cNvPr id="2" name="Picture 1">
            <a:extLst>
              <a:ext uri="{FF2B5EF4-FFF2-40B4-BE49-F238E27FC236}">
                <a16:creationId xmlns:a16="http://schemas.microsoft.com/office/drawing/2014/main" id="{3518151F-9705-45A0-9DE9-3BB10944C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44624"/>
            <a:ext cx="5112568" cy="1220574"/>
          </a:xfrm>
          <a:prstGeom prst="rect">
            <a:avLst/>
          </a:prstGeom>
        </p:spPr>
      </p:pic>
      <p:sp>
        <p:nvSpPr>
          <p:cNvPr id="4" name="TextBox 3">
            <a:extLst>
              <a:ext uri="{FF2B5EF4-FFF2-40B4-BE49-F238E27FC236}">
                <a16:creationId xmlns:a16="http://schemas.microsoft.com/office/drawing/2014/main" id="{17682410-2C2C-47A8-A7AC-9C65B0A86AB2}"/>
              </a:ext>
            </a:extLst>
          </p:cNvPr>
          <p:cNvSpPr txBox="1"/>
          <p:nvPr/>
        </p:nvSpPr>
        <p:spPr>
          <a:xfrm rot="16200000">
            <a:off x="-1965154" y="3338870"/>
            <a:ext cx="5488703" cy="1175706"/>
          </a:xfrm>
          <a:prstGeom prst="rect">
            <a:avLst/>
          </a:prstGeom>
          <a:noFill/>
        </p:spPr>
        <p:txBody>
          <a:bodyPr wrap="square" rtlCol="0">
            <a:spAutoFit/>
          </a:bodyPr>
          <a:lstStyle/>
          <a:p>
            <a:pPr algn="ctr">
              <a:lnSpc>
                <a:spcPct val="80000"/>
              </a:lnSpc>
            </a:pPr>
            <a:r>
              <a:rPr lang="en-GB" sz="4400" b="1" dirty="0">
                <a:solidFill>
                  <a:srgbClr val="0055A5"/>
                </a:solidFill>
                <a:latin typeface="Helvetica" panose="020B0604020202020204" pitchFamily="34" charset="0"/>
                <a:cs typeface="Helvetica" panose="020B0604020202020204" pitchFamily="34" charset="0"/>
              </a:rPr>
              <a:t>INDIRECT MANAGEMENT</a:t>
            </a:r>
            <a:endParaRPr lang="en-US" sz="4400" b="1" dirty="0">
              <a:solidFill>
                <a:srgbClr val="0055A5"/>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07957DDA-4C58-40F8-A533-18C2E4AF1D00}"/>
              </a:ext>
            </a:extLst>
          </p:cNvPr>
          <p:cNvSpPr txBox="1"/>
          <p:nvPr/>
        </p:nvSpPr>
        <p:spPr>
          <a:xfrm>
            <a:off x="11249956" y="1772816"/>
            <a:ext cx="648072" cy="646331"/>
          </a:xfrm>
          <a:prstGeom prst="rect">
            <a:avLst/>
          </a:prstGeom>
          <a:noFill/>
        </p:spPr>
        <p:txBody>
          <a:bodyPr wrap="square" rtlCol="0">
            <a:spAutoFit/>
          </a:bodyPr>
          <a:lstStyle/>
          <a:p>
            <a:pPr algn="ctr"/>
            <a:r>
              <a:rPr lang="en-GB" sz="3600" dirty="0">
                <a:solidFill>
                  <a:srgbClr val="00B050"/>
                </a:solidFill>
                <a:sym typeface="Wingdings" panose="05000000000000000000" pitchFamily="2" charset="2"/>
              </a:rPr>
              <a:t></a:t>
            </a:r>
            <a:endParaRPr lang="en-GB" dirty="0">
              <a:solidFill>
                <a:srgbClr val="00B050"/>
              </a:solidFill>
            </a:endParaRPr>
          </a:p>
        </p:txBody>
      </p:sp>
    </p:spTree>
    <p:extLst>
      <p:ext uri="{BB962C8B-B14F-4D97-AF65-F5344CB8AC3E}">
        <p14:creationId xmlns:p14="http://schemas.microsoft.com/office/powerpoint/2010/main" val="6712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2209BA5-941E-4A32-AA30-68D1D513803C}"/>
              </a:ext>
            </a:extLst>
          </p:cNvPr>
          <p:cNvGraphicFramePr>
            <a:graphicFrameLocks noGrp="1"/>
          </p:cNvGraphicFramePr>
          <p:nvPr>
            <p:extLst>
              <p:ext uri="{D42A27DB-BD31-4B8C-83A1-F6EECF244321}">
                <p14:modId xmlns:p14="http://schemas.microsoft.com/office/powerpoint/2010/main" val="3478335450"/>
              </p:ext>
            </p:extLst>
          </p:nvPr>
        </p:nvGraphicFramePr>
        <p:xfrm>
          <a:off x="381166" y="965201"/>
          <a:ext cx="11591034" cy="5287331"/>
        </p:xfrm>
        <a:graphic>
          <a:graphicData uri="http://schemas.openxmlformats.org/drawingml/2006/table">
            <a:tbl>
              <a:tblPr firstRow="1" bandRow="1">
                <a:tableStyleId>{5C22544A-7EE6-4342-B048-85BDC9FD1C3A}</a:tableStyleId>
              </a:tblPr>
              <a:tblGrid>
                <a:gridCol w="2735034">
                  <a:extLst>
                    <a:ext uri="{9D8B030D-6E8A-4147-A177-3AD203B41FA5}">
                      <a16:colId xmlns:a16="http://schemas.microsoft.com/office/drawing/2014/main" val="2031922490"/>
                    </a:ext>
                  </a:extLst>
                </a:gridCol>
                <a:gridCol w="1188000">
                  <a:extLst>
                    <a:ext uri="{9D8B030D-6E8A-4147-A177-3AD203B41FA5}">
                      <a16:colId xmlns:a16="http://schemas.microsoft.com/office/drawing/2014/main" val="4209535210"/>
                    </a:ext>
                  </a:extLst>
                </a:gridCol>
                <a:gridCol w="1620000">
                  <a:extLst>
                    <a:ext uri="{9D8B030D-6E8A-4147-A177-3AD203B41FA5}">
                      <a16:colId xmlns:a16="http://schemas.microsoft.com/office/drawing/2014/main" val="1136872839"/>
                    </a:ext>
                  </a:extLst>
                </a:gridCol>
                <a:gridCol w="1980000">
                  <a:extLst>
                    <a:ext uri="{9D8B030D-6E8A-4147-A177-3AD203B41FA5}">
                      <a16:colId xmlns:a16="http://schemas.microsoft.com/office/drawing/2014/main" val="326050943"/>
                    </a:ext>
                  </a:extLst>
                </a:gridCol>
                <a:gridCol w="1800000">
                  <a:extLst>
                    <a:ext uri="{9D8B030D-6E8A-4147-A177-3AD203B41FA5}">
                      <a16:colId xmlns:a16="http://schemas.microsoft.com/office/drawing/2014/main" val="4018051802"/>
                    </a:ext>
                  </a:extLst>
                </a:gridCol>
                <a:gridCol w="2268000">
                  <a:extLst>
                    <a:ext uri="{9D8B030D-6E8A-4147-A177-3AD203B41FA5}">
                      <a16:colId xmlns:a16="http://schemas.microsoft.com/office/drawing/2014/main" val="474401799"/>
                    </a:ext>
                  </a:extLst>
                </a:gridCol>
              </a:tblGrid>
              <a:tr h="576000">
                <a:tc>
                  <a:txBody>
                    <a:bodyPr/>
                    <a:lstStyle/>
                    <a:p>
                      <a:pPr>
                        <a:lnSpc>
                          <a:spcPct val="107000"/>
                        </a:lnSpc>
                        <a:spcBef>
                          <a:spcPts val="600"/>
                        </a:spcBef>
                        <a:spcAft>
                          <a:spcPts val="600"/>
                        </a:spcAft>
                      </a:pPr>
                      <a:r>
                        <a:rPr lang="en-GB" sz="1400" dirty="0">
                          <a:effectLst/>
                        </a:rPr>
                        <a:t>OBJECTIVES and PRIORITIES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DURATION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APPLICANT or</a:t>
                      </a:r>
                      <a:br>
                        <a:rPr lang="en-GB" sz="1400" dirty="0">
                          <a:effectLst/>
                        </a:rPr>
                      </a:br>
                      <a:r>
                        <a:rPr lang="en-GB" sz="1400" dirty="0">
                          <a:effectLst/>
                        </a:rPr>
                        <a:t>COORDINATOR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PARTNERS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FUNDING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SCORES, CRITERIA, THRESHOLDS and DEADLINE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extLst>
                  <a:ext uri="{0D108BD9-81ED-4DB2-BD59-A6C34878D82A}">
                    <a16:rowId xmlns:a16="http://schemas.microsoft.com/office/drawing/2014/main" val="477052496"/>
                  </a:ext>
                </a:extLst>
              </a:tr>
              <a:tr h="4711331">
                <a:tc>
                  <a:txBody>
                    <a:bodyPr/>
                    <a:lstStyle/>
                    <a:p>
                      <a:pPr>
                        <a:lnSpc>
                          <a:spcPct val="107000"/>
                        </a:lnSpc>
                        <a:spcBef>
                          <a:spcPts val="600"/>
                        </a:spcBef>
                        <a:spcAft>
                          <a:spcPts val="600"/>
                        </a:spcAft>
                      </a:pPr>
                      <a:r>
                        <a:rPr lang="en-GB" sz="1200" b="1" dirty="0">
                          <a:solidFill>
                            <a:schemeClr val="accent1">
                              <a:lumMod val="50000"/>
                            </a:schemeClr>
                          </a:solidFill>
                          <a:effectLst/>
                        </a:rPr>
                        <a:t>Core objectives: </a:t>
                      </a:r>
                      <a:r>
                        <a:rPr lang="en-US" sz="1200" dirty="0">
                          <a:solidFill>
                            <a:schemeClr val="accent1">
                              <a:lumMod val="50000"/>
                            </a:schemeClr>
                          </a:solidFill>
                          <a:effectLst/>
                        </a:rPr>
                        <a:t>increase quality of activities and practices; build capacity; address common needs and priorities enable transformation and change.</a:t>
                      </a:r>
                    </a:p>
                    <a:p>
                      <a:pPr>
                        <a:lnSpc>
                          <a:spcPct val="107000"/>
                        </a:lnSpc>
                        <a:spcBef>
                          <a:spcPts val="600"/>
                        </a:spcBef>
                        <a:spcAft>
                          <a:spcPts val="600"/>
                        </a:spcAft>
                      </a:pPr>
                      <a:r>
                        <a:rPr lang="en-GB" sz="1200" b="1" dirty="0">
                          <a:solidFill>
                            <a:schemeClr val="accent1">
                              <a:lumMod val="50000"/>
                            </a:schemeClr>
                          </a:solidFill>
                          <a:effectLst/>
                        </a:rPr>
                        <a:t>Four horizontal priorities: </a:t>
                      </a:r>
                      <a:r>
                        <a:rPr lang="en-GB" sz="1200" dirty="0">
                          <a:solidFill>
                            <a:schemeClr val="accent1">
                              <a:lumMod val="50000"/>
                            </a:schemeClr>
                          </a:solidFill>
                          <a:effectLst/>
                        </a:rPr>
                        <a:t>inclusion and diversity; digital transformation; environment and tackling climate change; civic engagement and participation.</a:t>
                      </a:r>
                      <a:br>
                        <a:rPr lang="en-GB" sz="1200" dirty="0">
                          <a:solidFill>
                            <a:schemeClr val="accent1">
                              <a:lumMod val="50000"/>
                            </a:schemeClr>
                          </a:solidFill>
                          <a:effectLst/>
                        </a:rPr>
                      </a:br>
                      <a:br>
                        <a:rPr lang="en-GB" sz="1200" dirty="0">
                          <a:solidFill>
                            <a:schemeClr val="accent1">
                              <a:lumMod val="50000"/>
                            </a:schemeClr>
                          </a:solidFill>
                          <a:effectLst/>
                        </a:rPr>
                      </a:br>
                      <a:r>
                        <a:rPr lang="en-GB" sz="1200" b="1" dirty="0">
                          <a:solidFill>
                            <a:schemeClr val="accent1">
                              <a:lumMod val="50000"/>
                            </a:schemeClr>
                          </a:solidFill>
                          <a:effectLst/>
                        </a:rPr>
                        <a:t>Field-specific priorities: </a:t>
                      </a:r>
                      <a:r>
                        <a:rPr lang="en-GB" sz="1200" b="0" dirty="0">
                          <a:solidFill>
                            <a:schemeClr val="accent1">
                              <a:lumMod val="50000"/>
                            </a:schemeClr>
                          </a:solidFill>
                          <a:effectLst/>
                        </a:rPr>
                        <a:t>adult</a:t>
                      </a:r>
                      <a:br>
                        <a:rPr lang="en-GB" sz="1200" b="0" dirty="0">
                          <a:solidFill>
                            <a:schemeClr val="accent1">
                              <a:lumMod val="50000"/>
                            </a:schemeClr>
                          </a:solidFill>
                          <a:effectLst/>
                        </a:rPr>
                      </a:br>
                      <a:r>
                        <a:rPr lang="en-GB" sz="1200" b="0" dirty="0">
                          <a:solidFill>
                            <a:schemeClr val="accent1">
                              <a:lumMod val="50000"/>
                            </a:schemeClr>
                          </a:solidFill>
                          <a:effectLst/>
                        </a:rPr>
                        <a:t>education (6); higher education (6); school education (7); VET (6); youth (5) and sport (4).</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At least ONE horizontal or field-specific priority (for the selected field) must be addressed.</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tc>
                  <a:txBody>
                    <a:bodyPr/>
                    <a:lstStyle/>
                    <a:p>
                      <a:pPr>
                        <a:lnSpc>
                          <a:spcPct val="107000"/>
                        </a:lnSpc>
                        <a:spcBef>
                          <a:spcPts val="600"/>
                        </a:spcBef>
                        <a:spcAft>
                          <a:spcPts val="600"/>
                        </a:spcAft>
                      </a:pPr>
                      <a:r>
                        <a:rPr lang="en-GB" sz="1200" dirty="0">
                          <a:solidFill>
                            <a:schemeClr val="accent1">
                              <a:lumMod val="50000"/>
                            </a:schemeClr>
                          </a:solidFill>
                          <a:effectLst/>
                        </a:rPr>
                        <a:t>12-36 months.</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Duration to be selected at point of application.</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tc>
                  <a:txBody>
                    <a:bodyPr/>
                    <a:lstStyle/>
                    <a:p>
                      <a:pPr>
                        <a:lnSpc>
                          <a:spcPct val="107000"/>
                        </a:lnSpc>
                        <a:spcBef>
                          <a:spcPts val="600"/>
                        </a:spcBef>
                        <a:spcAft>
                          <a:spcPts val="600"/>
                        </a:spcAft>
                      </a:pPr>
                      <a:r>
                        <a:rPr lang="en-GB" sz="1200" dirty="0">
                          <a:solidFill>
                            <a:schemeClr val="accent1">
                              <a:lumMod val="50000"/>
                            </a:schemeClr>
                          </a:solidFill>
                          <a:effectLst/>
                        </a:rPr>
                        <a:t>Organisations from EU or Associated Third Countries. </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1200" dirty="0">
                          <a:solidFill>
                            <a:schemeClr val="accent1">
                              <a:lumMod val="50000"/>
                            </a:schemeClr>
                          </a:solidFill>
                          <a:effectLst/>
                        </a:rPr>
                        <a:t>Minimum of 3 organisations from EU or Associated Third Countries.</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No maximum number of partners.</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Associated partners (non-funded) are complementary.</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Organisations from non-associated third countries </a:t>
                      </a:r>
                      <a:r>
                        <a:rPr lang="en-GB" sz="1200" u="none" dirty="0">
                          <a:solidFill>
                            <a:schemeClr val="accent1">
                              <a:lumMod val="50000"/>
                            </a:schemeClr>
                          </a:solidFill>
                          <a:effectLst/>
                        </a:rPr>
                        <a:t>can </a:t>
                      </a:r>
                      <a:r>
                        <a:rPr lang="en-GB" sz="1200" dirty="0">
                          <a:solidFill>
                            <a:schemeClr val="accent1">
                              <a:lumMod val="50000"/>
                            </a:schemeClr>
                          </a:solidFill>
                          <a:effectLst/>
                        </a:rPr>
                        <a:t>participate as </a:t>
                      </a:r>
                      <a:r>
                        <a:rPr lang="en-GB" sz="1200" i="1" dirty="0">
                          <a:solidFill>
                            <a:schemeClr val="accent1">
                              <a:lumMod val="50000"/>
                            </a:schemeClr>
                          </a:solidFill>
                          <a:effectLst/>
                        </a:rPr>
                        <a:t>partner only</a:t>
                      </a:r>
                      <a:r>
                        <a:rPr lang="en-GB" sz="1200" dirty="0">
                          <a:solidFill>
                            <a:schemeClr val="accent1">
                              <a:lumMod val="50000"/>
                            </a:schemeClr>
                          </a:solidFill>
                          <a:effectLst/>
                        </a:rPr>
                        <a:t>.</a:t>
                      </a:r>
                      <a:br>
                        <a:rPr lang="en-GB" sz="1200" dirty="0">
                          <a:solidFill>
                            <a:schemeClr val="accent1">
                              <a:lumMod val="50000"/>
                            </a:schemeClr>
                          </a:solidFill>
                          <a:effectLst/>
                        </a:rPr>
                      </a:br>
                      <a:br>
                        <a:rPr lang="en-GB" sz="1200" dirty="0">
                          <a:solidFill>
                            <a:schemeClr val="accent1">
                              <a:lumMod val="50000"/>
                            </a:schemeClr>
                          </a:solidFill>
                          <a:effectLst/>
                        </a:rPr>
                      </a:br>
                      <a:br>
                        <a:rPr lang="en-GB" sz="1200" dirty="0">
                          <a:solidFill>
                            <a:schemeClr val="accent1">
                              <a:lumMod val="50000"/>
                            </a:schemeClr>
                          </a:solidFill>
                          <a:effectLst/>
                        </a:rPr>
                      </a:br>
                      <a:br>
                        <a:rPr lang="en-GB" sz="1200" dirty="0">
                          <a:solidFill>
                            <a:schemeClr val="accent1">
                              <a:lumMod val="50000"/>
                            </a:schemeClr>
                          </a:solidFill>
                          <a:effectLst/>
                        </a:rPr>
                      </a:br>
                      <a:endParaRPr lang="en-GB" sz="1200" dirty="0">
                        <a:solidFill>
                          <a:schemeClr val="accent1">
                            <a:lumMod val="50000"/>
                          </a:schemeClr>
                        </a:solidFill>
                        <a:effectLst/>
                      </a:endParaRPr>
                    </a:p>
                    <a:p>
                      <a:pPr>
                        <a:lnSpc>
                          <a:spcPct val="107000"/>
                        </a:lnSpc>
                        <a:spcBef>
                          <a:spcPts val="600"/>
                        </a:spcBef>
                        <a:spcAft>
                          <a:spcPts val="600"/>
                        </a:spcAft>
                      </a:pPr>
                      <a:r>
                        <a:rPr lang="en-GB" sz="1200" dirty="0">
                          <a:solidFill>
                            <a:schemeClr val="accent1">
                              <a:lumMod val="50000"/>
                            </a:schemeClr>
                          </a:solidFill>
                          <a:effectLst/>
                        </a:rPr>
                        <a:t> </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tc>
                  <a:txBody>
                    <a:bodyPr/>
                    <a:lstStyle/>
                    <a:p>
                      <a:pPr>
                        <a:lnSpc>
                          <a:spcPct val="107000"/>
                        </a:lnSpc>
                        <a:spcBef>
                          <a:spcPts val="600"/>
                        </a:spcBef>
                        <a:spcAft>
                          <a:spcPts val="600"/>
                        </a:spcAft>
                      </a:pPr>
                      <a:r>
                        <a:rPr lang="en-GB" sz="1200" dirty="0">
                          <a:solidFill>
                            <a:schemeClr val="accent1">
                              <a:lumMod val="50000"/>
                            </a:schemeClr>
                          </a:solidFill>
                          <a:effectLst/>
                        </a:rPr>
                        <a:t>NEW LUMP SUM FUNDING MODEL</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Choose from one of three lump sums: </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€120,000</a:t>
                      </a:r>
                      <a:br>
                        <a:rPr lang="en-GB" sz="1200" dirty="0">
                          <a:solidFill>
                            <a:schemeClr val="accent1">
                              <a:lumMod val="50000"/>
                            </a:schemeClr>
                          </a:solidFill>
                          <a:effectLst/>
                        </a:rPr>
                      </a:br>
                      <a:r>
                        <a:rPr lang="en-GB" sz="1200" dirty="0">
                          <a:solidFill>
                            <a:schemeClr val="accent1">
                              <a:lumMod val="50000"/>
                            </a:schemeClr>
                          </a:solidFill>
                          <a:effectLst/>
                        </a:rPr>
                        <a:t>€250,000</a:t>
                      </a:r>
                      <a:br>
                        <a:rPr lang="en-GB" sz="1200" dirty="0">
                          <a:solidFill>
                            <a:schemeClr val="accent1">
                              <a:lumMod val="50000"/>
                            </a:schemeClr>
                          </a:solidFill>
                          <a:effectLst/>
                        </a:rPr>
                      </a:br>
                      <a:r>
                        <a:rPr lang="en-GB" sz="1200" dirty="0">
                          <a:solidFill>
                            <a:schemeClr val="accent1">
                              <a:lumMod val="50000"/>
                            </a:schemeClr>
                          </a:solidFill>
                          <a:effectLst/>
                        </a:rPr>
                        <a:t>€400,000</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Lump Sum is a contribution to total project costs with an expectation that overall costs are higher.</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Budget breakdown required, aligned with Tasks/WPs.</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Management costs and subcontracting costs are limited to 20% of budget.</a:t>
                      </a:r>
                      <a:br>
                        <a:rPr lang="en-GB" sz="1200" dirty="0">
                          <a:solidFill>
                            <a:schemeClr val="accent1">
                              <a:lumMod val="50000"/>
                            </a:schemeClr>
                          </a:solidFill>
                          <a:effectLst/>
                          <a:latin typeface="Calibri" panose="020F0502020204030204" pitchFamily="34" charset="0"/>
                          <a:cs typeface="Times New Roman" panose="02020603050405020304" pitchFamily="18" charset="0"/>
                        </a:rPr>
                      </a:br>
                      <a:endParaRPr lang="en-GB" sz="1200" dirty="0">
                        <a:solidFill>
                          <a:schemeClr val="accent1">
                            <a:lumMod val="50000"/>
                          </a:schemeClr>
                        </a:solidFill>
                        <a:effectLst/>
                      </a:endParaRPr>
                    </a:p>
                  </a:txBody>
                  <a:tcPr marL="63571" marR="63571" marT="0" marB="0">
                    <a:solidFill>
                      <a:srgbClr val="F9FAFD"/>
                    </a:solidFill>
                  </a:tcPr>
                </a:tc>
                <a:tc>
                  <a:txBody>
                    <a:bodyPr/>
                    <a:lstStyle/>
                    <a:p>
                      <a:pPr>
                        <a:lnSpc>
                          <a:spcPct val="107000"/>
                        </a:lnSpc>
                        <a:spcBef>
                          <a:spcPts val="600"/>
                        </a:spcBef>
                        <a:spcAft>
                          <a:spcPts val="600"/>
                        </a:spcAft>
                      </a:pPr>
                      <a:r>
                        <a:rPr lang="en-GB" sz="1200" u="sng" dirty="0">
                          <a:solidFill>
                            <a:schemeClr val="accent1">
                              <a:lumMod val="50000"/>
                            </a:schemeClr>
                          </a:solidFill>
                          <a:effectLst/>
                        </a:rPr>
                        <a:t>SCORES</a:t>
                      </a:r>
                      <a:endParaRPr lang="en-GB" sz="1200" dirty="0">
                        <a:solidFill>
                          <a:schemeClr val="accent1">
                            <a:lumMod val="50000"/>
                          </a:schemeClr>
                        </a:solidFill>
                        <a:effectLst/>
                      </a:endParaRPr>
                    </a:p>
                    <a:p>
                      <a:pPr>
                        <a:lnSpc>
                          <a:spcPct val="107000"/>
                        </a:lnSpc>
                        <a:spcBef>
                          <a:spcPts val="600"/>
                        </a:spcBef>
                        <a:spcAft>
                          <a:spcPts val="600"/>
                        </a:spcAft>
                      </a:pPr>
                      <a:r>
                        <a:rPr lang="en-GB" sz="1200" dirty="0">
                          <a:solidFill>
                            <a:schemeClr val="accent1">
                              <a:lumMod val="50000"/>
                            </a:schemeClr>
                          </a:solidFill>
                          <a:effectLst/>
                        </a:rPr>
                        <a:t>Relevance (25 points);</a:t>
                      </a:r>
                      <a:br>
                        <a:rPr lang="en-GB" sz="1200" dirty="0">
                          <a:solidFill>
                            <a:schemeClr val="accent1">
                              <a:lumMod val="50000"/>
                            </a:schemeClr>
                          </a:solidFill>
                          <a:effectLst/>
                        </a:rPr>
                      </a:br>
                      <a:r>
                        <a:rPr lang="en-GB" sz="1200" dirty="0">
                          <a:solidFill>
                            <a:schemeClr val="accent1">
                              <a:lumMod val="50000"/>
                            </a:schemeClr>
                          </a:solidFill>
                          <a:effectLst/>
                        </a:rPr>
                        <a:t>Project Design (30 points);</a:t>
                      </a:r>
                      <a:br>
                        <a:rPr lang="en-GB" sz="1200" dirty="0">
                          <a:solidFill>
                            <a:schemeClr val="accent1">
                              <a:lumMod val="50000"/>
                            </a:schemeClr>
                          </a:solidFill>
                          <a:effectLst/>
                        </a:rPr>
                      </a:br>
                      <a:r>
                        <a:rPr lang="en-GB" sz="1200" dirty="0">
                          <a:solidFill>
                            <a:schemeClr val="accent1">
                              <a:lumMod val="50000"/>
                            </a:schemeClr>
                          </a:solidFill>
                          <a:effectLst/>
                        </a:rPr>
                        <a:t>Partnership (20 points);</a:t>
                      </a:r>
                      <a:br>
                        <a:rPr lang="en-GB" sz="1200" dirty="0">
                          <a:solidFill>
                            <a:schemeClr val="accent1">
                              <a:lumMod val="50000"/>
                            </a:schemeClr>
                          </a:solidFill>
                          <a:effectLst/>
                        </a:rPr>
                      </a:br>
                      <a:r>
                        <a:rPr lang="en-GB" sz="1200" dirty="0">
                          <a:solidFill>
                            <a:schemeClr val="accent1">
                              <a:lumMod val="50000"/>
                            </a:schemeClr>
                          </a:solidFill>
                          <a:effectLst/>
                        </a:rPr>
                        <a:t>Impact (25 points).</a:t>
                      </a:r>
                    </a:p>
                    <a:p>
                      <a:pPr>
                        <a:lnSpc>
                          <a:spcPct val="107000"/>
                        </a:lnSpc>
                        <a:spcBef>
                          <a:spcPts val="600"/>
                        </a:spcBef>
                        <a:spcAft>
                          <a:spcPts val="600"/>
                        </a:spcAft>
                      </a:pPr>
                      <a:r>
                        <a:rPr lang="en-GB" sz="1200" u="sng" dirty="0">
                          <a:solidFill>
                            <a:schemeClr val="accent1">
                              <a:lumMod val="50000"/>
                            </a:schemeClr>
                          </a:solidFill>
                          <a:effectLst/>
                        </a:rPr>
                        <a:t>THRESHOLDS</a:t>
                      </a:r>
                      <a:endParaRPr lang="en-GB" sz="1200" dirty="0">
                        <a:solidFill>
                          <a:schemeClr val="accent1">
                            <a:lumMod val="50000"/>
                          </a:schemeClr>
                        </a:solidFill>
                        <a:effectLst/>
                      </a:endParaRPr>
                    </a:p>
                    <a:p>
                      <a:pPr>
                        <a:lnSpc>
                          <a:spcPct val="107000"/>
                        </a:lnSpc>
                        <a:spcBef>
                          <a:spcPts val="600"/>
                        </a:spcBef>
                        <a:spcAft>
                          <a:spcPts val="600"/>
                        </a:spcAft>
                      </a:pPr>
                      <a:r>
                        <a:rPr lang="en-GB" sz="1200" dirty="0">
                          <a:solidFill>
                            <a:schemeClr val="accent1">
                              <a:lumMod val="50000"/>
                            </a:schemeClr>
                          </a:solidFill>
                          <a:effectLst/>
                        </a:rPr>
                        <a:t>60 points overall</a:t>
                      </a:r>
                      <a:br>
                        <a:rPr lang="en-GB" sz="1200" dirty="0">
                          <a:solidFill>
                            <a:schemeClr val="accent1">
                              <a:lumMod val="50000"/>
                            </a:schemeClr>
                          </a:solidFill>
                          <a:effectLst/>
                        </a:rPr>
                      </a:br>
                      <a:r>
                        <a:rPr lang="en-GB" sz="1200" dirty="0">
                          <a:solidFill>
                            <a:schemeClr val="accent1">
                              <a:lumMod val="50000"/>
                            </a:schemeClr>
                          </a:solidFill>
                          <a:effectLst/>
                        </a:rPr>
                        <a:t>(threshold increased in 2024);</a:t>
                      </a:r>
                    </a:p>
                    <a:p>
                      <a:pPr>
                        <a:lnSpc>
                          <a:spcPct val="107000"/>
                        </a:lnSpc>
                        <a:spcBef>
                          <a:spcPts val="600"/>
                        </a:spcBef>
                        <a:spcAft>
                          <a:spcPts val="600"/>
                        </a:spcAft>
                      </a:pPr>
                      <a:r>
                        <a:rPr lang="en-GB" sz="1200" dirty="0">
                          <a:solidFill>
                            <a:schemeClr val="accent1">
                              <a:lumMod val="50000"/>
                            </a:schemeClr>
                          </a:solidFill>
                          <a:effectLst/>
                        </a:rPr>
                        <a:t>Plus &gt;50% score in each criterion.</a:t>
                      </a:r>
                      <a:br>
                        <a:rPr lang="en-GB" sz="1200" dirty="0">
                          <a:solidFill>
                            <a:schemeClr val="accent1">
                              <a:lumMod val="50000"/>
                            </a:schemeClr>
                          </a:solidFill>
                          <a:effectLst/>
                        </a:rPr>
                      </a:br>
                      <a:br>
                        <a:rPr lang="en-GB" sz="1200" dirty="0">
                          <a:solidFill>
                            <a:schemeClr val="accent1">
                              <a:lumMod val="50000"/>
                            </a:schemeClr>
                          </a:solidFill>
                          <a:effectLst/>
                        </a:rPr>
                      </a:br>
                      <a:r>
                        <a:rPr lang="en-GB" sz="1200" u="sng" dirty="0">
                          <a:solidFill>
                            <a:schemeClr val="accent1">
                              <a:lumMod val="50000"/>
                            </a:schemeClr>
                          </a:solidFill>
                          <a:effectLst/>
                        </a:rPr>
                        <a:t>DEADLINE</a:t>
                      </a:r>
                      <a:br>
                        <a:rPr lang="en-GB" sz="1200" u="sng" dirty="0">
                          <a:solidFill>
                            <a:schemeClr val="accent1">
                              <a:lumMod val="50000"/>
                            </a:schemeClr>
                          </a:solidFill>
                          <a:effectLst/>
                        </a:rPr>
                      </a:br>
                      <a:br>
                        <a:rPr lang="en-GB" sz="1200" u="sng" dirty="0">
                          <a:solidFill>
                            <a:schemeClr val="accent1">
                              <a:lumMod val="50000"/>
                            </a:schemeClr>
                          </a:solidFill>
                          <a:effectLst/>
                        </a:rPr>
                      </a:br>
                      <a:r>
                        <a:rPr lang="en-GB" sz="1200" kern="1200" dirty="0">
                          <a:solidFill>
                            <a:schemeClr val="accent1">
                              <a:lumMod val="50000"/>
                            </a:schemeClr>
                          </a:solidFill>
                          <a:effectLst/>
                          <a:latin typeface="+mn-lt"/>
                          <a:ea typeface="+mn-ea"/>
                          <a:cs typeface="+mn-cs"/>
                        </a:rPr>
                        <a:t>Normally limited to Spring deadline (R1) but Autumn deadline (R2) also used in some years and certain countries.</a:t>
                      </a:r>
                    </a:p>
                  </a:txBody>
                  <a:tcPr marL="63571" marR="63571" marT="0" marB="0">
                    <a:solidFill>
                      <a:srgbClr val="F9FAFD"/>
                    </a:solidFill>
                  </a:tcPr>
                </a:tc>
                <a:extLst>
                  <a:ext uri="{0D108BD9-81ED-4DB2-BD59-A6C34878D82A}">
                    <a16:rowId xmlns:a16="http://schemas.microsoft.com/office/drawing/2014/main" val="1168650231"/>
                  </a:ext>
                </a:extLst>
              </a:tr>
            </a:tbl>
          </a:graphicData>
        </a:graphic>
      </p:graphicFrame>
      <p:sp>
        <p:nvSpPr>
          <p:cNvPr id="10" name="TextBox 9">
            <a:extLst>
              <a:ext uri="{FF2B5EF4-FFF2-40B4-BE49-F238E27FC236}">
                <a16:creationId xmlns:a16="http://schemas.microsoft.com/office/drawing/2014/main" id="{8C61B1A0-123F-44B0-AE36-C99E128FE050}"/>
              </a:ext>
            </a:extLst>
          </p:cNvPr>
          <p:cNvSpPr txBox="1"/>
          <p:nvPr/>
        </p:nvSpPr>
        <p:spPr>
          <a:xfrm>
            <a:off x="0" y="220006"/>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A51A3"/>
                </a:solidFill>
                <a:effectLst/>
                <a:uLnTx/>
                <a:uFillTx/>
                <a:latin typeface="Candara" panose="020E0502030303020204" pitchFamily="34" charset="0"/>
                <a:ea typeface="Verdana" panose="020B0604030504040204" pitchFamily="34" charset="0"/>
                <a:cs typeface="Verdana" panose="020B0604030504040204" pitchFamily="34" charset="0"/>
              </a:rPr>
              <a:t>Partnerships for Cooperation: Cooperation Partnerships</a:t>
            </a:r>
          </a:p>
        </p:txBody>
      </p:sp>
    </p:spTree>
    <p:extLst>
      <p:ext uri="{BB962C8B-B14F-4D97-AF65-F5344CB8AC3E}">
        <p14:creationId xmlns:p14="http://schemas.microsoft.com/office/powerpoint/2010/main" val="32273210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9"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5E5CD501-6F7B-47B6-B4E1-62D326C602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8106" y="4340527"/>
            <a:ext cx="1536486" cy="1303495"/>
          </a:xfrm>
          <a:prstGeom prst="rect">
            <a:avLst/>
          </a:prstGeom>
        </p:spPr>
      </p:pic>
      <p:grpSp>
        <p:nvGrpSpPr>
          <p:cNvPr id="37" name="Group 36">
            <a:extLst>
              <a:ext uri="{FF2B5EF4-FFF2-40B4-BE49-F238E27FC236}">
                <a16:creationId xmlns:a16="http://schemas.microsoft.com/office/drawing/2014/main" id="{4DC0DD8A-796D-4D58-488F-5F32DE3E9086}"/>
              </a:ext>
            </a:extLst>
          </p:cNvPr>
          <p:cNvGrpSpPr/>
          <p:nvPr/>
        </p:nvGrpSpPr>
        <p:grpSpPr>
          <a:xfrm>
            <a:off x="4647659" y="260648"/>
            <a:ext cx="6812906" cy="6085708"/>
            <a:chOff x="4655840" y="533320"/>
            <a:chExt cx="6812906" cy="6085708"/>
          </a:xfrm>
        </p:grpSpPr>
        <p:grpSp>
          <p:nvGrpSpPr>
            <p:cNvPr id="20" name="Group 19">
              <a:extLst>
                <a:ext uri="{FF2B5EF4-FFF2-40B4-BE49-F238E27FC236}">
                  <a16:creationId xmlns:a16="http://schemas.microsoft.com/office/drawing/2014/main" id="{DB7AACA6-BC00-39C0-E488-1926306FBABA}"/>
                </a:ext>
              </a:extLst>
            </p:cNvPr>
            <p:cNvGrpSpPr/>
            <p:nvPr/>
          </p:nvGrpSpPr>
          <p:grpSpPr>
            <a:xfrm>
              <a:off x="4655840" y="533320"/>
              <a:ext cx="6811605" cy="1815314"/>
              <a:chOff x="4623189" y="1000217"/>
              <a:chExt cx="6811605" cy="1815314"/>
            </a:xfrm>
          </p:grpSpPr>
          <p:grpSp>
            <p:nvGrpSpPr>
              <p:cNvPr id="5" name="Group 4">
                <a:extLst>
                  <a:ext uri="{FF2B5EF4-FFF2-40B4-BE49-F238E27FC236}">
                    <a16:creationId xmlns:a16="http://schemas.microsoft.com/office/drawing/2014/main" id="{C80EACB3-F7CF-18F9-3C0C-5FF93C577AD9}"/>
                  </a:ext>
                </a:extLst>
              </p:cNvPr>
              <p:cNvGrpSpPr/>
              <p:nvPr/>
            </p:nvGrpSpPr>
            <p:grpSpPr>
              <a:xfrm>
                <a:off x="4945465" y="1140247"/>
                <a:ext cx="6153901" cy="1387851"/>
                <a:chOff x="4974950" y="472446"/>
                <a:chExt cx="6153901" cy="1387851"/>
              </a:xfrm>
            </p:grpSpPr>
            <p:sp>
              <p:nvSpPr>
                <p:cNvPr id="2" name="TextBox 1">
                  <a:extLst>
                    <a:ext uri="{FF2B5EF4-FFF2-40B4-BE49-F238E27FC236}">
                      <a16:creationId xmlns:a16="http://schemas.microsoft.com/office/drawing/2014/main" id="{257CFDE7-927B-9647-097B-568D549C6E24}"/>
                    </a:ext>
                  </a:extLst>
                </p:cNvPr>
                <p:cNvSpPr txBox="1"/>
                <p:nvPr/>
              </p:nvSpPr>
              <p:spPr>
                <a:xfrm>
                  <a:off x="4974950" y="536858"/>
                  <a:ext cx="1080120" cy="1323439"/>
                </a:xfrm>
                <a:prstGeom prst="rect">
                  <a:avLst/>
                </a:prstGeom>
                <a:noFill/>
              </p:spPr>
              <p:txBody>
                <a:bodyPr wrap="square" rtlCol="0">
                  <a:spAutoFit/>
                </a:bodyPr>
                <a:lstStyle/>
                <a:p>
                  <a:pPr algn="ctr"/>
                  <a:r>
                    <a:rPr lang="en-GB" sz="8000" b="1" dirty="0">
                      <a:solidFill>
                        <a:srgbClr val="FF000A"/>
                      </a:solidFill>
                      <a:latin typeface="Candara" panose="020E0502030303020204" pitchFamily="34" charset="0"/>
                    </a:rPr>
                    <a:t>12</a:t>
                  </a:r>
                  <a:endParaRPr lang="en-GB" sz="3200" b="1" dirty="0">
                    <a:solidFill>
                      <a:srgbClr val="FF000A"/>
                    </a:solidFill>
                    <a:latin typeface="Candara" panose="020E0502030303020204" pitchFamily="34" charset="0"/>
                  </a:endParaRPr>
                </a:p>
              </p:txBody>
            </p:sp>
            <p:sp>
              <p:nvSpPr>
                <p:cNvPr id="3" name="TextBox 2">
                  <a:extLst>
                    <a:ext uri="{FF2B5EF4-FFF2-40B4-BE49-F238E27FC236}">
                      <a16:creationId xmlns:a16="http://schemas.microsoft.com/office/drawing/2014/main" id="{AA09586F-B063-4B16-B37A-032213090D1C}"/>
                    </a:ext>
                  </a:extLst>
                </p:cNvPr>
                <p:cNvSpPr txBox="1"/>
                <p:nvPr/>
              </p:nvSpPr>
              <p:spPr>
                <a:xfrm>
                  <a:off x="7480965" y="472446"/>
                  <a:ext cx="1080120" cy="1323439"/>
                </a:xfrm>
                <a:prstGeom prst="rect">
                  <a:avLst/>
                </a:prstGeom>
                <a:noFill/>
              </p:spPr>
              <p:txBody>
                <a:bodyPr wrap="square" rtlCol="0">
                  <a:spAutoFit/>
                </a:bodyPr>
                <a:lstStyle/>
                <a:p>
                  <a:pPr algn="ctr"/>
                  <a:r>
                    <a:rPr lang="en-GB" sz="8000" b="1" dirty="0">
                      <a:solidFill>
                        <a:srgbClr val="00CCFF"/>
                      </a:solidFill>
                      <a:latin typeface="Candara" panose="020E0502030303020204" pitchFamily="34" charset="0"/>
                    </a:rPr>
                    <a:t>4</a:t>
                  </a:r>
                  <a:endParaRPr lang="en-GB" sz="2400" b="1" dirty="0">
                    <a:solidFill>
                      <a:srgbClr val="00CCFF"/>
                    </a:solidFill>
                    <a:latin typeface="Candara" panose="020E0502030303020204" pitchFamily="34" charset="0"/>
                  </a:endParaRPr>
                </a:p>
              </p:txBody>
            </p:sp>
            <p:sp>
              <p:nvSpPr>
                <p:cNvPr id="4" name="TextBox 3">
                  <a:extLst>
                    <a:ext uri="{FF2B5EF4-FFF2-40B4-BE49-F238E27FC236}">
                      <a16:creationId xmlns:a16="http://schemas.microsoft.com/office/drawing/2014/main" id="{180E3844-9E90-EF3D-86D0-F42553B172AD}"/>
                    </a:ext>
                  </a:extLst>
                </p:cNvPr>
                <p:cNvSpPr txBox="1"/>
                <p:nvPr/>
              </p:nvSpPr>
              <p:spPr>
                <a:xfrm>
                  <a:off x="10048731" y="642087"/>
                  <a:ext cx="1080120" cy="1107996"/>
                </a:xfrm>
                <a:prstGeom prst="rect">
                  <a:avLst/>
                </a:prstGeom>
                <a:noFill/>
              </p:spPr>
              <p:txBody>
                <a:bodyPr wrap="square" rtlCol="0">
                  <a:spAutoFit/>
                </a:bodyPr>
                <a:lstStyle/>
                <a:p>
                  <a:pPr algn="ctr"/>
                  <a:r>
                    <a:rPr lang="en-GB" sz="6600" b="1" dirty="0">
                      <a:solidFill>
                        <a:srgbClr val="00B050"/>
                      </a:solidFill>
                      <a:latin typeface="Candara" panose="020E0502030303020204" pitchFamily="34" charset="0"/>
                    </a:rPr>
                    <a:t>3</a:t>
                  </a:r>
                  <a:endParaRPr lang="en-GB" sz="2400" b="1" dirty="0">
                    <a:solidFill>
                      <a:srgbClr val="00B050"/>
                    </a:solidFill>
                    <a:latin typeface="Candara" panose="020E0502030303020204" pitchFamily="34" charset="0"/>
                  </a:endParaRPr>
                </a:p>
              </p:txBody>
            </p:sp>
          </p:grpSp>
          <p:sp>
            <p:nvSpPr>
              <p:cNvPr id="15" name="Oval 14">
                <a:extLst>
                  <a:ext uri="{FF2B5EF4-FFF2-40B4-BE49-F238E27FC236}">
                    <a16:creationId xmlns:a16="http://schemas.microsoft.com/office/drawing/2014/main" id="{D1494EB8-201F-310D-95DF-7A0599E07DB7}"/>
                  </a:ext>
                </a:extLst>
              </p:cNvPr>
              <p:cNvSpPr/>
              <p:nvPr/>
            </p:nvSpPr>
            <p:spPr>
              <a:xfrm>
                <a:off x="4623189" y="1044205"/>
                <a:ext cx="1750976" cy="17509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457823B-9E23-4A2E-B764-A179D66F77E0}"/>
                  </a:ext>
                </a:extLst>
              </p:cNvPr>
              <p:cNvSpPr/>
              <p:nvPr/>
            </p:nvSpPr>
            <p:spPr>
              <a:xfrm>
                <a:off x="7116052" y="1064555"/>
                <a:ext cx="1750976" cy="175097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436A044-B40E-E17B-5F4F-1F901F55A6FA}"/>
                  </a:ext>
                </a:extLst>
              </p:cNvPr>
              <p:cNvSpPr/>
              <p:nvPr/>
            </p:nvSpPr>
            <p:spPr>
              <a:xfrm>
                <a:off x="9683818" y="1000217"/>
                <a:ext cx="1750976" cy="175097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36837634-072E-C940-10B6-AD497334EB91}"/>
                </a:ext>
              </a:extLst>
            </p:cNvPr>
            <p:cNvGrpSpPr/>
            <p:nvPr/>
          </p:nvGrpSpPr>
          <p:grpSpPr>
            <a:xfrm>
              <a:off x="4655840" y="2636348"/>
              <a:ext cx="6811605" cy="1815314"/>
              <a:chOff x="4623189" y="1000217"/>
              <a:chExt cx="6811605" cy="1815314"/>
            </a:xfrm>
          </p:grpSpPr>
          <p:grpSp>
            <p:nvGrpSpPr>
              <p:cNvPr id="22" name="Group 21">
                <a:extLst>
                  <a:ext uri="{FF2B5EF4-FFF2-40B4-BE49-F238E27FC236}">
                    <a16:creationId xmlns:a16="http://schemas.microsoft.com/office/drawing/2014/main" id="{0595DA2D-A400-9200-4F97-FFD3B1FAC793}"/>
                  </a:ext>
                </a:extLst>
              </p:cNvPr>
              <p:cNvGrpSpPr/>
              <p:nvPr/>
            </p:nvGrpSpPr>
            <p:grpSpPr>
              <a:xfrm>
                <a:off x="4916339" y="1202166"/>
                <a:ext cx="6409646" cy="1323439"/>
                <a:chOff x="4945824" y="534365"/>
                <a:chExt cx="6409646" cy="1323439"/>
              </a:xfrm>
            </p:grpSpPr>
            <p:sp>
              <p:nvSpPr>
                <p:cNvPr id="26" name="TextBox 25">
                  <a:extLst>
                    <a:ext uri="{FF2B5EF4-FFF2-40B4-BE49-F238E27FC236}">
                      <a16:creationId xmlns:a16="http://schemas.microsoft.com/office/drawing/2014/main" id="{F430FA55-82D9-38E4-5F63-5B031E9EE300}"/>
                    </a:ext>
                  </a:extLst>
                </p:cNvPr>
                <p:cNvSpPr txBox="1"/>
                <p:nvPr/>
              </p:nvSpPr>
              <p:spPr>
                <a:xfrm>
                  <a:off x="4945824" y="534365"/>
                  <a:ext cx="1153665" cy="1323439"/>
                </a:xfrm>
                <a:prstGeom prst="rect">
                  <a:avLst/>
                </a:prstGeom>
                <a:noFill/>
                <a:ln>
                  <a:noFill/>
                </a:ln>
              </p:spPr>
              <p:txBody>
                <a:bodyPr wrap="square" rtlCol="0">
                  <a:spAutoFit/>
                </a:bodyPr>
                <a:lstStyle/>
                <a:p>
                  <a:pPr algn="ctr"/>
                  <a:r>
                    <a:rPr lang="en-GB" sz="8000" b="1" dirty="0">
                      <a:solidFill>
                        <a:srgbClr val="779509"/>
                      </a:solidFill>
                      <a:latin typeface="Candara" panose="020E0502030303020204" pitchFamily="34" charset="0"/>
                    </a:rPr>
                    <a:t>E</a:t>
                  </a:r>
                  <a:r>
                    <a:rPr lang="en-GB" sz="6000" b="1" dirty="0">
                      <a:solidFill>
                        <a:srgbClr val="779509"/>
                      </a:solidFill>
                      <a:latin typeface="Candara" panose="020E0502030303020204" pitchFamily="34" charset="0"/>
                    </a:rPr>
                    <a:t>+</a:t>
                  </a:r>
                  <a:endParaRPr lang="en-GB" sz="3200" b="1" dirty="0">
                    <a:solidFill>
                      <a:srgbClr val="779509"/>
                    </a:solidFill>
                    <a:latin typeface="Candara" panose="020E0502030303020204" pitchFamily="34" charset="0"/>
                  </a:endParaRPr>
                </a:p>
              </p:txBody>
            </p:sp>
            <p:sp>
              <p:nvSpPr>
                <p:cNvPr id="27" name="TextBox 26">
                  <a:extLst>
                    <a:ext uri="{FF2B5EF4-FFF2-40B4-BE49-F238E27FC236}">
                      <a16:creationId xmlns:a16="http://schemas.microsoft.com/office/drawing/2014/main" id="{8ED99F92-5C20-41FF-9F4D-2419716CCF2D}"/>
                    </a:ext>
                  </a:extLst>
                </p:cNvPr>
                <p:cNvSpPr txBox="1"/>
                <p:nvPr/>
              </p:nvSpPr>
              <p:spPr>
                <a:xfrm>
                  <a:off x="7361821" y="746239"/>
                  <a:ext cx="1375657" cy="923330"/>
                </a:xfrm>
                <a:prstGeom prst="rect">
                  <a:avLst/>
                </a:prstGeom>
                <a:noFill/>
              </p:spPr>
              <p:txBody>
                <a:bodyPr wrap="square" rtlCol="0">
                  <a:spAutoFit/>
                </a:bodyPr>
                <a:lstStyle/>
                <a:p>
                  <a:pPr algn="ctr"/>
                  <a:r>
                    <a:rPr lang="en-GB" sz="5400" b="1" dirty="0">
                      <a:solidFill>
                        <a:srgbClr val="FF00DD"/>
                      </a:solidFill>
                      <a:latin typeface="Candara" panose="020E0502030303020204" pitchFamily="34" charset="0"/>
                    </a:rPr>
                    <a:t>KA2</a:t>
                  </a:r>
                  <a:endParaRPr lang="en-GB" sz="1400" b="1" dirty="0">
                    <a:solidFill>
                      <a:srgbClr val="FF00DD"/>
                    </a:solidFill>
                    <a:latin typeface="Candara" panose="020E0502030303020204" pitchFamily="34" charset="0"/>
                  </a:endParaRPr>
                </a:p>
              </p:txBody>
            </p:sp>
            <p:sp>
              <p:nvSpPr>
                <p:cNvPr id="28" name="TextBox 27">
                  <a:extLst>
                    <a:ext uri="{FF2B5EF4-FFF2-40B4-BE49-F238E27FC236}">
                      <a16:creationId xmlns:a16="http://schemas.microsoft.com/office/drawing/2014/main" id="{1ED068CF-30AC-80BB-3260-62F4D88CA7A8}"/>
                    </a:ext>
                  </a:extLst>
                </p:cNvPr>
                <p:cNvSpPr txBox="1"/>
                <p:nvPr/>
              </p:nvSpPr>
              <p:spPr>
                <a:xfrm>
                  <a:off x="9822111" y="629593"/>
                  <a:ext cx="1533359" cy="1107996"/>
                </a:xfrm>
                <a:prstGeom prst="rect">
                  <a:avLst/>
                </a:prstGeom>
                <a:noFill/>
              </p:spPr>
              <p:txBody>
                <a:bodyPr wrap="square" rtlCol="0">
                  <a:spAutoFit/>
                </a:bodyPr>
                <a:lstStyle/>
                <a:p>
                  <a:pPr algn="ctr"/>
                  <a:r>
                    <a:rPr lang="en-GB" sz="6600" b="1" dirty="0">
                      <a:solidFill>
                        <a:schemeClr val="tx2">
                          <a:lumMod val="60000"/>
                          <a:lumOff val="40000"/>
                        </a:schemeClr>
                      </a:solidFill>
                      <a:latin typeface="Candara" panose="020E0502030303020204" pitchFamily="34" charset="0"/>
                    </a:rPr>
                    <a:t>€€€</a:t>
                  </a:r>
                  <a:endParaRPr lang="en-GB" sz="2400" b="1" dirty="0">
                    <a:solidFill>
                      <a:schemeClr val="tx2">
                        <a:lumMod val="60000"/>
                        <a:lumOff val="40000"/>
                      </a:schemeClr>
                    </a:solidFill>
                    <a:latin typeface="Candara" panose="020E0502030303020204" pitchFamily="34" charset="0"/>
                  </a:endParaRPr>
                </a:p>
              </p:txBody>
            </p:sp>
          </p:grpSp>
          <p:sp>
            <p:nvSpPr>
              <p:cNvPr id="23" name="Oval 22">
                <a:extLst>
                  <a:ext uri="{FF2B5EF4-FFF2-40B4-BE49-F238E27FC236}">
                    <a16:creationId xmlns:a16="http://schemas.microsoft.com/office/drawing/2014/main" id="{57955B63-7740-A3D0-065B-47F4A460A09A}"/>
                  </a:ext>
                </a:extLst>
              </p:cNvPr>
              <p:cNvSpPr/>
              <p:nvPr/>
            </p:nvSpPr>
            <p:spPr>
              <a:xfrm>
                <a:off x="4623189" y="1044205"/>
                <a:ext cx="1750976" cy="1750976"/>
              </a:xfrm>
              <a:prstGeom prst="ellipse">
                <a:avLst/>
              </a:prstGeom>
              <a:noFill/>
              <a:ln w="76200">
                <a:solidFill>
                  <a:srgbClr val="99C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1CD44ED-3DEE-2687-D628-74C5C57F1303}"/>
                  </a:ext>
                </a:extLst>
              </p:cNvPr>
              <p:cNvSpPr/>
              <p:nvPr/>
            </p:nvSpPr>
            <p:spPr>
              <a:xfrm>
                <a:off x="7116052" y="1064555"/>
                <a:ext cx="1750976" cy="1750976"/>
              </a:xfrm>
              <a:prstGeom prst="ellipse">
                <a:avLst/>
              </a:prstGeom>
              <a:noFill/>
              <a:ln w="76200">
                <a:solidFill>
                  <a:srgbClr val="FF0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C70992D-ECBE-21B6-B8D8-C7A1CF6731AD}"/>
                  </a:ext>
                </a:extLst>
              </p:cNvPr>
              <p:cNvSpPr/>
              <p:nvPr/>
            </p:nvSpPr>
            <p:spPr>
              <a:xfrm>
                <a:off x="9683818" y="1000217"/>
                <a:ext cx="1750976" cy="175097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857B2E5A-5F40-DF07-DF58-D0DC1B1D663F}"/>
                </a:ext>
              </a:extLst>
            </p:cNvPr>
            <p:cNvGrpSpPr/>
            <p:nvPr/>
          </p:nvGrpSpPr>
          <p:grpSpPr>
            <a:xfrm>
              <a:off x="4657140" y="4803714"/>
              <a:ext cx="6811606" cy="1815314"/>
              <a:chOff x="4623189" y="1000217"/>
              <a:chExt cx="6811606" cy="1815314"/>
            </a:xfrm>
          </p:grpSpPr>
          <p:grpSp>
            <p:nvGrpSpPr>
              <p:cNvPr id="30" name="Group 29">
                <a:extLst>
                  <a:ext uri="{FF2B5EF4-FFF2-40B4-BE49-F238E27FC236}">
                    <a16:creationId xmlns:a16="http://schemas.microsoft.com/office/drawing/2014/main" id="{429AD1D4-1C08-AB04-9434-123D78B70415}"/>
                  </a:ext>
                </a:extLst>
              </p:cNvPr>
              <p:cNvGrpSpPr/>
              <p:nvPr/>
            </p:nvGrpSpPr>
            <p:grpSpPr>
              <a:xfrm>
                <a:off x="4775681" y="1321707"/>
                <a:ext cx="6659114" cy="1119859"/>
                <a:chOff x="4805166" y="653906"/>
                <a:chExt cx="6659114" cy="1119859"/>
              </a:xfrm>
            </p:grpSpPr>
            <p:sp>
              <p:nvSpPr>
                <p:cNvPr id="34" name="TextBox 33">
                  <a:extLst>
                    <a:ext uri="{FF2B5EF4-FFF2-40B4-BE49-F238E27FC236}">
                      <a16:creationId xmlns:a16="http://schemas.microsoft.com/office/drawing/2014/main" id="{0A8096D4-47CD-4A38-7C47-D878D6AFEB03}"/>
                    </a:ext>
                  </a:extLst>
                </p:cNvPr>
                <p:cNvSpPr txBox="1"/>
                <p:nvPr/>
              </p:nvSpPr>
              <p:spPr>
                <a:xfrm>
                  <a:off x="4805166" y="653906"/>
                  <a:ext cx="1597184" cy="1107996"/>
                </a:xfrm>
                <a:prstGeom prst="rect">
                  <a:avLst/>
                </a:prstGeom>
                <a:noFill/>
              </p:spPr>
              <p:txBody>
                <a:bodyPr wrap="square" rtlCol="0">
                  <a:spAutoFit/>
                </a:bodyPr>
                <a:lstStyle/>
                <a:p>
                  <a:pPr algn="ctr"/>
                  <a:r>
                    <a:rPr lang="en-GB" sz="6600" b="1" dirty="0">
                      <a:solidFill>
                        <a:schemeClr val="accent6">
                          <a:lumMod val="75000"/>
                        </a:schemeClr>
                      </a:solidFill>
                      <a:latin typeface="Candara" panose="020E0502030303020204" pitchFamily="34" charset="0"/>
                    </a:rPr>
                    <a:t>33</a:t>
                  </a:r>
                  <a:endParaRPr lang="en-GB" b="1" dirty="0">
                    <a:solidFill>
                      <a:schemeClr val="accent6">
                        <a:lumMod val="75000"/>
                      </a:schemeClr>
                    </a:solidFill>
                    <a:latin typeface="Candara" panose="020E0502030303020204" pitchFamily="34" charset="0"/>
                  </a:endParaRPr>
                </a:p>
              </p:txBody>
            </p:sp>
            <p:sp>
              <p:nvSpPr>
                <p:cNvPr id="35" name="TextBox 34">
                  <a:extLst>
                    <a:ext uri="{FF2B5EF4-FFF2-40B4-BE49-F238E27FC236}">
                      <a16:creationId xmlns:a16="http://schemas.microsoft.com/office/drawing/2014/main" id="{7E12A31A-6A9C-1F01-E661-F2E45AF29220}"/>
                    </a:ext>
                  </a:extLst>
                </p:cNvPr>
                <p:cNvSpPr txBox="1"/>
                <p:nvPr/>
              </p:nvSpPr>
              <p:spPr>
                <a:xfrm>
                  <a:off x="7356964" y="758102"/>
                  <a:ext cx="1386924" cy="1015663"/>
                </a:xfrm>
                <a:prstGeom prst="rect">
                  <a:avLst/>
                </a:prstGeom>
                <a:noFill/>
              </p:spPr>
              <p:txBody>
                <a:bodyPr wrap="square" rtlCol="0">
                  <a:spAutoFit/>
                </a:bodyPr>
                <a:lstStyle/>
                <a:p>
                  <a:pPr algn="ctr"/>
                  <a:r>
                    <a:rPr lang="en-GB" sz="6000" b="1" dirty="0">
                      <a:solidFill>
                        <a:schemeClr val="accent5">
                          <a:lumMod val="75000"/>
                        </a:schemeClr>
                      </a:solidFill>
                      <a:latin typeface="Candara" panose="020E0502030303020204" pitchFamily="34" charset="0"/>
                    </a:rPr>
                    <a:t>5</a:t>
                  </a:r>
                  <a:endParaRPr lang="en-GB" sz="5400" b="1" dirty="0">
                    <a:solidFill>
                      <a:schemeClr val="accent5">
                        <a:lumMod val="7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17F4942-FAEE-2E1B-C231-1F9E22F261EE}"/>
                    </a:ext>
                  </a:extLst>
                </p:cNvPr>
                <p:cNvSpPr txBox="1"/>
                <p:nvPr/>
              </p:nvSpPr>
              <p:spPr>
                <a:xfrm>
                  <a:off x="9832212" y="688253"/>
                  <a:ext cx="1632068" cy="923330"/>
                </a:xfrm>
                <a:prstGeom prst="rect">
                  <a:avLst/>
                </a:prstGeom>
                <a:noFill/>
              </p:spPr>
              <p:txBody>
                <a:bodyPr wrap="square" rtlCol="0">
                  <a:spAutoFit/>
                </a:bodyPr>
                <a:lstStyle/>
                <a:p>
                  <a:pPr algn="ctr"/>
                  <a:r>
                    <a:rPr lang="en-GB" sz="5400" b="1" dirty="0">
                      <a:solidFill>
                        <a:srgbClr val="B48900"/>
                      </a:solidFill>
                      <a:latin typeface="Candara" panose="020E0502030303020204" pitchFamily="34" charset="0"/>
                    </a:rPr>
                    <a:t>300+</a:t>
                  </a:r>
                  <a:endParaRPr lang="en-GB" sz="2400" b="1" dirty="0">
                    <a:solidFill>
                      <a:srgbClr val="B48900"/>
                    </a:solidFill>
                    <a:latin typeface="Candara" panose="020E0502030303020204" pitchFamily="34" charset="0"/>
                  </a:endParaRPr>
                </a:p>
              </p:txBody>
            </p:sp>
          </p:grpSp>
          <p:sp>
            <p:nvSpPr>
              <p:cNvPr id="31" name="Oval 30">
                <a:extLst>
                  <a:ext uri="{FF2B5EF4-FFF2-40B4-BE49-F238E27FC236}">
                    <a16:creationId xmlns:a16="http://schemas.microsoft.com/office/drawing/2014/main" id="{740A6677-929D-E333-882C-ED0B8B877028}"/>
                  </a:ext>
                </a:extLst>
              </p:cNvPr>
              <p:cNvSpPr/>
              <p:nvPr/>
            </p:nvSpPr>
            <p:spPr>
              <a:xfrm>
                <a:off x="4623189" y="1044205"/>
                <a:ext cx="1750976" cy="175097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B450C37-B283-2726-F484-C2069F1DE56C}"/>
                  </a:ext>
                </a:extLst>
              </p:cNvPr>
              <p:cNvSpPr/>
              <p:nvPr/>
            </p:nvSpPr>
            <p:spPr>
              <a:xfrm>
                <a:off x="7116052" y="1064555"/>
                <a:ext cx="1750976" cy="1750976"/>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B1BCA1D-8926-A304-28E9-014D138BCAA3}"/>
                  </a:ext>
                </a:extLst>
              </p:cNvPr>
              <p:cNvSpPr/>
              <p:nvPr/>
            </p:nvSpPr>
            <p:spPr>
              <a:xfrm>
                <a:off x="9683818" y="1000217"/>
                <a:ext cx="1750976" cy="1750976"/>
              </a:xfrm>
              <a:prstGeom prst="ellipse">
                <a:avLst/>
              </a:prstGeom>
              <a:noFill/>
              <a:ln w="76200">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8" name="Picture 7" descr="Logo, company name&#10;&#10;Description automatically generated">
            <a:extLst>
              <a:ext uri="{FF2B5EF4-FFF2-40B4-BE49-F238E27FC236}">
                <a16:creationId xmlns:a16="http://schemas.microsoft.com/office/drawing/2014/main" id="{94330ED7-A678-0470-45FE-99E68C29F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45" y="1206580"/>
            <a:ext cx="3157640" cy="1586713"/>
          </a:xfrm>
          <a:prstGeom prst="rect">
            <a:avLst/>
          </a:prstGeom>
        </p:spPr>
      </p:pic>
      <p:pic>
        <p:nvPicPr>
          <p:cNvPr id="6" name="Picture 5">
            <a:extLst>
              <a:ext uri="{FF2B5EF4-FFF2-40B4-BE49-F238E27FC236}">
                <a16:creationId xmlns:a16="http://schemas.microsoft.com/office/drawing/2014/main" id="{EDE99E12-1AFB-A5F6-5625-18205F63A2FA}"/>
              </a:ext>
            </a:extLst>
          </p:cNvPr>
          <p:cNvPicPr>
            <a:picLocks noChangeAspect="1"/>
          </p:cNvPicPr>
          <p:nvPr/>
        </p:nvPicPr>
        <p:blipFill>
          <a:blip r:embed="rId5">
            <a:extLst>
              <a:ext uri="{28A0092B-C50C-407E-A947-70E740481C1C}">
                <a14:useLocalDpi xmlns:a14="http://schemas.microsoft.com/office/drawing/2010/main" val="0"/>
              </a:ext>
            </a:extLst>
          </a:blip>
          <a:srcRect l="1283" r="1283"/>
          <a:stretch/>
        </p:blipFill>
        <p:spPr bwMode="auto">
          <a:xfrm>
            <a:off x="617970" y="2923818"/>
            <a:ext cx="2770990" cy="1010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96045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8ABE5B-8AC7-45F2-AD06-E5ACC90795B2}"/>
              </a:ext>
            </a:extLst>
          </p:cNvPr>
          <p:cNvSpPr txBox="1"/>
          <p:nvPr/>
        </p:nvSpPr>
        <p:spPr>
          <a:xfrm>
            <a:off x="792623" y="1340768"/>
            <a:ext cx="4595071" cy="1645501"/>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7200" b="1" dirty="0">
                <a:solidFill>
                  <a:schemeClr val="accent1">
                    <a:lumMod val="75000"/>
                  </a:schemeClr>
                </a:solidFill>
                <a:latin typeface="Candara" panose="020E0502030303020204" pitchFamily="34" charset="0"/>
                <a:cs typeface="Helvetica" panose="020B0604020202020204" pitchFamily="34" charset="0"/>
              </a:rPr>
              <a:t>Additional Materials</a:t>
            </a:r>
          </a:p>
        </p:txBody>
      </p:sp>
      <p:sp>
        <p:nvSpPr>
          <p:cNvPr id="12" name="TextBox 11">
            <a:extLst>
              <a:ext uri="{FF2B5EF4-FFF2-40B4-BE49-F238E27FC236}">
                <a16:creationId xmlns:a16="http://schemas.microsoft.com/office/drawing/2014/main" id="{DA71A29A-509E-27E9-2C33-83DBE268725E}"/>
              </a:ext>
            </a:extLst>
          </p:cNvPr>
          <p:cNvSpPr txBox="1"/>
          <p:nvPr/>
        </p:nvSpPr>
        <p:spPr>
          <a:xfrm>
            <a:off x="792623" y="3474720"/>
            <a:ext cx="4595071" cy="2279278"/>
          </a:xfrm>
          <a:prstGeom prst="rect">
            <a:avLst/>
          </a:prstGeom>
        </p:spPr>
        <p:txBody>
          <a:bodyPr vert="horz" lIns="91440" tIns="45720" rIns="91440" bIns="45720" rtlCol="0">
            <a:noAutofit/>
          </a:bodyPr>
          <a:lstStyle/>
          <a:p>
            <a:pPr algn="ctr">
              <a:lnSpc>
                <a:spcPct val="90000"/>
              </a:lnSpc>
              <a:spcBef>
                <a:spcPct val="0"/>
              </a:spcBef>
              <a:spcAft>
                <a:spcPts val="600"/>
              </a:spcAft>
            </a:pPr>
            <a:r>
              <a:rPr lang="en-US" sz="4800" b="1" dirty="0">
                <a:solidFill>
                  <a:schemeClr val="accent5">
                    <a:lumMod val="50000"/>
                  </a:schemeClr>
                </a:solidFill>
                <a:latin typeface="Candara" panose="020E0502030303020204" pitchFamily="34" charset="0"/>
                <a:cs typeface="Helvetica" panose="020B0604020202020204" pitchFamily="34" charset="0"/>
              </a:rPr>
              <a:t>Briefing Sheets</a:t>
            </a:r>
            <a:br>
              <a:rPr lang="en-US" sz="4800" b="1" dirty="0">
                <a:solidFill>
                  <a:schemeClr val="accent5">
                    <a:lumMod val="50000"/>
                  </a:schemeClr>
                </a:solidFill>
                <a:latin typeface="Candara" panose="020E0502030303020204" pitchFamily="34" charset="0"/>
                <a:cs typeface="Helvetica" panose="020B0604020202020204" pitchFamily="34" charset="0"/>
              </a:rPr>
            </a:br>
            <a:r>
              <a:rPr lang="en-US" sz="4800" b="1" dirty="0">
                <a:solidFill>
                  <a:schemeClr val="accent5">
                    <a:lumMod val="50000"/>
                  </a:schemeClr>
                </a:solidFill>
                <a:latin typeface="Candara" panose="020E0502030303020204" pitchFamily="34" charset="0"/>
                <a:cs typeface="Helvetica" panose="020B0604020202020204" pitchFamily="34" charset="0"/>
              </a:rPr>
              <a:t>and Short Video</a:t>
            </a:r>
            <a:br>
              <a:rPr lang="en-US" sz="4800" b="1" dirty="0">
                <a:solidFill>
                  <a:schemeClr val="accent5">
                    <a:lumMod val="50000"/>
                  </a:schemeClr>
                </a:solidFill>
                <a:latin typeface="Candara" panose="020E0502030303020204" pitchFamily="34" charset="0"/>
                <a:cs typeface="Helvetica" panose="020B0604020202020204" pitchFamily="34" charset="0"/>
              </a:rPr>
            </a:br>
            <a:br>
              <a:rPr lang="en-US" sz="1400" b="1" dirty="0">
                <a:solidFill>
                  <a:schemeClr val="accent5">
                    <a:lumMod val="50000"/>
                  </a:schemeClr>
                </a:solidFill>
                <a:latin typeface="Candara" panose="020E0502030303020204" pitchFamily="34" charset="0"/>
                <a:cs typeface="Helvetica" panose="020B0604020202020204" pitchFamily="34" charset="0"/>
              </a:rPr>
            </a:br>
            <a:r>
              <a:rPr lang="en-US" sz="4000" b="1" dirty="0">
                <a:solidFill>
                  <a:schemeClr val="accent5">
                    <a:lumMod val="50000"/>
                  </a:schemeClr>
                </a:solidFill>
                <a:latin typeface="Candara" panose="020E0502030303020204" pitchFamily="34" charset="0"/>
                <a:cs typeface="Helvetica" panose="020B0604020202020204" pitchFamily="34" charset="0"/>
              </a:rPr>
              <a:t>…more planned</a:t>
            </a:r>
          </a:p>
        </p:txBody>
      </p:sp>
      <p:sp>
        <p:nvSpPr>
          <p:cNvPr id="17" name="Rectangle 16">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BC584AC-178C-5ABF-F695-5A2891C1129C}"/>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420908"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48112912-633D-DB58-7580-5D6D6B8D3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5"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E312E19D-C031-4B68-EC06-98390A6FA72B}"/>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6694337" y="3796452"/>
            <a:ext cx="4899326" cy="25598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8192732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97559"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pic>
        <p:nvPicPr>
          <p:cNvPr id="3" name="Picture 2" descr="A stack of books&#10;&#10;Description automatically generated with medium confidence">
            <a:extLst>
              <a:ext uri="{FF2B5EF4-FFF2-40B4-BE49-F238E27FC236}">
                <a16:creationId xmlns:a16="http://schemas.microsoft.com/office/drawing/2014/main" id="{875BD295-59A5-44F6-AC96-C0DB939AA39C}"/>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7917"/>
          <a:stretch/>
        </p:blipFill>
        <p:spPr>
          <a:xfrm flipH="1">
            <a:off x="0" y="0"/>
            <a:ext cx="5580945" cy="6858000"/>
          </a:xfrm>
          <a:prstGeom prst="rect">
            <a:avLst/>
          </a:prstGeom>
        </p:spPr>
      </p:pic>
      <p:sp>
        <p:nvSpPr>
          <p:cNvPr id="7" name="TextBox 6"/>
          <p:cNvSpPr txBox="1"/>
          <p:nvPr/>
        </p:nvSpPr>
        <p:spPr>
          <a:xfrm>
            <a:off x="5807968" y="2028616"/>
            <a:ext cx="5364088" cy="2800767"/>
          </a:xfrm>
          <a:prstGeom prst="rect">
            <a:avLst/>
          </a:prstGeom>
          <a:noFill/>
        </p:spPr>
        <p:txBody>
          <a:bodyPr wrap="square" rtlCol="0">
            <a:spAutoFit/>
          </a:bodyPr>
          <a:lstStyle/>
          <a:p>
            <a:r>
              <a:rPr lang="en-GB" sz="8800" b="1" dirty="0">
                <a:solidFill>
                  <a:srgbClr val="325696"/>
                </a:solidFill>
                <a:latin typeface="Candara" panose="020E0502030303020204" pitchFamily="34" charset="0"/>
                <a:ea typeface="Cambria" panose="02040503050406030204" pitchFamily="18" charset="0"/>
                <a:cs typeface="Helvetica" panose="020B0604020202020204" pitchFamily="34" charset="0"/>
              </a:rPr>
              <a:t>Learning Outcomes</a:t>
            </a:r>
            <a:endParaRPr lang="en-US" sz="8800" b="1" dirty="0">
              <a:solidFill>
                <a:srgbClr val="325696"/>
              </a:solidFill>
              <a:latin typeface="Candara" panose="020E0502030303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823938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40F01-E49C-4FD5-8562-96FCD3BBEB8D}"/>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5281446"/>
          </a:xfrm>
          <a:prstGeom prst="rect">
            <a:avLst/>
          </a:prstGeom>
          <a:noFill/>
        </p:spPr>
        <p:txBody>
          <a:bodyPr wrap="square" rtlCol="0">
            <a:spAutoFit/>
          </a:bodyPr>
          <a:lstStyle/>
          <a:p>
            <a:pPr>
              <a:defRPr/>
            </a:pPr>
            <a:r>
              <a:rPr lang="en-GB" sz="2400" dirty="0">
                <a:solidFill>
                  <a:schemeClr val="accent5">
                    <a:lumMod val="75000"/>
                  </a:schemeClr>
                </a:solidFill>
                <a:latin typeface="Candara" panose="020E0502030303020204" pitchFamily="34" charset="0"/>
                <a:cs typeface="Helvetica" panose="020B0604020202020204" pitchFamily="34" charset="0"/>
              </a:rPr>
              <a:t>By the end of this training event, you will be able to:</a:t>
            </a:r>
          </a:p>
          <a:p>
            <a:pPr>
              <a:defRPr/>
            </a:pPr>
            <a:endParaRPr lang="en-GB" dirty="0">
              <a:solidFill>
                <a:srgbClr val="325696"/>
              </a:solidFill>
              <a:latin typeface="Candara" panose="020E0502030303020204" pitchFamily="34" charset="0"/>
              <a:cs typeface="Helvetica" panose="020B0604020202020204" pitchFamily="34" charset="0"/>
            </a:endParaRPr>
          </a:p>
          <a:p>
            <a:pPr>
              <a:lnSpc>
                <a:spcPct val="90000"/>
              </a:lnSpc>
              <a:defRPr/>
            </a:pPr>
            <a:r>
              <a:rPr lang="en-GB" sz="3200" dirty="0">
                <a:solidFill>
                  <a:schemeClr val="tx2"/>
                </a:solidFill>
                <a:latin typeface="Candara" panose="020E0502030303020204" pitchFamily="34" charset="0"/>
                <a:cs typeface="Helvetica" panose="020B0604020202020204" pitchFamily="34" charset="0"/>
              </a:rPr>
              <a:t>1. </a:t>
            </a:r>
            <a:r>
              <a:rPr lang="en-GB" sz="3200" b="1" dirty="0">
                <a:solidFill>
                  <a:schemeClr val="tx2"/>
                </a:solidFill>
                <a:latin typeface="Candara" panose="020E0502030303020204" pitchFamily="34" charset="0"/>
                <a:cs typeface="Helvetica" panose="020B0604020202020204" pitchFamily="34" charset="0"/>
              </a:rPr>
              <a:t>DEMONSTRATE</a:t>
            </a:r>
            <a:r>
              <a:rPr lang="en-GB" sz="3200" dirty="0">
                <a:solidFill>
                  <a:schemeClr val="tx2"/>
                </a:solidFill>
                <a:latin typeface="Candara" panose="020E0502030303020204" pitchFamily="34" charset="0"/>
                <a:cs typeface="Helvetica" panose="020B0604020202020204" pitchFamily="34" charset="0"/>
              </a:rPr>
              <a:t> a clear understanding of the assessment steps and assessment criteria involved in determining successful delivery of an Erasmus+ KA220 cooperation partnership.</a:t>
            </a:r>
          </a:p>
          <a:p>
            <a:pPr>
              <a:defRPr/>
            </a:pPr>
            <a:endParaRPr lang="en-GB" dirty="0">
              <a:solidFill>
                <a:schemeClr val="accent5">
                  <a:lumMod val="75000"/>
                </a:schemeClr>
              </a:solidFill>
              <a:latin typeface="Candara" panose="020E0502030303020204" pitchFamily="34" charset="0"/>
              <a:cs typeface="Helvetica" panose="020B0604020202020204" pitchFamily="34" charset="0"/>
            </a:endParaRPr>
          </a:p>
          <a:p>
            <a:pPr>
              <a:lnSpc>
                <a:spcPct val="90000"/>
              </a:lnSpc>
              <a:defRPr/>
            </a:pPr>
            <a:r>
              <a:rPr lang="en-GB" sz="3200" dirty="0">
                <a:solidFill>
                  <a:schemeClr val="accent5">
                    <a:lumMod val="75000"/>
                  </a:schemeClr>
                </a:solidFill>
                <a:latin typeface="Candara" panose="020E0502030303020204" pitchFamily="34" charset="0"/>
                <a:cs typeface="Helvetica" panose="020B0604020202020204" pitchFamily="34" charset="0"/>
              </a:rPr>
              <a:t>2. </a:t>
            </a:r>
            <a:r>
              <a:rPr lang="en-GB" sz="3200" b="1" dirty="0">
                <a:solidFill>
                  <a:schemeClr val="accent5">
                    <a:lumMod val="75000"/>
                  </a:schemeClr>
                </a:solidFill>
                <a:latin typeface="Candara" panose="020E0502030303020204" pitchFamily="34" charset="0"/>
                <a:cs typeface="Helvetica" panose="020B0604020202020204" pitchFamily="34" charset="0"/>
              </a:rPr>
              <a:t>DISTINGUISH </a:t>
            </a:r>
            <a:r>
              <a:rPr lang="en-GB" sz="3200" dirty="0">
                <a:solidFill>
                  <a:schemeClr val="accent5">
                    <a:lumMod val="75000"/>
                  </a:schemeClr>
                </a:solidFill>
                <a:latin typeface="Candara" panose="020E0502030303020204" pitchFamily="34" charset="0"/>
                <a:cs typeface="Helvetica" panose="020B0604020202020204" pitchFamily="34" charset="0"/>
              </a:rPr>
              <a:t>between factors than need to be considered at</a:t>
            </a:r>
            <a:br>
              <a:rPr lang="en-GB" sz="3200" dirty="0">
                <a:solidFill>
                  <a:schemeClr val="accent5">
                    <a:lumMod val="75000"/>
                  </a:schemeClr>
                </a:solidFill>
                <a:latin typeface="Candara" panose="020E0502030303020204" pitchFamily="34" charset="0"/>
                <a:cs typeface="Helvetica" panose="020B0604020202020204" pitchFamily="34" charset="0"/>
              </a:rPr>
            </a:br>
            <a:r>
              <a:rPr lang="en-GB" sz="3200" dirty="0">
                <a:solidFill>
                  <a:schemeClr val="accent5">
                    <a:lumMod val="75000"/>
                  </a:schemeClr>
                </a:solidFill>
                <a:latin typeface="Candara" panose="020E0502030303020204" pitchFamily="34" charset="0"/>
                <a:cs typeface="Helvetica" panose="020B0604020202020204" pitchFamily="34" charset="0"/>
              </a:rPr>
              <a:t>the end of a KA220 cooperation partnership and those which are predominantly judged at the point of application.</a:t>
            </a:r>
            <a:endParaRPr lang="en-GB" sz="2400" dirty="0">
              <a:solidFill>
                <a:schemeClr val="accent5">
                  <a:lumMod val="75000"/>
                </a:schemeClr>
              </a:solidFill>
              <a:latin typeface="Candara" panose="020E0502030303020204" pitchFamily="34" charset="0"/>
              <a:cs typeface="Helvetica" panose="020B0604020202020204" pitchFamily="34" charset="0"/>
            </a:endParaRPr>
          </a:p>
          <a:p>
            <a:pPr>
              <a:defRPr/>
            </a:pPr>
            <a:endParaRPr lang="en-GB" dirty="0">
              <a:solidFill>
                <a:srgbClr val="325696"/>
              </a:solidFill>
              <a:latin typeface="Candara" panose="020E0502030303020204" pitchFamily="34" charset="0"/>
              <a:cs typeface="Helvetica" panose="020B0604020202020204" pitchFamily="34" charset="0"/>
            </a:endParaRPr>
          </a:p>
          <a:p>
            <a:pPr>
              <a:lnSpc>
                <a:spcPct val="90000"/>
              </a:lnSpc>
              <a:defRPr/>
            </a:pPr>
            <a:r>
              <a:rPr lang="en-GB" sz="3200" dirty="0">
                <a:solidFill>
                  <a:schemeClr val="accent1"/>
                </a:solidFill>
                <a:latin typeface="Candara" panose="020E0502030303020204" pitchFamily="34" charset="0"/>
                <a:cs typeface="Helvetica" panose="020B0604020202020204" pitchFamily="34" charset="0"/>
              </a:rPr>
              <a:t>3. </a:t>
            </a:r>
            <a:r>
              <a:rPr lang="en-GB" sz="3200" b="1" dirty="0">
                <a:solidFill>
                  <a:schemeClr val="accent1"/>
                </a:solidFill>
                <a:latin typeface="Candara" panose="020E0502030303020204" pitchFamily="34" charset="0"/>
                <a:cs typeface="Helvetica" panose="020B0604020202020204" pitchFamily="34" charset="0"/>
              </a:rPr>
              <a:t>EVALUATE </a:t>
            </a:r>
            <a:r>
              <a:rPr lang="en-GB" sz="3200" dirty="0">
                <a:solidFill>
                  <a:schemeClr val="accent1"/>
                </a:solidFill>
                <a:latin typeface="Candara" panose="020E0502030303020204" pitchFamily="34" charset="0"/>
                <a:cs typeface="Helvetica" panose="020B0604020202020204" pitchFamily="34" charset="0"/>
              </a:rPr>
              <a:t>final achievements in a KA220 cooperation partnership, providing comments and scores for</a:t>
            </a:r>
            <a:br>
              <a:rPr lang="en-GB" sz="3200" dirty="0">
                <a:solidFill>
                  <a:schemeClr val="accent1"/>
                </a:solidFill>
                <a:latin typeface="Candara" panose="020E0502030303020204" pitchFamily="34" charset="0"/>
                <a:cs typeface="Helvetica" panose="020B0604020202020204" pitchFamily="34" charset="0"/>
              </a:rPr>
            </a:br>
            <a:r>
              <a:rPr lang="en-GB" sz="3200" dirty="0">
                <a:solidFill>
                  <a:schemeClr val="accent1"/>
                </a:solidFill>
                <a:latin typeface="Candara" panose="020E0502030303020204" pitchFamily="34" charset="0"/>
                <a:cs typeface="Helvetica" panose="020B0604020202020204" pitchFamily="34" charset="0"/>
              </a:rPr>
              <a:t>NAs to use in their feedback to beneficiaries.</a:t>
            </a:r>
          </a:p>
        </p:txBody>
      </p:sp>
    </p:spTree>
    <p:extLst>
      <p:ext uri="{BB962C8B-B14F-4D97-AF65-F5344CB8AC3E}">
        <p14:creationId xmlns:p14="http://schemas.microsoft.com/office/powerpoint/2010/main" val="2419397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on a wall&#10;&#10;Description automatically generated with medium confidence">
            <a:extLst>
              <a:ext uri="{FF2B5EF4-FFF2-40B4-BE49-F238E27FC236}">
                <a16:creationId xmlns:a16="http://schemas.microsoft.com/office/drawing/2014/main" id="{153202D7-70DE-4983-8D50-784AECEF5F10}"/>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7" name="TextBox 6"/>
          <p:cNvSpPr txBox="1"/>
          <p:nvPr/>
        </p:nvSpPr>
        <p:spPr>
          <a:xfrm>
            <a:off x="5951984" y="1874728"/>
            <a:ext cx="5541830" cy="2308324"/>
          </a:xfrm>
          <a:prstGeom prst="rect">
            <a:avLst/>
          </a:prstGeom>
          <a:noFill/>
        </p:spPr>
        <p:txBody>
          <a:bodyPr wrap="square" rtlCol="0">
            <a:spAutoFit/>
          </a:bodyPr>
          <a:lstStyle/>
          <a:p>
            <a:pPr algn="ctr"/>
            <a:r>
              <a:rPr lang="en-GB" sz="7200" b="1" dirty="0">
                <a:solidFill>
                  <a:srgbClr val="325696"/>
                </a:solidFill>
                <a:latin typeface="Candara" panose="020E0502030303020204" pitchFamily="34" charset="0"/>
                <a:cs typeface="Helvetica" panose="020B0604020202020204" pitchFamily="34" charset="0"/>
              </a:rPr>
              <a:t>Programme and Timing</a:t>
            </a:r>
            <a:endParaRPr lang="en-US" sz="2800" b="1" cap="small" dirty="0">
              <a:solidFill>
                <a:schemeClr val="accent5">
                  <a:lumMod val="75000"/>
                </a:schemeClr>
              </a:solidFill>
              <a:latin typeface="Candara" panose="020E0502030303020204" pitchFamily="34" charset="0"/>
              <a:cs typeface="Helvetica" panose="020B0604020202020204" pitchFamily="34" charset="0"/>
            </a:endParaRPr>
          </a:p>
        </p:txBody>
      </p:sp>
      <p:sp>
        <p:nvSpPr>
          <p:cNvPr id="14" name="Rectangle 13"/>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42275122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2" name="Symbol zastępczy zawartości 3">
            <a:extLst>
              <a:ext uri="{FF2B5EF4-FFF2-40B4-BE49-F238E27FC236}">
                <a16:creationId xmlns:a16="http://schemas.microsoft.com/office/drawing/2014/main" id="{0E145AE5-7CFA-A8FB-040F-751C62FB07E5}"/>
              </a:ext>
            </a:extLst>
          </p:cNvPr>
          <p:cNvSpPr txBox="1">
            <a:spLocks/>
          </p:cNvSpPr>
          <p:nvPr/>
        </p:nvSpPr>
        <p:spPr>
          <a:xfrm>
            <a:off x="5303912" y="116632"/>
            <a:ext cx="6768752" cy="6741368"/>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MONDAY 10 JUNE 2024</a:t>
            </a:r>
            <a:b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endParaRPr lang="pl-PL" sz="9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14:00	Welcome and IntroductionS</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14:30	What is  Important 1: Assessment Criteria</a:t>
            </a:r>
          </a:p>
          <a:p>
            <a:pPr marL="0" indent="0">
              <a:lnSpc>
                <a:spcPct val="11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15:30	COFFEE BREAK</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16:00	What is Important 2: Mapping Evidence Expectations</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17:00 	Close of Day One</a:t>
            </a:r>
          </a:p>
          <a:p>
            <a:pPr marL="0" indent="0">
              <a:lnSpc>
                <a:spcPct val="11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19:00</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lumMod val="60000"/>
                    <a:lumOff val="40000"/>
                  </a:schemeClr>
                </a:solidFill>
                <a:latin typeface="Calibri" panose="020F0502020204030204" pitchFamily="34" charset="0"/>
                <a:cs typeface="Calibri" panose="020F0502020204030204" pitchFamily="34" charset="0"/>
              </a:rPr>
              <a:t>COMMON DINNER: Grand Hotel Tiziano</a:t>
            </a:r>
          </a:p>
          <a:p>
            <a:pPr marL="0" indent="0">
              <a:spcBef>
                <a:spcPts val="0"/>
              </a:spcBef>
              <a:buNone/>
              <a:tabLst>
                <a:tab pos="1200543" algn="l"/>
              </a:tabLst>
            </a:pPr>
            <a:br>
              <a:rPr lang="en-GB" sz="900" b="1"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TUESDAY 11 JUNE 2024</a:t>
            </a:r>
          </a:p>
          <a:p>
            <a:pPr marL="0" indent="0">
              <a:spcBef>
                <a:spcPts val="0"/>
              </a:spcBef>
              <a:buNone/>
              <a:tabLst>
                <a:tab pos="1200543" algn="l"/>
              </a:tabLst>
            </a:pPr>
            <a:endParaRPr lang="en-GB"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09:00	WELCOME BACK, ENERGISER AND GOALS</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09:30	Recognising Achievement: Case Examples - Scenario 1</a:t>
            </a:r>
          </a:p>
          <a:p>
            <a:pPr marL="0" indent="0">
              <a:lnSpc>
                <a:spcPct val="11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10:30	COFFEE BREAK</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11:00	Recognising Achievement: Case Examples - Scenario 2</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11:00	Recognising Achievement: Feedback and Discussion</a:t>
            </a:r>
            <a:endParaRPr lang="en-US" sz="1600" cap="all" dirty="0">
              <a:solidFill>
                <a:schemeClr val="tx2">
                  <a:lumMod val="60000"/>
                  <a:lumOff val="40000"/>
                </a:schemeClr>
              </a:solidFill>
              <a:latin typeface="Calibri" panose="020F0502020204030204" pitchFamily="34" charset="0"/>
              <a:cs typeface="Calibri" panose="020F0502020204030204" pitchFamily="34" charset="0"/>
            </a:endParaRPr>
          </a:p>
          <a:p>
            <a:pPr marL="0" indent="0">
              <a:lnSpc>
                <a:spcPct val="11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12:30	LUNCH BREAK</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14:00	Sharing Experiences and Expectations</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14:45	Scoring Practices and Consequences</a:t>
            </a:r>
            <a:endParaRPr lang="en-US" sz="1600" cap="all" dirty="0">
              <a:solidFill>
                <a:schemeClr val="tx2">
                  <a:lumMod val="60000"/>
                  <a:lumOff val="40000"/>
                </a:schemeClr>
              </a:solidFill>
              <a:latin typeface="Calibri" panose="020F0502020204030204" pitchFamily="34" charset="0"/>
              <a:cs typeface="Calibri" panose="020F0502020204030204" pitchFamily="34" charset="0"/>
            </a:endParaRPr>
          </a:p>
          <a:p>
            <a:pPr marL="0" indent="0">
              <a:lnSpc>
                <a:spcPct val="11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15:30	COFFEE BREAK</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16:00	Scoring Practices and Consequences: Return to Case Examples</a:t>
            </a:r>
          </a:p>
          <a:p>
            <a:pPr marL="0" indent="0">
              <a:lnSpc>
                <a:spcPct val="110000"/>
              </a:lnSpc>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17:00	Close of Day Two</a:t>
            </a:r>
          </a:p>
          <a:p>
            <a:pPr marL="0" indent="0">
              <a:lnSpc>
                <a:spcPct val="11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cs typeface="Calibri" panose="020F0502020204030204" pitchFamily="34" charset="0"/>
              </a:rPr>
              <a:t>20:00	COMMON DINNER: Le Tagghiate</a:t>
            </a:r>
            <a:endParaRPr lang="en-US" sz="1600" u="sng" dirty="0">
              <a:solidFill>
                <a:schemeClr val="tx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52746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2" name="Symbol zastępczy zawartości 3">
            <a:extLst>
              <a:ext uri="{FF2B5EF4-FFF2-40B4-BE49-F238E27FC236}">
                <a16:creationId xmlns:a16="http://schemas.microsoft.com/office/drawing/2014/main" id="{0E145AE5-7CFA-A8FB-040F-751C62FB07E5}"/>
              </a:ext>
            </a:extLst>
          </p:cNvPr>
          <p:cNvSpPr txBox="1">
            <a:spLocks/>
          </p:cNvSpPr>
          <p:nvPr/>
        </p:nvSpPr>
        <p:spPr>
          <a:xfrm>
            <a:off x="5303912" y="116632"/>
            <a:ext cx="6768752" cy="6741368"/>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WEDNESDAY 12 JUNE 2024</a:t>
            </a:r>
            <a:b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endParaRPr lang="pl-PL" sz="9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09:15	Welcome BACK, ENERGISER AND GOALS</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09:45	Assessment Comments: Five Cs Model</a:t>
            </a:r>
          </a:p>
          <a:p>
            <a:pPr marL="0" indent="0">
              <a:lnSpc>
                <a:spcPct val="12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10:30	COFFEE BREAK</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11:00	Consolidation Process: Combine, Converse or Consult</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11:45 	Pilot Reflections and Feedback</a:t>
            </a:r>
          </a:p>
          <a:p>
            <a:pPr marL="0" indent="0">
              <a:lnSpc>
                <a:spcPct val="120000"/>
              </a:lnSpc>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12:00</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lumMod val="60000"/>
                    <a:lumOff val="40000"/>
                  </a:schemeClr>
                </a:solidFill>
                <a:latin typeface="Calibri" panose="020F0502020204030204" pitchFamily="34" charset="0"/>
                <a:cs typeface="Calibri" panose="020F0502020204030204" pitchFamily="34" charset="0"/>
              </a:rPr>
              <a:t>CONCLUSIONS AND EVENT CLOSE</a:t>
            </a:r>
          </a:p>
        </p:txBody>
      </p:sp>
      <p:pic>
        <p:nvPicPr>
          <p:cNvPr id="3" name="Graphic 2" descr="Take Off with solid fill">
            <a:extLst>
              <a:ext uri="{FF2B5EF4-FFF2-40B4-BE49-F238E27FC236}">
                <a16:creationId xmlns:a16="http://schemas.microsoft.com/office/drawing/2014/main" id="{376CDA35-826D-4332-C4F1-31B49E382A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03912" y="3068960"/>
            <a:ext cx="3264514" cy="3264514"/>
          </a:xfrm>
          <a:prstGeom prst="rect">
            <a:avLst/>
          </a:prstGeom>
        </p:spPr>
      </p:pic>
    </p:spTree>
    <p:extLst>
      <p:ext uri="{BB962C8B-B14F-4D97-AF65-F5344CB8AC3E}">
        <p14:creationId xmlns:p14="http://schemas.microsoft.com/office/powerpoint/2010/main" val="60795730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2396</Words>
  <Application>Microsoft Office PowerPoint</Application>
  <PresentationFormat>Widescreen</PresentationFormat>
  <Paragraphs>174</Paragraphs>
  <Slides>21</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Light</vt:lpstr>
      <vt:lpstr>Candara</vt:lpstr>
      <vt:lpstr>Copperplate Gothic Bold</vt:lpstr>
      <vt:lpstr>Helvetica</vt:lpstr>
      <vt:lpstr>Prima Sans</vt:lpstr>
      <vt:lpstr>Wingdings</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Guest</cp:lastModifiedBy>
  <cp:revision>714</cp:revision>
  <cp:lastPrinted>2024-08-02T07:58:31Z</cp:lastPrinted>
  <dcterms:created xsi:type="dcterms:W3CDTF">2014-03-21T10:03:33Z</dcterms:created>
  <dcterms:modified xsi:type="dcterms:W3CDTF">2024-08-02T07:58:34Z</dcterms:modified>
</cp:coreProperties>
</file>