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1802" r:id="rId2"/>
    <p:sldId id="1806" r:id="rId3"/>
    <p:sldId id="1807" r:id="rId4"/>
    <p:sldId id="1809" r:id="rId5"/>
    <p:sldId id="1818" r:id="rId6"/>
    <p:sldId id="1810" r:id="rId7"/>
    <p:sldId id="1813" r:id="rId8"/>
    <p:sldId id="1815" r:id="rId9"/>
    <p:sldId id="1776"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776"/>
    <a:srgbClr val="9B5630"/>
    <a:srgbClr val="15297D"/>
    <a:srgbClr val="193193"/>
    <a:srgbClr val="C6D9F1"/>
    <a:srgbClr val="B02E18"/>
    <a:srgbClr val="E3492F"/>
    <a:srgbClr val="DA2A6C"/>
    <a:srgbClr val="EDEDEF"/>
    <a:srgbClr val="E13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62545" autoAdjust="0"/>
  </p:normalViewPr>
  <p:slideViewPr>
    <p:cSldViewPr>
      <p:cViewPr>
        <p:scale>
          <a:sx n="50" d="100"/>
          <a:sy n="50" d="100"/>
        </p:scale>
        <p:origin x="2808" y="48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4032"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9091" tIns="49545" rIns="99091" bIns="49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Section Title Page: it can be useful to have a space to breathe between the different </a:t>
            </a:r>
            <a:r>
              <a:rPr lang="en-GB" dirty="0"/>
              <a:t>sections of the training.</a:t>
            </a:r>
          </a:p>
        </p:txBody>
      </p:sp>
    </p:spTree>
    <p:extLst>
      <p:ext uri="{BB962C8B-B14F-4D97-AF65-F5344CB8AC3E}">
        <p14:creationId xmlns:p14="http://schemas.microsoft.com/office/powerpoint/2010/main" val="113450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r>
              <a:rPr lang="en-US" dirty="0">
                <a:latin typeface="+mn-lt"/>
              </a:rPr>
              <a:t>This slide can be used to present a short overview of the online assessment module. If you are having a dedicated presentation of the online assessment module, then you can remove this slide. At this point, you can also mention whether an MS Word template exists and can/should be used.</a:t>
            </a:r>
            <a:endParaRPr lang="en-GB" b="0" baseline="0" dirty="0">
              <a:latin typeface="+mn-lt"/>
            </a:endParaRPr>
          </a:p>
        </p:txBody>
      </p:sp>
    </p:spTree>
    <p:extLst>
      <p:ext uri="{BB962C8B-B14F-4D97-AF65-F5344CB8AC3E}">
        <p14:creationId xmlns:p14="http://schemas.microsoft.com/office/powerpoint/2010/main" val="23614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r>
              <a:rPr lang="en-US" dirty="0">
                <a:latin typeface="+mn-lt"/>
              </a:rPr>
              <a:t>This slide presents the model of 5*Cs, each of which should be briefly introduced. It is especially important to underline that it is the responsibility of all Erasmus+ National Agencies to quality assure the work of their assessors. This initial input forms an important baseline for this activity on comments. The concept of consolidation can also be discussed (the sixth C) if this is a process that you use in your NA.</a:t>
            </a:r>
            <a:endParaRPr lang="en-GB" dirty="0">
              <a:latin typeface="+mn-lt"/>
            </a:endParaRPr>
          </a:p>
        </p:txBody>
      </p:sp>
    </p:spTree>
    <p:extLst>
      <p:ext uri="{BB962C8B-B14F-4D97-AF65-F5344CB8AC3E}">
        <p14:creationId xmlns:p14="http://schemas.microsoft.com/office/powerpoint/2010/main" val="316796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r>
              <a:rPr lang="en-US" dirty="0">
                <a:latin typeface="+mn-lt"/>
              </a:rPr>
              <a:t>For this activity, participants should be told that they will play the role of a member of NA staff and that they need to decide whether the written comments align with the model of the 5*Cs and whether they choose to ACCEPT or REJECT the written comments. This can be done by standing or raising hands when a specific category is</a:t>
            </a:r>
          </a:p>
          <a:p>
            <a:pPr algn="l"/>
            <a:r>
              <a:rPr lang="en-US" dirty="0">
                <a:latin typeface="+mn-lt"/>
              </a:rPr>
              <a:t>called out (e.g. all those who ACCEPT this please raise their hand) or, more effectively, by raising a red or green card. An orange card can also be used by assessors that are unsure. This can also be done by raising RED and GREEN cards at the same time (i.e. red and green = orange).</a:t>
            </a:r>
            <a:endParaRPr lang="en-GB" b="0" baseline="0" dirty="0">
              <a:latin typeface="+mn-lt"/>
            </a:endParaRPr>
          </a:p>
        </p:txBody>
      </p:sp>
    </p:spTree>
    <p:extLst>
      <p:ext uri="{BB962C8B-B14F-4D97-AF65-F5344CB8AC3E}">
        <p14:creationId xmlns:p14="http://schemas.microsoft.com/office/powerpoint/2010/main" val="417828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dirty="0">
                <a:latin typeface="+mn-lt"/>
              </a:rPr>
              <a:t>GUIDELINES FOR ERASMUS+ NAs</a:t>
            </a:r>
          </a:p>
          <a:p>
            <a:pPr algn="l"/>
            <a:r>
              <a:rPr lang="en-US" dirty="0">
                <a:latin typeface="+mn-lt"/>
              </a:rPr>
              <a:t>This is a slide which reminds participants that volunteers will be needed. If you are opting for an all-participant voting process, instead, then this slide can be removed.</a:t>
            </a:r>
            <a:endParaRPr lang="en-GB" b="0" baseline="0" dirty="0">
              <a:latin typeface="+mn-lt"/>
            </a:endParaRPr>
          </a:p>
        </p:txBody>
      </p:sp>
    </p:spTree>
    <p:extLst>
      <p:ext uri="{BB962C8B-B14F-4D97-AF65-F5344CB8AC3E}">
        <p14:creationId xmlns:p14="http://schemas.microsoft.com/office/powerpoint/2010/main" val="220284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sz="1200" dirty="0">
                <a:latin typeface="+mn-lt"/>
              </a:rPr>
              <a:t>GUIDELINES FOR ERASMUS+ NAs</a:t>
            </a:r>
          </a:p>
          <a:p>
            <a:pPr algn="l"/>
            <a:r>
              <a:rPr lang="en-US" sz="1200" dirty="0">
                <a:latin typeface="+mn-lt"/>
              </a:rPr>
              <a:t>Ask participants to vote using your chosen method (e.g. raise hands, show cards). Invite 1 or 2 participants to justify their decision before sharing your own perspective. This comment would normally be REJECTED for the following reason: there are lots of statements, but no real qualitative assessment or opinion is provided.</a:t>
            </a:r>
            <a:endParaRPr lang="en-GB" sz="1200" b="0" baseline="0" dirty="0">
              <a:latin typeface="+mn-lt"/>
            </a:endParaRPr>
          </a:p>
        </p:txBody>
      </p:sp>
    </p:spTree>
    <p:extLst>
      <p:ext uri="{BB962C8B-B14F-4D97-AF65-F5344CB8AC3E}">
        <p14:creationId xmlns:p14="http://schemas.microsoft.com/office/powerpoint/2010/main" val="92397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r>
              <a:rPr lang="en-US" dirty="0">
                <a:latin typeface="+mn-lt"/>
              </a:rPr>
              <a:t>Ask participants to vote using your chosen method (e.g. raise hands, show cards). Invite 1 or 2 participants to justify their decision before sharing your own perspective. This comment would normally be ACCEPTED for the following reason: comments are clear, comprehensive, easy to comprehend, courteous and related specifically to the proposal - without unnecessarily repeating the original text of the proposal; comments provide the necessary qualitative opinion and judgement.</a:t>
            </a:r>
            <a:endParaRPr lang="en-GB" b="0" baseline="0" dirty="0">
              <a:latin typeface="+mn-lt"/>
            </a:endParaRPr>
          </a:p>
        </p:txBody>
      </p:sp>
    </p:spTree>
    <p:extLst>
      <p:ext uri="{BB962C8B-B14F-4D97-AF65-F5344CB8AC3E}">
        <p14:creationId xmlns:p14="http://schemas.microsoft.com/office/powerpoint/2010/main" val="367029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GB" sz="1200" dirty="0">
                <a:latin typeface="+mn-lt"/>
              </a:rPr>
              <a:t>GUIDELINES FOR ERASMUS+ NAs</a:t>
            </a:r>
          </a:p>
          <a:p>
            <a:pPr algn="l"/>
            <a:r>
              <a:rPr lang="en-US" sz="1200" dirty="0">
                <a:latin typeface="+mn-lt"/>
              </a:rPr>
              <a:t>Ask participants to vote using your chosen method (e.g. raise hands, show cards). Invite 1 or 2 participants to justify their decision before sharing your own perspective. This comment would normally be REJECTED for the following reason: judgements are personal (first person should be avoided in written comments) and not in all cases courteous or polite. Provocative statements such as “definitely not newcomers” are not helpful and should be avoided.</a:t>
            </a:r>
            <a:endParaRPr lang="en-GB" sz="1200" b="0" baseline="0" dirty="0">
              <a:latin typeface="+mn-lt"/>
            </a:endParaRPr>
          </a:p>
        </p:txBody>
      </p:sp>
    </p:spTree>
    <p:extLst>
      <p:ext uri="{BB962C8B-B14F-4D97-AF65-F5344CB8AC3E}">
        <p14:creationId xmlns:p14="http://schemas.microsoft.com/office/powerpoint/2010/main" val="153827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gn="l"/>
            <a:r>
              <a:rPr lang="en-US" dirty="0">
                <a:latin typeface="+mn-lt"/>
              </a:rPr>
              <a:t>GUIDELINES FOR ERASMUS+ NAs</a:t>
            </a:r>
          </a:p>
          <a:p>
            <a:pPr algn="l"/>
            <a:r>
              <a:rPr lang="en-US" dirty="0">
                <a:latin typeface="+mn-lt"/>
              </a:rPr>
              <a:t>This final slide can be useful to remind assessors of the availability of a written briefing sheet on ASSESSMENT COMMENTS: initially prepared for assessors involved in the assessment of KA210-KA220 funding applications, this resource is equally useful for those involved in final report assessment.</a:t>
            </a:r>
            <a:endParaRPr lang="en-GB" b="0" baseline="0" dirty="0">
              <a:latin typeface="+mn-lt"/>
            </a:endParaRPr>
          </a:p>
        </p:txBody>
      </p:sp>
    </p:spTree>
    <p:extLst>
      <p:ext uri="{BB962C8B-B14F-4D97-AF65-F5344CB8AC3E}">
        <p14:creationId xmlns:p14="http://schemas.microsoft.com/office/powerpoint/2010/main" val="100079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439" y="764704"/>
            <a:ext cx="11305256" cy="484286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66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ERASMUS+ KA</a:t>
            </a:r>
            <a:r>
              <a:rPr kumimoji="0" lang="en-GB" sz="7700" b="1" i="0" u="none" strike="noStrike" kern="1200" cap="small"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t>210</a:t>
            </a:r>
            <a:endParaRPr kumimoji="0" lang="en-GB" sz="77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br>
              <a:rPr kumimoji="0" lang="en-GB" sz="3600" b="1" i="0" u="none" strike="noStrike" kern="1200" cap="none" spc="0" normalizeH="0" baseline="0" noProof="0" dirty="0">
                <a:ln>
                  <a:noFill/>
                </a:ln>
                <a:solidFill>
                  <a:srgbClr val="4F81BD">
                    <a:lumMod val="75000"/>
                  </a:srgbClr>
                </a:solidFill>
                <a:effectLst/>
                <a:uLnTx/>
                <a:uFillTx/>
                <a:latin typeface="Candara" panose="020E0502030303020204" pitchFamily="34" charset="0"/>
                <a:ea typeface="+mn-ea"/>
                <a:cs typeface="Helvetica" pitchFamily="34" charset="0"/>
              </a:rPr>
            </a:br>
            <a:r>
              <a:rPr kumimoji="0" lang="en-GB" sz="115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rPr>
              <a:t>Assessment Comments</a:t>
            </a:r>
            <a:endParaRPr kumimoji="0" lang="en-GB" sz="9600" b="1" i="0" u="none" strike="noStrike" kern="1200" cap="none" spc="0" normalizeH="0" baseline="0" noProof="0" dirty="0">
              <a:ln>
                <a:noFill/>
              </a:ln>
              <a:solidFill>
                <a:srgbClr val="4F81BD"/>
              </a:solidFill>
              <a:effectLst/>
              <a:uLnTx/>
              <a:uFillTx/>
              <a:latin typeface="Candara" panose="020E0502030303020204" pitchFamily="34" charset="0"/>
              <a:ea typeface="+mn-ea"/>
              <a:cs typeface="Helvetica" pitchFamily="34" charset="0"/>
            </a:endParaRPr>
          </a:p>
        </p:txBody>
      </p:sp>
      <p:pic>
        <p:nvPicPr>
          <p:cNvPr id="2" name="Picture 1" descr="A blue text on a white background&#10;&#10;Description automatically generated">
            <a:extLst>
              <a:ext uri="{FF2B5EF4-FFF2-40B4-BE49-F238E27FC236}">
                <a16:creationId xmlns:a16="http://schemas.microsoft.com/office/drawing/2014/main" id="{5B0DF2A9-3768-9A93-25A8-723C9C65B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6085918"/>
            <a:ext cx="3008399" cy="530894"/>
          </a:xfrm>
          <a:prstGeom prst="rect">
            <a:avLst/>
          </a:prstGeom>
        </p:spPr>
      </p:pic>
      <p:pic>
        <p:nvPicPr>
          <p:cNvPr id="4" name="Picture 3">
            <a:extLst>
              <a:ext uri="{FF2B5EF4-FFF2-40B4-BE49-F238E27FC236}">
                <a16:creationId xmlns:a16="http://schemas.microsoft.com/office/drawing/2014/main" id="{888D6B02-A60A-FFAA-BBD8-3A19C64214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09"/>
          <a:stretch/>
        </p:blipFill>
        <p:spPr bwMode="auto">
          <a:xfrm>
            <a:off x="9554077" y="5922274"/>
            <a:ext cx="2368975" cy="858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7623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F6382C-722B-45BF-AD09-BBA756CECE3D}"/>
              </a:ext>
            </a:extLst>
          </p:cNvPr>
          <p:cNvGrpSpPr/>
          <p:nvPr/>
        </p:nvGrpSpPr>
        <p:grpSpPr>
          <a:xfrm>
            <a:off x="2855640" y="1268760"/>
            <a:ext cx="6772363" cy="4769641"/>
            <a:chOff x="2927648" y="1081476"/>
            <a:chExt cx="5976664" cy="4209246"/>
          </a:xfrm>
        </p:grpSpPr>
        <p:pic>
          <p:nvPicPr>
            <p:cNvPr id="16" name="Picture 15" descr="Graphical user interface, text, application&#10;&#10;Description automatically generated">
              <a:extLst>
                <a:ext uri="{FF2B5EF4-FFF2-40B4-BE49-F238E27FC236}">
                  <a16:creationId xmlns:a16="http://schemas.microsoft.com/office/drawing/2014/main" id="{4E9E7591-5673-43BF-ABBA-A6C39A3097BA}"/>
                </a:ext>
              </a:extLst>
            </p:cNvPr>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Lst>
            </a:blip>
            <a:srcRect l="17335" t="11017" r="996" b="13654"/>
            <a:stretch/>
          </p:blipFill>
          <p:spPr>
            <a:xfrm>
              <a:off x="2927648" y="1081476"/>
              <a:ext cx="5904656" cy="2995595"/>
            </a:xfrm>
            <a:prstGeom prst="rect">
              <a:avLst/>
            </a:prstGeom>
          </p:spPr>
        </p:pic>
        <p:grpSp>
          <p:nvGrpSpPr>
            <p:cNvPr id="3" name="Group 2">
              <a:extLst>
                <a:ext uri="{FF2B5EF4-FFF2-40B4-BE49-F238E27FC236}">
                  <a16:creationId xmlns:a16="http://schemas.microsoft.com/office/drawing/2014/main" id="{F1F34C06-D823-43BF-BB78-3CA5980CA041}"/>
                </a:ext>
              </a:extLst>
            </p:cNvPr>
            <p:cNvGrpSpPr/>
            <p:nvPr/>
          </p:nvGrpSpPr>
          <p:grpSpPr>
            <a:xfrm>
              <a:off x="2927648" y="4077072"/>
              <a:ext cx="5976664" cy="1213650"/>
              <a:chOff x="2899976" y="4070807"/>
              <a:chExt cx="5976664" cy="1213650"/>
            </a:xfrm>
          </p:grpSpPr>
          <p:pic>
            <p:nvPicPr>
              <p:cNvPr id="17" name="Picture 16" descr="Graphical user interface, text, application, email&#10;&#10;Description automatically generated">
                <a:extLst>
                  <a:ext uri="{FF2B5EF4-FFF2-40B4-BE49-F238E27FC236}">
                    <a16:creationId xmlns:a16="http://schemas.microsoft.com/office/drawing/2014/main" id="{941B2139-3690-4B2F-BAD2-CDC95D932F3D}"/>
                  </a:ext>
                </a:extLst>
              </p:cNvPr>
              <p:cNvPicPr/>
              <p:nvPr/>
            </p:nvPicPr>
            <p:blipFill rotWithShape="1">
              <a:blip r:embed="rId5"/>
              <a:srcRect l="14706" t="19202" r="-634" b="61907"/>
              <a:stretch/>
            </p:blipFill>
            <p:spPr>
              <a:xfrm>
                <a:off x="2899976" y="4070807"/>
                <a:ext cx="5976664" cy="637586"/>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40993B8-A0F8-4F20-9011-103FA1AC1D2B}"/>
                  </a:ext>
                </a:extLst>
              </p:cNvPr>
              <p:cNvPicPr/>
              <p:nvPr/>
            </p:nvPicPr>
            <p:blipFill rotWithShape="1">
              <a:blip r:embed="rId5"/>
              <a:srcRect l="14706" t="54166" r="-423" b="26943"/>
              <a:stretch/>
            </p:blipFill>
            <p:spPr>
              <a:xfrm>
                <a:off x="2899976" y="4646871"/>
                <a:ext cx="5961939" cy="637586"/>
              </a:xfrm>
              <a:prstGeom prst="rect">
                <a:avLst/>
              </a:prstGeom>
            </p:spPr>
          </p:pic>
        </p:grpSp>
      </p:grpSp>
      <p:sp>
        <p:nvSpPr>
          <p:cNvPr id="2" name="TextBox 1"/>
          <p:cNvSpPr txBox="1"/>
          <p:nvPr/>
        </p:nvSpPr>
        <p:spPr>
          <a:xfrm>
            <a:off x="0" y="1"/>
            <a:ext cx="12192000" cy="89255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Online Assessment Module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Line Callout 2 (Border and Accent Bar) 3"/>
          <p:cNvSpPr/>
          <p:nvPr/>
        </p:nvSpPr>
        <p:spPr>
          <a:xfrm flipH="1">
            <a:off x="340071" y="1288926"/>
            <a:ext cx="1728192" cy="1224136"/>
          </a:xfrm>
          <a:prstGeom prst="accentBorderCallout2">
            <a:avLst>
              <a:gd name="adj1" fmla="val 60767"/>
              <a:gd name="adj2" fmla="val -8884"/>
              <a:gd name="adj3" fmla="val 72439"/>
              <a:gd name="adj4" fmla="val -24383"/>
              <a:gd name="adj5" fmla="val 139346"/>
              <a:gd name="adj6" fmla="val -607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 each Assessment Criterion</a:t>
            </a:r>
          </a:p>
        </p:txBody>
      </p:sp>
      <p:sp>
        <p:nvSpPr>
          <p:cNvPr id="8" name="Line Callout 2 (Border and Accent Bar) 7"/>
          <p:cNvSpPr>
            <a:spLocks/>
          </p:cNvSpPr>
          <p:nvPr/>
        </p:nvSpPr>
        <p:spPr>
          <a:xfrm>
            <a:off x="9984433" y="1268760"/>
            <a:ext cx="1868598" cy="2333284"/>
          </a:xfrm>
          <a:prstGeom prst="accentBorderCallout2">
            <a:avLst>
              <a:gd name="adj1" fmla="val 18750"/>
              <a:gd name="adj2" fmla="val -8333"/>
              <a:gd name="adj3" fmla="val 18750"/>
              <a:gd name="adj4" fmla="val -16667"/>
              <a:gd name="adj5" fmla="val 44288"/>
              <a:gd name="adj6" fmla="val -547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scores for each assessment criterion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(refer to scoring bands and thresholds)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Total calculated automatically.</a:t>
            </a:r>
          </a:p>
        </p:txBody>
      </p:sp>
      <p:sp>
        <p:nvSpPr>
          <p:cNvPr id="11" name="Line Callout 2 (Border and Accent Bar) 10"/>
          <p:cNvSpPr>
            <a:spLocks/>
          </p:cNvSpPr>
          <p:nvPr/>
        </p:nvSpPr>
        <p:spPr>
          <a:xfrm>
            <a:off x="9984431" y="3814111"/>
            <a:ext cx="1868599" cy="1224000"/>
          </a:xfrm>
          <a:prstGeom prst="accentBorderCallout2">
            <a:avLst>
              <a:gd name="adj1" fmla="val 18750"/>
              <a:gd name="adj2" fmla="val -8333"/>
              <a:gd name="adj3" fmla="val 18750"/>
              <a:gd name="adj4" fmla="val -16667"/>
              <a:gd name="adj5" fmla="val -16373"/>
              <a:gd name="adj6" fmla="val -392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Remember that different maxima exist for different assessment criteria</a:t>
            </a:r>
          </a:p>
        </p:txBody>
      </p:sp>
      <p:sp>
        <p:nvSpPr>
          <p:cNvPr id="15" name="Line Callout 2 (Border and Accent Bar) 14"/>
          <p:cNvSpPr>
            <a:spLocks/>
          </p:cNvSpPr>
          <p:nvPr/>
        </p:nvSpPr>
        <p:spPr>
          <a:xfrm>
            <a:off x="0" y="6283682"/>
            <a:ext cx="12192001" cy="352196"/>
          </a:xfrm>
          <a:prstGeom prst="accentBorderCallout2">
            <a:avLst>
              <a:gd name="adj1" fmla="val 18750"/>
              <a:gd name="adj2" fmla="val -8333"/>
              <a:gd name="adj3" fmla="val 18750"/>
              <a:gd name="adj4" fmla="val -16667"/>
              <a:gd name="adj5" fmla="val -48279"/>
              <a:gd name="adj6" fmla="val -45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REMEMBER TO SAVE YOUR WORK AND KEEP A BACK-UP</a:t>
            </a:r>
          </a:p>
        </p:txBody>
      </p:sp>
      <p:sp>
        <p:nvSpPr>
          <p:cNvPr id="6" name="Line Callout 2 (Border and Accent Bar) 5"/>
          <p:cNvSpPr/>
          <p:nvPr/>
        </p:nvSpPr>
        <p:spPr>
          <a:xfrm flipH="1">
            <a:off x="340071" y="2658096"/>
            <a:ext cx="1728192" cy="1296144"/>
          </a:xfrm>
          <a:prstGeom prst="accentBorderCallout2">
            <a:avLst>
              <a:gd name="adj1" fmla="val 60883"/>
              <a:gd name="adj2" fmla="val -8517"/>
              <a:gd name="adj3" fmla="val 156906"/>
              <a:gd name="adj4" fmla="val -28241"/>
              <a:gd name="adj5" fmla="val 186636"/>
              <a:gd name="adj6" fmla="val -71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Comments for</a:t>
            </a:r>
            <a:b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rPr>
              <a:t>the Applicant </a:t>
            </a:r>
            <a:r>
              <a:rPr kumimoji="0" lang="en-GB" sz="1400" b="0" i="0" u="none" strike="noStrike" kern="1200" cap="none" spc="0" normalizeH="0" baseline="0" noProof="0" dirty="0">
                <a:ln>
                  <a:noFill/>
                </a:ln>
                <a:solidFill>
                  <a:srgbClr val="4F81BD">
                    <a:lumMod val="50000"/>
                  </a:srgbClr>
                </a:solidFill>
                <a:effectLst/>
                <a:uLnTx/>
                <a:uFillTx/>
                <a:latin typeface="Calibri"/>
                <a:ea typeface="+mn-ea"/>
                <a:cs typeface="+mn-cs"/>
              </a:rPr>
              <a:t>(overall summary)</a:t>
            </a: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sp>
        <p:nvSpPr>
          <p:cNvPr id="7" name="Line Callout 2 (Border and Accent Bar) 6"/>
          <p:cNvSpPr/>
          <p:nvPr/>
        </p:nvSpPr>
        <p:spPr>
          <a:xfrm flipH="1">
            <a:off x="340071" y="4106914"/>
            <a:ext cx="1728192" cy="1296144"/>
          </a:xfrm>
          <a:prstGeom prst="accentBorderCallout2">
            <a:avLst>
              <a:gd name="adj1" fmla="val 47166"/>
              <a:gd name="adj2" fmla="val -8333"/>
              <a:gd name="adj3" fmla="val 70926"/>
              <a:gd name="adj4" fmla="val -17585"/>
              <a:gd name="adj5" fmla="val 131447"/>
              <a:gd name="adj6" fmla="val -652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Internal Comments</a:t>
            </a:r>
            <a:b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b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for the NA</a:t>
            </a:r>
            <a:endParaRPr kumimoji="0" lang="en-GB" sz="1600" b="0" i="0" u="none" strike="noStrike" kern="1200" cap="small" spc="0" normalizeH="0" baseline="0" noProof="0" dirty="0">
              <a:ln>
                <a:noFill/>
              </a:ln>
              <a:solidFill>
                <a:srgbClr val="4F81BD">
                  <a:lumMod val="50000"/>
                </a:srgbClr>
              </a:solidFill>
              <a:effectLst/>
              <a:uLnTx/>
              <a:uFillTx/>
              <a:latin typeface="Calibri"/>
              <a:ea typeface="+mn-ea"/>
              <a:cs typeface="+mn-cs"/>
            </a:endParaRPr>
          </a:p>
        </p:txBody>
      </p:sp>
      <p:sp>
        <p:nvSpPr>
          <p:cNvPr id="9" name="Line Callout 2 (Border and Accent Bar) 10">
            <a:extLst>
              <a:ext uri="{FF2B5EF4-FFF2-40B4-BE49-F238E27FC236}">
                <a16:creationId xmlns:a16="http://schemas.microsoft.com/office/drawing/2014/main" id="{95C6C11D-3818-77A0-DBC0-4D7BE1E7C696}"/>
              </a:ext>
            </a:extLst>
          </p:cNvPr>
          <p:cNvSpPr>
            <a:spLocks/>
          </p:cNvSpPr>
          <p:nvPr/>
        </p:nvSpPr>
        <p:spPr>
          <a:xfrm>
            <a:off x="9989734" y="5188518"/>
            <a:ext cx="1868599" cy="1224000"/>
          </a:xfrm>
          <a:prstGeom prst="accentBorderCallout2">
            <a:avLst>
              <a:gd name="adj1" fmla="val 18750"/>
              <a:gd name="adj2" fmla="val -8333"/>
              <a:gd name="adj3" fmla="val 18750"/>
              <a:gd name="adj4" fmla="val -16667"/>
              <a:gd name="adj5" fmla="val 20262"/>
              <a:gd name="adj6" fmla="val -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rPr>
              <a:t>Typology questions are also asked on a separate page</a:t>
            </a:r>
          </a:p>
        </p:txBody>
      </p:sp>
    </p:spTree>
    <p:extLst>
      <p:ext uri="{BB962C8B-B14F-4D97-AF65-F5344CB8AC3E}">
        <p14:creationId xmlns:p14="http://schemas.microsoft.com/office/powerpoint/2010/main" val="77997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chemeClr val="accent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Quality Assessment and Quality Assurance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75DF18B2-D068-443C-A79B-8159CA4EC8F5}"/>
              </a:ext>
            </a:extLst>
          </p:cNvPr>
          <p:cNvGraphicFramePr>
            <a:graphicFrameLocks noGrp="1"/>
          </p:cNvGraphicFramePr>
          <p:nvPr>
            <p:extLst>
              <p:ext uri="{D42A27DB-BD31-4B8C-83A1-F6EECF244321}">
                <p14:modId xmlns:p14="http://schemas.microsoft.com/office/powerpoint/2010/main" val="333614442"/>
              </p:ext>
            </p:extLst>
          </p:nvPr>
        </p:nvGraphicFramePr>
        <p:xfrm>
          <a:off x="335360" y="1700808"/>
          <a:ext cx="11449270" cy="2694905"/>
        </p:xfrm>
        <a:graphic>
          <a:graphicData uri="http://schemas.openxmlformats.org/drawingml/2006/table">
            <a:tbl>
              <a:tblPr firstRow="1" firstCol="1" bandRow="1">
                <a:tableStyleId>{BC89EF96-8CEA-46FF-86C4-4CE0E7609802}</a:tableStyleId>
              </a:tblPr>
              <a:tblGrid>
                <a:gridCol w="2376264">
                  <a:extLst>
                    <a:ext uri="{9D8B030D-6E8A-4147-A177-3AD203B41FA5}">
                      <a16:colId xmlns:a16="http://schemas.microsoft.com/office/drawing/2014/main" val="1463996727"/>
                    </a:ext>
                  </a:extLst>
                </a:gridCol>
                <a:gridCol w="2203444">
                  <a:extLst>
                    <a:ext uri="{9D8B030D-6E8A-4147-A177-3AD203B41FA5}">
                      <a16:colId xmlns:a16="http://schemas.microsoft.com/office/drawing/2014/main" val="54226428"/>
                    </a:ext>
                  </a:extLst>
                </a:gridCol>
                <a:gridCol w="2289854">
                  <a:extLst>
                    <a:ext uri="{9D8B030D-6E8A-4147-A177-3AD203B41FA5}">
                      <a16:colId xmlns:a16="http://schemas.microsoft.com/office/drawing/2014/main" val="3386217088"/>
                    </a:ext>
                  </a:extLst>
                </a:gridCol>
                <a:gridCol w="2289854">
                  <a:extLst>
                    <a:ext uri="{9D8B030D-6E8A-4147-A177-3AD203B41FA5}">
                      <a16:colId xmlns:a16="http://schemas.microsoft.com/office/drawing/2014/main" val="402862010"/>
                    </a:ext>
                  </a:extLst>
                </a:gridCol>
                <a:gridCol w="2289854">
                  <a:extLst>
                    <a:ext uri="{9D8B030D-6E8A-4147-A177-3AD203B41FA5}">
                      <a16:colId xmlns:a16="http://schemas.microsoft.com/office/drawing/2014/main" val="2981285436"/>
                    </a:ext>
                  </a:extLst>
                </a:gridCol>
              </a:tblGrid>
              <a:tr h="2694905">
                <a:tc>
                  <a:txBody>
                    <a:bodyPr/>
                    <a:lstStyle/>
                    <a:p>
                      <a:pPr algn="l">
                        <a:lnSpc>
                          <a:spcPct val="115000"/>
                        </a:lnSpc>
                        <a:spcBef>
                          <a:spcPts val="600"/>
                        </a:spcBef>
                        <a:spcAft>
                          <a:spcPts val="600"/>
                        </a:spcAft>
                      </a:pPr>
                      <a:r>
                        <a:rPr lang="en-GB" sz="2100" cap="all" baseline="0" dirty="0">
                          <a:solidFill>
                            <a:srgbClr val="0070C0"/>
                          </a:solidFill>
                          <a:effectLst/>
                        </a:rPr>
                        <a:t>Coherent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easy to understand</a:t>
                      </a:r>
                      <a:r>
                        <a:rPr lang="en-GB" sz="1600" b="0" dirty="0">
                          <a:solidFill>
                            <a:srgbClr val="0070C0"/>
                          </a:solidFill>
                          <a:effectLst/>
                        </a:rPr>
                        <a:t> - even for someone that has not read the report - and should provide feedback that the </a:t>
                      </a:r>
                      <a:r>
                        <a:rPr lang="en-GB" sz="1600" b="1" dirty="0">
                          <a:solidFill>
                            <a:srgbClr val="0070C0"/>
                          </a:solidFill>
                          <a:effectLst/>
                        </a:rPr>
                        <a:t>applicant will understand </a:t>
                      </a:r>
                      <a:r>
                        <a:rPr lang="en-GB" sz="1600" b="0" dirty="0">
                          <a:solidFill>
                            <a:srgbClr val="0070C0"/>
                          </a:solidFill>
                          <a:effectLst/>
                        </a:rPr>
                        <a:t>and can learn from</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Comprehensive</a:t>
                      </a:r>
                      <a:br>
                        <a:rPr lang="en-GB" sz="1600" u="sng" dirty="0">
                          <a:solidFill>
                            <a:srgbClr val="0070C0"/>
                          </a:solidFill>
                          <a:effectLst/>
                        </a:rPr>
                      </a:br>
                      <a:r>
                        <a:rPr lang="en-GB" sz="1600" b="0" dirty="0">
                          <a:solidFill>
                            <a:srgbClr val="0070C0"/>
                          </a:solidFill>
                          <a:effectLst/>
                        </a:rPr>
                        <a:t>comments should be provided for </a:t>
                      </a:r>
                      <a:r>
                        <a:rPr lang="en-GB" sz="1600" b="1" dirty="0">
                          <a:solidFill>
                            <a:srgbClr val="0070C0"/>
                          </a:solidFill>
                          <a:effectLst/>
                        </a:rPr>
                        <a:t>each of the award criteria </a:t>
                      </a:r>
                      <a:r>
                        <a:rPr lang="en-GB" sz="1600" b="0" dirty="0">
                          <a:solidFill>
                            <a:srgbClr val="0070C0"/>
                          </a:solidFill>
                          <a:effectLst/>
                        </a:rPr>
                        <a:t>(written text, not bullet points) and should incorporate all composite </a:t>
                      </a:r>
                      <a:r>
                        <a:rPr lang="en-GB" sz="1600" b="0" kern="1200" dirty="0">
                          <a:solidFill>
                            <a:srgbClr val="0070C0"/>
                          </a:solidFill>
                          <a:effectLst/>
                          <a:latin typeface="+mn-lt"/>
                          <a:ea typeface="+mn-ea"/>
                          <a:cs typeface="+mn-cs"/>
                        </a:rPr>
                        <a:t>elements</a:t>
                      </a: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Consistent</a:t>
                      </a:r>
                      <a:br>
                        <a:rPr lang="en-GB" sz="1600" u="sng" dirty="0">
                          <a:solidFill>
                            <a:srgbClr val="0070C0"/>
                          </a:solidFill>
                          <a:effectLst/>
                        </a:rPr>
                      </a:br>
                      <a:r>
                        <a:rPr lang="en-GB" sz="1600" b="0" dirty="0">
                          <a:solidFill>
                            <a:srgbClr val="0070C0"/>
                          </a:solidFill>
                          <a:effectLst/>
                        </a:rPr>
                        <a:t>comments should be </a:t>
                      </a:r>
                      <a:r>
                        <a:rPr lang="en-GB" sz="1600" b="1" dirty="0">
                          <a:solidFill>
                            <a:srgbClr val="0070C0"/>
                          </a:solidFill>
                          <a:effectLst/>
                        </a:rPr>
                        <a:t>consistent with scores </a:t>
                      </a:r>
                      <a:r>
                        <a:rPr lang="en-GB" sz="1600" b="0" dirty="0">
                          <a:solidFill>
                            <a:srgbClr val="0070C0"/>
                          </a:solidFill>
                          <a:effectLst/>
                        </a:rPr>
                        <a:t>that have been awarded for each criterion and should be aligned with the overall scoring bands for this funding action</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Courteous</a:t>
                      </a:r>
                      <a:br>
                        <a:rPr lang="en-GB" sz="1600" u="sng" dirty="0">
                          <a:solidFill>
                            <a:srgbClr val="0070C0"/>
                          </a:solidFill>
                          <a:effectLst/>
                        </a:rPr>
                      </a:br>
                      <a:r>
                        <a:rPr lang="en-GB" sz="1600" b="0" dirty="0">
                          <a:solidFill>
                            <a:srgbClr val="0070C0"/>
                          </a:solidFill>
                          <a:effectLst/>
                        </a:rPr>
                        <a:t>comments should always be </a:t>
                      </a:r>
                      <a:r>
                        <a:rPr lang="en-GB" sz="1600" b="1" dirty="0">
                          <a:solidFill>
                            <a:srgbClr val="0070C0"/>
                          </a:solidFill>
                          <a:effectLst/>
                        </a:rPr>
                        <a:t>polite and respectful</a:t>
                      </a:r>
                      <a:r>
                        <a:rPr lang="en-GB" sz="1600" b="0" dirty="0">
                          <a:solidFill>
                            <a:srgbClr val="0070C0"/>
                          </a:solidFill>
                          <a:effectLst/>
                        </a:rPr>
                        <a:t>, and should </a:t>
                      </a:r>
                      <a:r>
                        <a:rPr lang="en-GB" sz="1600" b="1" dirty="0">
                          <a:solidFill>
                            <a:srgbClr val="0070C0"/>
                          </a:solidFill>
                          <a:effectLst/>
                        </a:rPr>
                        <a:t>avoid first person</a:t>
                      </a:r>
                      <a:r>
                        <a:rPr lang="en-GB" sz="1600" b="0" dirty="0">
                          <a:solidFill>
                            <a:srgbClr val="0070C0"/>
                          </a:solidFill>
                          <a:effectLst/>
                        </a:rPr>
                        <a:t> references (e.g. I think that; I suggest that)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600"/>
                        </a:spcBef>
                        <a:spcAft>
                          <a:spcPts val="600"/>
                        </a:spcAft>
                      </a:pPr>
                      <a:r>
                        <a:rPr lang="en-GB" sz="2100" cap="all" baseline="0" dirty="0">
                          <a:solidFill>
                            <a:srgbClr val="0070C0"/>
                          </a:solidFill>
                          <a:effectLst/>
                        </a:rPr>
                        <a:t>Concise</a:t>
                      </a:r>
                      <a:br>
                        <a:rPr lang="en-GB" sz="1600" u="sng" dirty="0">
                          <a:solidFill>
                            <a:srgbClr val="0070C0"/>
                          </a:solidFill>
                          <a:effectLst/>
                        </a:rPr>
                      </a:br>
                      <a:r>
                        <a:rPr lang="en-GB" sz="1600" b="0" dirty="0">
                          <a:solidFill>
                            <a:srgbClr val="0070C0"/>
                          </a:solidFill>
                          <a:effectLst/>
                        </a:rPr>
                        <a:t>comments must be within the maxima accepted by the online evaluation tool (usually 3000 characters); experts should also </a:t>
                      </a:r>
                      <a:r>
                        <a:rPr lang="en-GB" sz="1600" b="1" dirty="0">
                          <a:solidFill>
                            <a:srgbClr val="0070C0"/>
                          </a:solidFill>
                          <a:effectLst/>
                        </a:rPr>
                        <a:t>avoid repeating </a:t>
                      </a:r>
                      <a:r>
                        <a:rPr lang="en-GB" sz="1600" b="0" dirty="0">
                          <a:solidFill>
                            <a:srgbClr val="0070C0"/>
                          </a:solidFill>
                          <a:effectLst/>
                        </a:rPr>
                        <a:t>that which is written in the final report</a:t>
                      </a:r>
                      <a:endParaRPr lang="en-GB" sz="1600" b="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6389497"/>
                  </a:ext>
                </a:extLst>
              </a:tr>
            </a:tbl>
          </a:graphicData>
        </a:graphic>
      </p:graphicFrame>
      <p:sp>
        <p:nvSpPr>
          <p:cNvPr id="5" name="TextBox 4">
            <a:extLst>
              <a:ext uri="{FF2B5EF4-FFF2-40B4-BE49-F238E27FC236}">
                <a16:creationId xmlns:a16="http://schemas.microsoft.com/office/drawing/2014/main" id="{2D440BF1-A513-48AF-A700-3DFC1E10E46D}"/>
              </a:ext>
            </a:extLst>
          </p:cNvPr>
          <p:cNvSpPr txBox="1"/>
          <p:nvPr/>
        </p:nvSpPr>
        <p:spPr>
          <a:xfrm>
            <a:off x="335360" y="1039579"/>
            <a:ext cx="27363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a:ea typeface="+mn-ea"/>
                <a:cs typeface="+mn-cs"/>
              </a:rPr>
              <a:t>Five Cs</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pic>
        <p:nvPicPr>
          <p:cNvPr id="10" name="Picture 9" descr="A picture containing text&#10;&#10;Description automatically generated">
            <a:extLst>
              <a:ext uri="{FF2B5EF4-FFF2-40B4-BE49-F238E27FC236}">
                <a16:creationId xmlns:a16="http://schemas.microsoft.com/office/drawing/2014/main" id="{E51D69B6-6EED-46A3-AC3C-769CA2784458}"/>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900000">
            <a:off x="7574500" y="4418566"/>
            <a:ext cx="4054054" cy="2296241"/>
          </a:xfrm>
          <a:prstGeom prst="rect">
            <a:avLst/>
          </a:prstGeom>
        </p:spPr>
      </p:pic>
    </p:spTree>
    <p:extLst>
      <p:ext uri="{BB962C8B-B14F-4D97-AF65-F5344CB8AC3E}">
        <p14:creationId xmlns:p14="http://schemas.microsoft.com/office/powerpoint/2010/main" val="364218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00A53A-2C86-46C5-B0EC-20C3FA779916}"/>
              </a:ext>
            </a:extLst>
          </p:cNvPr>
          <p:cNvGrpSpPr/>
          <p:nvPr/>
        </p:nvGrpSpPr>
        <p:grpSpPr>
          <a:xfrm>
            <a:off x="-17197" y="0"/>
            <a:ext cx="6797273" cy="6858000"/>
            <a:chOff x="-17197" y="0"/>
            <a:chExt cx="6797273" cy="6858000"/>
          </a:xfrm>
        </p:grpSpPr>
        <p:pic>
          <p:nvPicPr>
            <p:cNvPr id="5" name="Picture 4">
              <a:extLst>
                <a:ext uri="{FF2B5EF4-FFF2-40B4-BE49-F238E27FC236}">
                  <a16:creationId xmlns:a16="http://schemas.microsoft.com/office/drawing/2014/main" id="{B1FAB598-9654-4583-B9FD-F02760653DCB}"/>
                </a:ext>
              </a:extLst>
            </p:cNvPr>
            <p:cNvPicPr>
              <a:picLocks noChangeAspect="1"/>
            </p:cNvPicPr>
            <p:nvPr/>
          </p:nvPicPr>
          <p:blipFill rotWithShape="1">
            <a:blip r:embed="rId3">
              <a:extLst>
                <a:ext uri="{28A0092B-C50C-407E-A947-70E740481C1C}">
                  <a14:useLocalDpi xmlns:a14="http://schemas.microsoft.com/office/drawing/2010/main" val="0"/>
                </a:ext>
              </a:extLst>
            </a:blip>
            <a:srcRect r="40412"/>
            <a:stretch/>
          </p:blipFill>
          <p:spPr>
            <a:xfrm>
              <a:off x="-17197" y="0"/>
              <a:ext cx="6689261" cy="6858000"/>
            </a:xfrm>
            <a:prstGeom prst="rect">
              <a:avLst/>
            </a:prstGeom>
          </p:spPr>
        </p:pic>
        <p:sp>
          <p:nvSpPr>
            <p:cNvPr id="10" name="Rectangle 9">
              <a:extLst>
                <a:ext uri="{FF2B5EF4-FFF2-40B4-BE49-F238E27FC236}">
                  <a16:creationId xmlns:a16="http://schemas.microsoft.com/office/drawing/2014/main" id="{643C7A80-58C5-4030-B814-58C01C5E24A3}"/>
                </a:ext>
              </a:extLst>
            </p:cNvPr>
            <p:cNvSpPr/>
            <p:nvPr/>
          </p:nvSpPr>
          <p:spPr>
            <a:xfrm>
              <a:off x="501909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F81BD">
                    <a:lumMod val="50000"/>
                  </a:srgbClr>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42A62889-2955-428F-B4B0-A89E761A672F}"/>
              </a:ext>
            </a:extLst>
          </p:cNvPr>
          <p:cNvSpPr txBox="1"/>
          <p:nvPr/>
        </p:nvSpPr>
        <p:spPr>
          <a:xfrm>
            <a:off x="5019092" y="3597005"/>
            <a:ext cx="668926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0" b="1" i="0" u="none" strike="noStrike" kern="1200" cap="none" spc="0" normalizeH="0" baseline="0" noProof="0" dirty="0">
                <a:ln>
                  <a:noFill/>
                </a:ln>
                <a:solidFill>
                  <a:srgbClr val="4F81BD"/>
                </a:solidFill>
                <a:effectLst/>
                <a:uLnTx/>
                <a:uFillTx/>
                <a:latin typeface="Trebuchet MS" panose="020B0603020202020204" pitchFamily="34" charset="0"/>
                <a:ea typeface="+mn-ea"/>
                <a:cs typeface="Helvetica" panose="020B0604020202020204" pitchFamily="34" charset="0"/>
              </a:rPr>
              <a:t>What Would You Do?</a:t>
            </a:r>
          </a:p>
        </p:txBody>
      </p:sp>
      <p:grpSp>
        <p:nvGrpSpPr>
          <p:cNvPr id="2" name="Group 1">
            <a:extLst>
              <a:ext uri="{FF2B5EF4-FFF2-40B4-BE49-F238E27FC236}">
                <a16:creationId xmlns:a16="http://schemas.microsoft.com/office/drawing/2014/main" id="{95D3D2E4-8341-0D82-C4E0-F689D8C9A03A}"/>
              </a:ext>
            </a:extLst>
          </p:cNvPr>
          <p:cNvGrpSpPr/>
          <p:nvPr/>
        </p:nvGrpSpPr>
        <p:grpSpPr>
          <a:xfrm>
            <a:off x="724194" y="548680"/>
            <a:ext cx="10743612" cy="1516826"/>
            <a:chOff x="839415" y="543841"/>
            <a:chExt cx="10743612" cy="1516826"/>
          </a:xfrm>
        </p:grpSpPr>
        <p:sp>
          <p:nvSpPr>
            <p:cNvPr id="3" name="Rectangle: Rounded Corners 2">
              <a:extLst>
                <a:ext uri="{FF2B5EF4-FFF2-40B4-BE49-F238E27FC236}">
                  <a16:creationId xmlns:a16="http://schemas.microsoft.com/office/drawing/2014/main" id="{4E1FF88D-C13D-7CFC-7309-B2914C461567}"/>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ACCEPT</a:t>
              </a:r>
            </a:p>
          </p:txBody>
        </p:sp>
        <p:sp>
          <p:nvSpPr>
            <p:cNvPr id="4" name="Rectangle: Rounded Corners 3">
              <a:extLst>
                <a:ext uri="{FF2B5EF4-FFF2-40B4-BE49-F238E27FC236}">
                  <a16:creationId xmlns:a16="http://schemas.microsoft.com/office/drawing/2014/main" id="{F82D0598-B0EC-893C-6126-655068FA6EAE}"/>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REJECT</a:t>
              </a:r>
            </a:p>
          </p:txBody>
        </p:sp>
        <p:sp>
          <p:nvSpPr>
            <p:cNvPr id="8" name="Rectangle: Rounded Corners 7">
              <a:extLst>
                <a:ext uri="{FF2B5EF4-FFF2-40B4-BE49-F238E27FC236}">
                  <a16:creationId xmlns:a16="http://schemas.microsoft.com/office/drawing/2014/main" id="{40F92C13-42C9-EDA7-9967-346EBFF6868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UNSURE</a:t>
              </a:r>
            </a:p>
          </p:txBody>
        </p:sp>
      </p:grpSp>
    </p:spTree>
    <p:extLst>
      <p:ext uri="{BB962C8B-B14F-4D97-AF65-F5344CB8AC3E}">
        <p14:creationId xmlns:p14="http://schemas.microsoft.com/office/powerpoint/2010/main" val="353719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DBF0FC-D168-03ED-D940-F6CEA0E242D7}"/>
              </a:ext>
            </a:extLst>
          </p:cNvPr>
          <p:cNvSpPr txBox="1"/>
          <p:nvPr/>
        </p:nvSpPr>
        <p:spPr>
          <a:xfrm>
            <a:off x="1109980" y="4277356"/>
            <a:ext cx="9966960" cy="156032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800" b="1" i="0" u="none" strike="noStrike" kern="1200" cap="none" spc="0" normalizeH="0" baseline="0" noProof="0" dirty="0">
                <a:ln>
                  <a:noFill/>
                </a:ln>
                <a:solidFill>
                  <a:srgbClr val="4F81BD"/>
                </a:solidFill>
                <a:effectLst/>
                <a:uLnTx/>
                <a:uFillTx/>
                <a:latin typeface="Calibri"/>
                <a:ea typeface="+mn-ea"/>
                <a:cs typeface="+mn-cs"/>
              </a:rPr>
              <a:t>Three Volunteers Needed</a:t>
            </a:r>
          </a:p>
        </p:txBody>
      </p:sp>
      <p:pic>
        <p:nvPicPr>
          <p:cNvPr id="4" name="Picture 3" descr="Logo&#10;&#10;Description automatically generated with low confidence">
            <a:extLst>
              <a:ext uri="{FF2B5EF4-FFF2-40B4-BE49-F238E27FC236}">
                <a16:creationId xmlns:a16="http://schemas.microsoft.com/office/drawing/2014/main" id="{6918992C-05E4-2BBA-18FC-DBD6717251C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19596" r="1" b="1"/>
          <a:stretch/>
        </p:blipFill>
        <p:spPr>
          <a:xfrm>
            <a:off x="243840" y="256540"/>
            <a:ext cx="11704320" cy="3764276"/>
          </a:xfrm>
          <a:prstGeom prst="rect">
            <a:avLst/>
          </a:prstGeom>
        </p:spPr>
      </p:pic>
    </p:spTree>
    <p:extLst>
      <p:ext uri="{BB962C8B-B14F-4D97-AF65-F5344CB8AC3E}">
        <p14:creationId xmlns:p14="http://schemas.microsoft.com/office/powerpoint/2010/main" val="107295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Short Examples of Assessment Comments :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847936988"/>
              </p:ext>
            </p:extLst>
          </p:nvPr>
        </p:nvGraphicFramePr>
        <p:xfrm>
          <a:off x="227348" y="2852936"/>
          <a:ext cx="11737304" cy="3413760"/>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00000"/>
                        </a:lnSpc>
                        <a:spcAft>
                          <a:spcPts val="0"/>
                        </a:spcAft>
                      </a:pP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final report confirms a good mix of partners that represent the selected field of VET, with partners positively extending to both education and industry.</a:t>
                      </a:r>
                      <a:b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selected priorities are correct for the year of financing (2022) and it is good to see inclusion and diversity selected as a priority for this project.</a:t>
                      </a:r>
                      <a:b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benefits of cross-border collaboration are clear and credible, when looking at all that is planned.</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F783004E-3F01-A177-FBD5-EB947353EF3D}"/>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377D1B30-3FE2-CB8C-41AE-EC056F3AAD2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ACCEPT</a:t>
              </a:r>
            </a:p>
          </p:txBody>
        </p:sp>
        <p:sp>
          <p:nvSpPr>
            <p:cNvPr id="7" name="Rectangle: Rounded Corners 6">
              <a:extLst>
                <a:ext uri="{FF2B5EF4-FFF2-40B4-BE49-F238E27FC236}">
                  <a16:creationId xmlns:a16="http://schemas.microsoft.com/office/drawing/2014/main" id="{20E16ADC-3FDD-9F3F-AE82-7CFBF0881553}"/>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REJECT</a:t>
              </a:r>
            </a:p>
          </p:txBody>
        </p:sp>
        <p:sp>
          <p:nvSpPr>
            <p:cNvPr id="8" name="Rectangle: Rounded Corners 7">
              <a:extLst>
                <a:ext uri="{FF2B5EF4-FFF2-40B4-BE49-F238E27FC236}">
                  <a16:creationId xmlns:a16="http://schemas.microsoft.com/office/drawing/2014/main" id="{33B25E85-B087-2475-3E64-85B5A4FA0C87}"/>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UNSURE</a:t>
              </a:r>
            </a:p>
          </p:txBody>
        </p:sp>
      </p:grpSp>
    </p:spTree>
    <p:extLst>
      <p:ext uri="{BB962C8B-B14F-4D97-AF65-F5344CB8AC3E}">
        <p14:creationId xmlns:p14="http://schemas.microsoft.com/office/powerpoint/2010/main" val="182892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687846500"/>
              </p:ext>
            </p:extLst>
          </p:nvPr>
        </p:nvGraphicFramePr>
        <p:xfrm>
          <a:off x="767408" y="2708920"/>
          <a:ext cx="10873208" cy="3894074"/>
        </p:xfrm>
        <a:graphic>
          <a:graphicData uri="http://schemas.openxmlformats.org/drawingml/2006/table">
            <a:tbl>
              <a:tblPr>
                <a:tableStyleId>{5C22544A-7EE6-4342-B048-85BDC9FD1C3A}</a:tableStyleId>
              </a:tblPr>
              <a:tblGrid>
                <a:gridCol w="10873208">
                  <a:extLst>
                    <a:ext uri="{9D8B030D-6E8A-4147-A177-3AD203B41FA5}">
                      <a16:colId xmlns:a16="http://schemas.microsoft.com/office/drawing/2014/main" val="20000"/>
                    </a:ext>
                  </a:extLst>
                </a:gridCol>
              </a:tblGrid>
              <a:tr h="978728">
                <a:tc>
                  <a:txBody>
                    <a:bodyPr/>
                    <a:lstStyle/>
                    <a:p>
                      <a:pPr algn="l">
                        <a:lnSpc>
                          <a:spcPct val="115000"/>
                        </a:lnSpc>
                        <a:spcBef>
                          <a:spcPts val="100"/>
                        </a:spcBef>
                        <a:spcAft>
                          <a:spcPts val="100"/>
                        </a:spcAft>
                      </a:pPr>
                      <a:r>
                        <a:rPr lang="en-GB" sz="1800" dirty="0">
                          <a:solidFill>
                            <a:srgbClr val="0070C0"/>
                          </a:solidFill>
                          <a:effectLst/>
                          <a:latin typeface="Calibri" panose="020F0502020204030204" pitchFamily="34" charset="0"/>
                          <a:ea typeface="Calibri" panose="020F0502020204030204" pitchFamily="34" charset="0"/>
                          <a:cs typeface="Tahoma" panose="020B0604030504040204" pitchFamily="34" charset="0"/>
                          <a:sym typeface="Wingdings" panose="05000000000000000000" pitchFamily="2" charset="2"/>
                        </a:rPr>
                        <a:t>Project delivery is consistent with original planning and with the selected Erasmus+ priorities, including inclusion and diversity which is convincingly addressed through the actions and outputs that have been delivered.</a:t>
                      </a:r>
                    </a:p>
                    <a:p>
                      <a:pPr algn="l">
                        <a:lnSpc>
                          <a:spcPct val="115000"/>
                        </a:lnSpc>
                        <a:spcBef>
                          <a:spcPts val="100"/>
                        </a:spcBef>
                        <a:spcAft>
                          <a:spcPts val="100"/>
                        </a:spcAft>
                      </a:pPr>
                      <a:br>
                        <a:rPr lang="en-GB" sz="900" dirty="0">
                          <a:solidFill>
                            <a:srgbClr val="0070C0"/>
                          </a:solidFill>
                          <a:effectLst/>
                          <a:latin typeface="Calibri" panose="020F0502020204030204" pitchFamily="34" charset="0"/>
                          <a:cs typeface="Calibri" panose="020F0502020204030204" pitchFamily="34" charset="0"/>
                        </a:rPr>
                      </a:br>
                      <a:r>
                        <a:rPr lang="en-GB" sz="1800" dirty="0">
                          <a:solidFill>
                            <a:srgbClr val="0070C0"/>
                          </a:solidFill>
                          <a:effectLst/>
                          <a:latin typeface="Calibri" panose="020F0502020204030204" pitchFamily="34" charset="0"/>
                          <a:cs typeface="Calibri" panose="020F0502020204030204" pitchFamily="34" charset="0"/>
                        </a:rPr>
                        <a:t>The value of cross-border collaboration is clear, with clear efforts to build capacity within the coordinating institution, through a programme of physical and virtual exchanges with a more experienced partner from Spain.</a:t>
                      </a:r>
                    </a:p>
                    <a:p>
                      <a:pPr algn="l">
                        <a:lnSpc>
                          <a:spcPct val="115000"/>
                        </a:lnSpc>
                        <a:spcBef>
                          <a:spcPts val="100"/>
                        </a:spcBef>
                        <a:spcAft>
                          <a:spcPts val="100"/>
                        </a:spcAft>
                      </a:pPr>
                      <a:endParaRPr lang="en-GB" sz="18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All planned actions were delivered as planned, within only minimal changes to the schedule for event delivery. The overall methodology and approach is consistent with original planning, with no reported changes to the number of events, levels of staff engagement, budgetary provisions or final outputs.</a:t>
                      </a:r>
                    </a:p>
                    <a:p>
                      <a:pPr algn="l">
                        <a:lnSpc>
                          <a:spcPct val="115000"/>
                        </a:lnSpc>
                        <a:spcBef>
                          <a:spcPts val="100"/>
                        </a:spcBef>
                        <a:spcAft>
                          <a:spcPts val="100"/>
                        </a:spcAft>
                      </a:pPr>
                      <a:endParaRPr lang="en-GB" sz="900" dirty="0">
                        <a:solidFill>
                          <a:srgbClr val="0070C0"/>
                        </a:solidFill>
                        <a:effectLst/>
                        <a:latin typeface="Calibri" panose="020F0502020204030204" pitchFamily="34" charset="0"/>
                        <a:cs typeface="Calibri" panose="020F0502020204030204" pitchFamily="34" charset="0"/>
                      </a:endParaRPr>
                    </a:p>
                    <a:p>
                      <a:pPr algn="l">
                        <a:lnSpc>
                          <a:spcPct val="115000"/>
                        </a:lnSpc>
                        <a:spcBef>
                          <a:spcPts val="100"/>
                        </a:spcBef>
                        <a:spcAft>
                          <a:spcPts val="100"/>
                        </a:spcAft>
                      </a:pPr>
                      <a:r>
                        <a:rPr lang="en-GB" sz="1800" dirty="0">
                          <a:solidFill>
                            <a:srgbClr val="0070C0"/>
                          </a:solidFill>
                          <a:effectLst/>
                          <a:latin typeface="Calibri" panose="020F0502020204030204" pitchFamily="34" charset="0"/>
                          <a:cs typeface="Calibri" panose="020F0502020204030204" pitchFamily="34" charset="0"/>
                        </a:rPr>
                        <a:t>Evaluation measures are clearly defined and consistent with the size and scale of the project. Impact is clear for participating staff, and the applicant institution as a whole. Valid efforts have been made to promote overall achievement with credible plans for continued marketing and promotion. </a:t>
                      </a:r>
                      <a:endParaRPr lang="en-GB" sz="1800" dirty="0">
                        <a:solidFill>
                          <a:srgbClr val="0070C0"/>
                        </a:solidFill>
                        <a:effectLst/>
                        <a:latin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B718915D-8472-E177-C7ED-EDD7BD652F9C}"/>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C0A1B17-A756-A3AE-F07B-F3D7041A9AD9}"/>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ACCEPT</a:t>
              </a:r>
            </a:p>
          </p:txBody>
        </p:sp>
        <p:sp>
          <p:nvSpPr>
            <p:cNvPr id="7" name="Rectangle: Rounded Corners 6">
              <a:extLst>
                <a:ext uri="{FF2B5EF4-FFF2-40B4-BE49-F238E27FC236}">
                  <a16:creationId xmlns:a16="http://schemas.microsoft.com/office/drawing/2014/main" id="{C4AD34B5-BAD3-59D4-176F-2138F9EB16F8}"/>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REJECT</a:t>
              </a:r>
            </a:p>
          </p:txBody>
        </p:sp>
        <p:sp>
          <p:nvSpPr>
            <p:cNvPr id="8" name="Rectangle: Rounded Corners 7">
              <a:extLst>
                <a:ext uri="{FF2B5EF4-FFF2-40B4-BE49-F238E27FC236}">
                  <a16:creationId xmlns:a16="http://schemas.microsoft.com/office/drawing/2014/main" id="{16C7E08B-4475-1F42-27CF-BEBA0BF8AE64}"/>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UNSURE</a:t>
              </a:r>
            </a:p>
          </p:txBody>
        </p:sp>
      </p:grpSp>
    </p:spTree>
    <p:extLst>
      <p:ext uri="{BB962C8B-B14F-4D97-AF65-F5344CB8AC3E}">
        <p14:creationId xmlns:p14="http://schemas.microsoft.com/office/powerpoint/2010/main" val="409237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89255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Assessment Comments for Relevance: Accept or Reject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939901838"/>
              </p:ext>
            </p:extLst>
          </p:nvPr>
        </p:nvGraphicFramePr>
        <p:xfrm>
          <a:off x="263352" y="2852936"/>
          <a:ext cx="11737304" cy="3726879"/>
        </p:xfrm>
        <a:graphic>
          <a:graphicData uri="http://schemas.openxmlformats.org/drawingml/2006/table">
            <a:tbl>
              <a:tblPr>
                <a:tableStyleId>{5C22544A-7EE6-4342-B048-85BDC9FD1C3A}</a:tableStyleId>
              </a:tblPr>
              <a:tblGrid>
                <a:gridCol w="11737304">
                  <a:extLst>
                    <a:ext uri="{9D8B030D-6E8A-4147-A177-3AD203B41FA5}">
                      <a16:colId xmlns:a16="http://schemas.microsoft.com/office/drawing/2014/main" val="20000"/>
                    </a:ext>
                  </a:extLst>
                </a:gridCol>
              </a:tblGrid>
              <a:tr h="978728">
                <a:tc>
                  <a:txBody>
                    <a:bodyPr/>
                    <a:lstStyle/>
                    <a:p>
                      <a:pPr algn="l">
                        <a:lnSpc>
                          <a:spcPct val="115000"/>
                        </a:lnSpc>
                        <a:spcAft>
                          <a:spcPts val="1000"/>
                        </a:spcAft>
                      </a:pPr>
                      <a: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do not understand why this project was financed. They are definitely not newcomers as they have received lots of EU funding from other projects and programmes.</a:t>
                      </a:r>
                      <a:b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Inclusion and diversity has been selected as a means of getting additional points. They do not plan anything innovative… all that they talk about has been done many times before!</a:t>
                      </a:r>
                      <a:b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planned actions were delivered but I do not see how they can deliver change and improvement in policy and practice through hosting a few meetings and events.</a:t>
                      </a:r>
                      <a:b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br>
                        <a:rPr lang="en-GB" sz="1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partners are already well-known to each other so there is no real novelty or value in the planned cross-border transnational collaboration. How does Europe benefit from this?</a:t>
                      </a:r>
                    </a:p>
                  </a:txBody>
                  <a:tcPr marL="114300" marR="114300" marT="0" marB="0">
                    <a:noFill/>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0E92DE7B-488A-F883-F8C3-24B6092B1FC2}"/>
              </a:ext>
            </a:extLst>
          </p:cNvPr>
          <p:cNvGrpSpPr/>
          <p:nvPr/>
        </p:nvGrpSpPr>
        <p:grpSpPr>
          <a:xfrm>
            <a:off x="724194" y="1116462"/>
            <a:ext cx="10743612" cy="1516826"/>
            <a:chOff x="839415" y="543841"/>
            <a:chExt cx="10743612" cy="1516826"/>
          </a:xfrm>
        </p:grpSpPr>
        <p:sp>
          <p:nvSpPr>
            <p:cNvPr id="6" name="Rectangle: Rounded Corners 5">
              <a:extLst>
                <a:ext uri="{FF2B5EF4-FFF2-40B4-BE49-F238E27FC236}">
                  <a16:creationId xmlns:a16="http://schemas.microsoft.com/office/drawing/2014/main" id="{00B18BC5-5BE4-D34A-E115-12BF896450E3}"/>
                </a:ext>
              </a:extLst>
            </p:cNvPr>
            <p:cNvSpPr/>
            <p:nvPr/>
          </p:nvSpPr>
          <p:spPr>
            <a:xfrm>
              <a:off x="839415" y="548499"/>
              <a:ext cx="3011095" cy="15121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ACCEPT</a:t>
              </a:r>
            </a:p>
          </p:txBody>
        </p:sp>
        <p:sp>
          <p:nvSpPr>
            <p:cNvPr id="7" name="Rectangle: Rounded Corners 6">
              <a:extLst>
                <a:ext uri="{FF2B5EF4-FFF2-40B4-BE49-F238E27FC236}">
                  <a16:creationId xmlns:a16="http://schemas.microsoft.com/office/drawing/2014/main" id="{B171D7F5-7877-C4C8-7077-C20BE0AF4E2C}"/>
                </a:ext>
              </a:extLst>
            </p:cNvPr>
            <p:cNvSpPr/>
            <p:nvPr/>
          </p:nvSpPr>
          <p:spPr>
            <a:xfrm>
              <a:off x="8564957" y="543841"/>
              <a:ext cx="3018070" cy="15121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REJECT</a:t>
              </a:r>
            </a:p>
          </p:txBody>
        </p:sp>
        <p:sp>
          <p:nvSpPr>
            <p:cNvPr id="8" name="Rectangle: Rounded Corners 7">
              <a:extLst>
                <a:ext uri="{FF2B5EF4-FFF2-40B4-BE49-F238E27FC236}">
                  <a16:creationId xmlns:a16="http://schemas.microsoft.com/office/drawing/2014/main" id="{5FB8C4CB-B875-5649-4433-8E007D586FD1}"/>
                </a:ext>
              </a:extLst>
            </p:cNvPr>
            <p:cNvSpPr/>
            <p:nvPr/>
          </p:nvSpPr>
          <p:spPr>
            <a:xfrm>
              <a:off x="4702186" y="548499"/>
              <a:ext cx="3011095" cy="15121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panose="020E0502030303020204" pitchFamily="34" charset="0"/>
                </a:rPr>
                <a:t>UNSURE</a:t>
              </a:r>
            </a:p>
          </p:txBody>
        </p:sp>
      </p:grpSp>
    </p:spTree>
    <p:extLst>
      <p:ext uri="{BB962C8B-B14F-4D97-AF65-F5344CB8AC3E}">
        <p14:creationId xmlns:p14="http://schemas.microsoft.com/office/powerpoint/2010/main" val="473125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0" y="241035"/>
            <a:ext cx="12188951" cy="136861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KA210 FR Assessment Briefing Sheet</a:t>
            </a:r>
            <a:br>
              <a:rPr lang="en-US" sz="5400" b="1" dirty="0">
                <a:solidFill>
                  <a:srgbClr val="B02E18"/>
                </a:solidFill>
                <a:latin typeface="Candara" panose="020E0502030303020204" pitchFamily="34" charset="0"/>
              </a:rPr>
            </a:br>
            <a:r>
              <a:rPr kumimoji="0" lang="en-US" sz="40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rPr>
              <a:t>(expected later in 2023)</a:t>
            </a: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B02E18"/>
              </a:solidFill>
              <a:effectLst/>
              <a:uLnTx/>
              <a:uFillTx/>
              <a:latin typeface="Candara" panose="020E0502030303020204" pitchFamily="34" charset="0"/>
              <a:ea typeface="+mn-ea"/>
              <a:cs typeface="+mn-cs"/>
            </a:endParaRP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9724" y="2643371"/>
            <a:ext cx="5095046" cy="360427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446" y="2643371"/>
            <a:ext cx="5096515" cy="3604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6273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9955</TotalTime>
  <Words>1309</Words>
  <Application>Microsoft Office PowerPoint</Application>
  <PresentationFormat>Widescreen</PresentationFormat>
  <Paragraphs>69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Candara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cp:lastModifiedBy>
  <cp:revision>686</cp:revision>
  <cp:lastPrinted>2023-02-11T13:31:46Z</cp:lastPrinted>
  <dcterms:created xsi:type="dcterms:W3CDTF">2014-03-21T10:03:33Z</dcterms:created>
  <dcterms:modified xsi:type="dcterms:W3CDTF">2023-10-12T14:25:04Z</dcterms:modified>
</cp:coreProperties>
</file>