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1801" r:id="rId2"/>
    <p:sldId id="478" r:id="rId3"/>
    <p:sldId id="1804" r:id="rId4"/>
    <p:sldId id="1803" r:id="rId5"/>
    <p:sldId id="1686" r:id="rId6"/>
    <p:sldId id="1673" r:id="rId7"/>
    <p:sldId id="1674" r:id="rId8"/>
  </p:sldIdLst>
  <p:sldSz cx="12192000" cy="6858000"/>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5"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53776"/>
    <a:srgbClr val="9B5630"/>
    <a:srgbClr val="15297D"/>
    <a:srgbClr val="193193"/>
    <a:srgbClr val="C6D9F1"/>
    <a:srgbClr val="B02E18"/>
    <a:srgbClr val="E3492F"/>
    <a:srgbClr val="DA2A6C"/>
    <a:srgbClr val="EDEDEF"/>
    <a:srgbClr val="E13A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771" autoAdjust="0"/>
    <p:restoredTop sz="62545" autoAdjust="0"/>
  </p:normalViewPr>
  <p:slideViewPr>
    <p:cSldViewPr>
      <p:cViewPr varScale="1">
        <p:scale>
          <a:sx n="59" d="100"/>
          <a:sy n="59" d="100"/>
        </p:scale>
        <p:origin x="84" y="300"/>
      </p:cViewPr>
      <p:guideLst>
        <p:guide orient="horz" pos="2160"/>
        <p:guide pos="3840"/>
      </p:guideLst>
    </p:cSldViewPr>
  </p:slideViewPr>
  <p:notesTextViewPr>
    <p:cViewPr>
      <p:scale>
        <a:sx n="100" d="100"/>
        <a:sy n="100" d="100"/>
      </p:scale>
      <p:origin x="0" y="0"/>
    </p:cViewPr>
  </p:notesTextViewPr>
  <p:sorterViewPr>
    <p:cViewPr varScale="1">
      <p:scale>
        <a:sx n="1" d="1"/>
        <a:sy n="1" d="1"/>
      </p:scale>
      <p:origin x="0" y="0"/>
    </p:cViewPr>
  </p:sorterViewPr>
  <p:notesViewPr>
    <p:cSldViewPr>
      <p:cViewPr>
        <p:scale>
          <a:sx n="75" d="100"/>
          <a:sy n="75" d="100"/>
        </p:scale>
        <p:origin x="4032" y="300"/>
      </p:cViewPr>
      <p:guideLst>
        <p:guide orient="horz" pos="3024"/>
        <p:guide pos="230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3307587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777875" y="1200150"/>
            <a:ext cx="5759450" cy="3240088"/>
          </a:xfrm>
          <a:prstGeom prst="rect">
            <a:avLst/>
          </a:prstGeom>
          <a:noFill/>
          <a:ln w="12700">
            <a:solidFill>
              <a:prstClr val="black"/>
            </a:solidFill>
          </a:ln>
        </p:spPr>
        <p:txBody>
          <a:bodyPr vert="horz" lIns="99091" tIns="49545" rIns="99091" bIns="49545" rtlCol="0" anchor="ctr"/>
          <a:lstStyle/>
          <a:p>
            <a:endParaRPr lang="en-GB"/>
          </a:p>
        </p:txBody>
      </p:sp>
      <p:sp>
        <p:nvSpPr>
          <p:cNvPr id="5" name="Notes Placeholder 4"/>
          <p:cNvSpPr>
            <a:spLocks noGrp="1"/>
          </p:cNvSpPr>
          <p:nvPr>
            <p:ph type="body" sz="quarter" idx="3"/>
          </p:nvPr>
        </p:nvSpPr>
        <p:spPr>
          <a:xfrm>
            <a:off x="731521" y="4620579"/>
            <a:ext cx="5852160" cy="3780473"/>
          </a:xfrm>
          <a:prstGeom prst="rect">
            <a:avLst/>
          </a:prstGeom>
        </p:spPr>
        <p:txBody>
          <a:bodyPr vert="horz" lIns="99091" tIns="49545" rIns="99091" bIns="495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1281926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normAutofit/>
          </a:bodyPr>
          <a:lstStyle/>
          <a:p>
            <a:pPr algn="l"/>
            <a:r>
              <a:rPr lang="en-GB" dirty="0"/>
              <a:t>GUIDELINES FOR ERASMUS+ NAs</a:t>
            </a:r>
          </a:p>
          <a:p>
            <a:pPr algn="l"/>
            <a:r>
              <a:rPr lang="en-US" dirty="0"/>
              <a:t>Section Title Page: it can be useful to have a space to breathe between the different </a:t>
            </a:r>
            <a:r>
              <a:rPr lang="en-GB" dirty="0"/>
              <a:t>sections of the training.</a:t>
            </a:r>
          </a:p>
        </p:txBody>
      </p:sp>
    </p:spTree>
    <p:extLst>
      <p:ext uri="{BB962C8B-B14F-4D97-AF65-F5344CB8AC3E}">
        <p14:creationId xmlns:p14="http://schemas.microsoft.com/office/powerpoint/2010/main" val="24252208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sz="1200" dirty="0"/>
              <a:t>GUIDELINES FOR ERASMUS+ NAs</a:t>
            </a:r>
          </a:p>
          <a:p>
            <a:pPr algn="l"/>
            <a:r>
              <a:rPr lang="en-US" sz="1200" dirty="0"/>
              <a:t>Use this slide to show the scores that apply to KA210 during final report assessment. The final column highlights a change of weighting between the application stage and the final report stage, specifically within the criteria for RELEVANCE and IMPACT. It is important to ensure that the listed scores are consistent with those in the online assessment tool for the year the beneficiary contract was issued. This is important background information.</a:t>
            </a:r>
            <a:endParaRPr lang="en-GB" sz="1200" dirty="0"/>
          </a:p>
        </p:txBody>
      </p:sp>
    </p:spTree>
    <p:extLst>
      <p:ext uri="{BB962C8B-B14F-4D97-AF65-F5344CB8AC3E}">
        <p14:creationId xmlns:p14="http://schemas.microsoft.com/office/powerpoint/2010/main" val="3313573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US" dirty="0"/>
              <a:t>GUIDELINES FOR ERASMUS+ NAs</a:t>
            </a:r>
          </a:p>
          <a:p>
            <a:pPr algn="l"/>
            <a:r>
              <a:rPr lang="en-US" dirty="0"/>
              <a:t>Use this slide to show the consequences of scoring with scores of 60 or more considered good or excellent and with lower scores having different perspectives as well as having a direct impact on the final Lump Sum. It is important to ensure that the listed scoring ranges and (financial) consequences are consistent with those for the year the beneficiary contract was issued</a:t>
            </a:r>
          </a:p>
          <a:p>
            <a:pPr algn="l"/>
            <a:endParaRPr lang="en-US" dirty="0"/>
          </a:p>
        </p:txBody>
      </p:sp>
    </p:spTree>
    <p:extLst>
      <p:ext uri="{BB962C8B-B14F-4D97-AF65-F5344CB8AC3E}">
        <p14:creationId xmlns:p14="http://schemas.microsoft.com/office/powerpoint/2010/main" val="5559997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US" dirty="0"/>
              <a:t>GUIDELINES FOR ERASMUS+ NAs</a:t>
            </a:r>
          </a:p>
          <a:p>
            <a:pPr algn="l"/>
            <a:r>
              <a:rPr lang="en-US" dirty="0"/>
              <a:t>This page alerts participants to the fact that you are looking for volunteers. This exercise can be undertaken with 3-6 volunteers depending on the overall groups size. It can be useful to have volunteers from each of the educational sub-fields that assessors represent, highlighting scoring patterns or tendencies where these emerge.</a:t>
            </a:r>
            <a:endParaRPr lang="en-GB" dirty="0"/>
          </a:p>
        </p:txBody>
      </p:sp>
    </p:spTree>
    <p:extLst>
      <p:ext uri="{BB962C8B-B14F-4D97-AF65-F5344CB8AC3E}">
        <p14:creationId xmlns:p14="http://schemas.microsoft.com/office/powerpoint/2010/main" val="17666272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GB" dirty="0"/>
              <a:t>GUIDELINES FOR ERASMUS+ NAs</a:t>
            </a:r>
          </a:p>
          <a:p>
            <a:pPr algn="l"/>
            <a:r>
              <a:rPr lang="en-US" dirty="0"/>
              <a:t>Section Title Page: it can be useful to show the overall scoring range and to use a traffic light system to highlight the potential for budgetary impact, where ORANGE will result in some (limited) reductions to the original lump sum and RED will results in more significant reductions.</a:t>
            </a:r>
            <a:endParaRPr lang="en-GB" dirty="0"/>
          </a:p>
        </p:txBody>
      </p:sp>
    </p:spTree>
    <p:extLst>
      <p:ext uri="{BB962C8B-B14F-4D97-AF65-F5344CB8AC3E}">
        <p14:creationId xmlns:p14="http://schemas.microsoft.com/office/powerpoint/2010/main" val="37033959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US" dirty="0"/>
              <a:t>GUIDELINES FOR ERASMUS+ NAs</a:t>
            </a:r>
          </a:p>
          <a:p>
            <a:pPr algn="l"/>
            <a:r>
              <a:rPr lang="en-US" dirty="0"/>
              <a:t>It can be useful to provide each of the volunteers (who can be the same persons for both examples, or different persons) with a printout of this first example. Provide 2-3 minutes for them to read the example and provide their scores. For remaining participants, do not leave them in silence but talk through some of the key terms and phrases, whilst the volunteers are forming their opinions. After 2-3 minutes, invite each of the volunteers to share their individual score for this example. Depending on the time allowed, you could try to align this with the</a:t>
            </a:r>
          </a:p>
          <a:p>
            <a:pPr algn="l"/>
            <a:r>
              <a:rPr lang="en-US" dirty="0"/>
              <a:t>associated scoring band. In all cases, it is important to highlight diversity among assessors reading the same text and to highlight that assessor experiences (and assessor types) can influence scoring.</a:t>
            </a:r>
          </a:p>
          <a:p>
            <a:pPr algn="l"/>
            <a:endParaRPr lang="en-US" dirty="0"/>
          </a:p>
          <a:p>
            <a:pPr algn="l"/>
            <a:r>
              <a:rPr lang="en-US" dirty="0"/>
              <a:t>Note: if all assessors score equally (this can happen, but it is quite rare) then reward the volunteers for having properly understood the scoring bands and scoring process.</a:t>
            </a:r>
            <a:endParaRPr lang="en-GB" dirty="0"/>
          </a:p>
        </p:txBody>
      </p:sp>
    </p:spTree>
    <p:extLst>
      <p:ext uri="{BB962C8B-B14F-4D97-AF65-F5344CB8AC3E}">
        <p14:creationId xmlns:p14="http://schemas.microsoft.com/office/powerpoint/2010/main" val="38460690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777875" y="1200150"/>
            <a:ext cx="5759450" cy="3240088"/>
          </a:xfrm>
        </p:spPr>
      </p:sp>
      <p:sp>
        <p:nvSpPr>
          <p:cNvPr id="3" name="Notes Placeholder 2"/>
          <p:cNvSpPr>
            <a:spLocks noGrp="1"/>
          </p:cNvSpPr>
          <p:nvPr>
            <p:ph type="body" idx="1"/>
          </p:nvPr>
        </p:nvSpPr>
        <p:spPr/>
        <p:txBody>
          <a:bodyPr/>
          <a:lstStyle/>
          <a:p>
            <a:pPr algn="l"/>
            <a:r>
              <a:rPr lang="en-US" dirty="0"/>
              <a:t>GUIDELINES FOR ERASMUS+ NAs</a:t>
            </a:r>
          </a:p>
          <a:p>
            <a:pPr algn="l"/>
            <a:r>
              <a:rPr lang="en-US" dirty="0"/>
              <a:t>Follow the same process as with the first examples, using either the same or different assessors.</a:t>
            </a:r>
          </a:p>
        </p:txBody>
      </p:sp>
    </p:spTree>
    <p:extLst>
      <p:ext uri="{BB962C8B-B14F-4D97-AF65-F5344CB8AC3E}">
        <p14:creationId xmlns:p14="http://schemas.microsoft.com/office/powerpoint/2010/main" val="3756818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7607391-7E62-419B-A21F-4EAC9340B475}"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GB"/>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607391-7E62-419B-A21F-4EAC9340B475}"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43439" y="764704"/>
            <a:ext cx="11305256" cy="4842864"/>
          </a:xfrm>
          <a:prstGeom prst="rect">
            <a:avLst/>
          </a:prstGeom>
          <a:noFill/>
        </p:spPr>
        <p:txBody>
          <a:bodyPr wrap="square" rtlCol="0">
            <a:spAutoFit/>
          </a:bodyPr>
          <a:lstStyle/>
          <a:p>
            <a:pPr marL="0" marR="0" lvl="0" indent="0" algn="ctr" defTabSz="914400" rtl="0" eaLnBrk="1" fontAlgn="auto" latinLnBrk="0" hangingPunct="1">
              <a:lnSpc>
                <a:spcPct val="90000"/>
              </a:lnSpc>
              <a:spcBef>
                <a:spcPts val="0"/>
              </a:spcBef>
              <a:spcAft>
                <a:spcPts val="0"/>
              </a:spcAft>
              <a:buClrTx/>
              <a:buSzTx/>
              <a:buFontTx/>
              <a:buNone/>
              <a:tabLst/>
              <a:defRPr/>
            </a:pPr>
            <a:r>
              <a:rPr kumimoji="0" lang="en-GB" sz="6600" b="1" i="0" u="none" strike="noStrike" kern="1200" cap="small"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t>ERASMUS+ KA</a:t>
            </a:r>
            <a:r>
              <a:rPr kumimoji="0" lang="en-GB" sz="7700" b="1" i="0" u="none" strike="noStrike" kern="1200" cap="small"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t>210</a:t>
            </a:r>
            <a:endParaRPr kumimoji="0" lang="en-GB" sz="7700" b="1" i="0" u="none" strike="noStrike" kern="1200" cap="none"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endParaRPr>
          </a:p>
          <a:p>
            <a:pPr marL="0" marR="0" lvl="0" indent="0" algn="ctr" defTabSz="914400" rtl="0" eaLnBrk="1" fontAlgn="auto" latinLnBrk="0" hangingPunct="1">
              <a:lnSpc>
                <a:spcPct val="90000"/>
              </a:lnSpc>
              <a:spcBef>
                <a:spcPts val="0"/>
              </a:spcBef>
              <a:spcAft>
                <a:spcPts val="0"/>
              </a:spcAft>
              <a:buClrTx/>
              <a:buSzTx/>
              <a:buFontTx/>
              <a:buNone/>
              <a:tabLst/>
              <a:defRPr/>
            </a:pPr>
            <a:br>
              <a:rPr kumimoji="0" lang="en-GB" sz="3600" b="1" i="0" u="none" strike="noStrike" kern="1200" cap="none" spc="0" normalizeH="0" baseline="0" noProof="0" dirty="0">
                <a:ln>
                  <a:noFill/>
                </a:ln>
                <a:solidFill>
                  <a:srgbClr val="4F81BD">
                    <a:lumMod val="75000"/>
                  </a:srgbClr>
                </a:solidFill>
                <a:effectLst/>
                <a:uLnTx/>
                <a:uFillTx/>
                <a:latin typeface="Candara" panose="020E0502030303020204" pitchFamily="34" charset="0"/>
                <a:ea typeface="+mn-ea"/>
                <a:cs typeface="Helvetica" pitchFamily="34" charset="0"/>
              </a:rPr>
            </a:br>
            <a:r>
              <a:rPr kumimoji="0" lang="en-GB" sz="115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rPr>
              <a:t>Scoring and Consequences</a:t>
            </a:r>
            <a:endParaRPr kumimoji="0" lang="en-GB" sz="9600" b="1" i="0" u="none" strike="noStrike" kern="1200" cap="none" spc="0" normalizeH="0" baseline="0" noProof="0" dirty="0">
              <a:ln>
                <a:noFill/>
              </a:ln>
              <a:solidFill>
                <a:srgbClr val="4F81BD"/>
              </a:solidFill>
              <a:effectLst/>
              <a:uLnTx/>
              <a:uFillTx/>
              <a:latin typeface="Candara" panose="020E0502030303020204" pitchFamily="34" charset="0"/>
              <a:ea typeface="+mn-ea"/>
              <a:cs typeface="Helvetica" pitchFamily="34" charset="0"/>
            </a:endParaRPr>
          </a:p>
        </p:txBody>
      </p:sp>
      <p:pic>
        <p:nvPicPr>
          <p:cNvPr id="2" name="Picture 1" descr="A blue text on a white background&#10;&#10;Description automatically generated">
            <a:extLst>
              <a:ext uri="{FF2B5EF4-FFF2-40B4-BE49-F238E27FC236}">
                <a16:creationId xmlns:a16="http://schemas.microsoft.com/office/drawing/2014/main" id="{C8DE7C39-DB26-A3B4-3E79-4D1410A7D28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63352" y="6085918"/>
            <a:ext cx="3008399" cy="530894"/>
          </a:xfrm>
          <a:prstGeom prst="rect">
            <a:avLst/>
          </a:prstGeom>
        </p:spPr>
      </p:pic>
      <p:pic>
        <p:nvPicPr>
          <p:cNvPr id="4" name="Picture 3">
            <a:extLst>
              <a:ext uri="{FF2B5EF4-FFF2-40B4-BE49-F238E27FC236}">
                <a16:creationId xmlns:a16="http://schemas.microsoft.com/office/drawing/2014/main" id="{83E6E99D-4D82-92EF-6424-D83400D12BF5}"/>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l="42609"/>
          <a:stretch/>
        </p:blipFill>
        <p:spPr bwMode="auto">
          <a:xfrm>
            <a:off x="9554077" y="5922274"/>
            <a:ext cx="2368975" cy="85818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34267880"/>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046284253"/>
              </p:ext>
            </p:extLst>
          </p:nvPr>
        </p:nvGraphicFramePr>
        <p:xfrm>
          <a:off x="983433" y="1052736"/>
          <a:ext cx="10873208" cy="5561952"/>
        </p:xfrm>
        <a:graphic>
          <a:graphicData uri="http://schemas.openxmlformats.org/drawingml/2006/table">
            <a:tbl>
              <a:tblPr firstRow="1" firstCol="1" bandRow="1">
                <a:tableStyleId>{5C22544A-7EE6-4342-B048-85BDC9FD1C3A}</a:tableStyleId>
              </a:tblPr>
              <a:tblGrid>
                <a:gridCol w="2668877">
                  <a:extLst>
                    <a:ext uri="{9D8B030D-6E8A-4147-A177-3AD203B41FA5}">
                      <a16:colId xmlns:a16="http://schemas.microsoft.com/office/drawing/2014/main" val="20000"/>
                    </a:ext>
                  </a:extLst>
                </a:gridCol>
                <a:gridCol w="1285015">
                  <a:extLst>
                    <a:ext uri="{9D8B030D-6E8A-4147-A177-3AD203B41FA5}">
                      <a16:colId xmlns:a16="http://schemas.microsoft.com/office/drawing/2014/main" val="20001"/>
                    </a:ext>
                  </a:extLst>
                </a:gridCol>
                <a:gridCol w="1285015">
                  <a:extLst>
                    <a:ext uri="{9D8B030D-6E8A-4147-A177-3AD203B41FA5}">
                      <a16:colId xmlns:a16="http://schemas.microsoft.com/office/drawing/2014/main" val="20002"/>
                    </a:ext>
                  </a:extLst>
                </a:gridCol>
                <a:gridCol w="5634301">
                  <a:extLst>
                    <a:ext uri="{9D8B030D-6E8A-4147-A177-3AD203B41FA5}">
                      <a16:colId xmlns:a16="http://schemas.microsoft.com/office/drawing/2014/main" val="20003"/>
                    </a:ext>
                  </a:extLst>
                </a:gridCol>
              </a:tblGrid>
              <a:tr h="430494">
                <a:tc>
                  <a:txBody>
                    <a:bodyPr/>
                    <a:lstStyle/>
                    <a:p>
                      <a:pPr algn="l">
                        <a:lnSpc>
                          <a:spcPct val="115000"/>
                        </a:lnSpc>
                        <a:spcBef>
                          <a:spcPts val="300"/>
                        </a:spcBef>
                        <a:spcAft>
                          <a:spcPts val="300"/>
                        </a:spcAft>
                      </a:pPr>
                      <a:r>
                        <a:rPr lang="en-GB" sz="1600" b="1" dirty="0">
                          <a:effectLst/>
                          <a:latin typeface="+mn-lt"/>
                        </a:rPr>
                        <a:t>CRITERION</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effectLst/>
                          <a:latin typeface="+mn-lt"/>
                        </a:rPr>
                        <a:t>Proposal</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effectLst/>
                          <a:latin typeface="+mn-lt"/>
                        </a:rPr>
                        <a:t>Final Report</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effectLst/>
                          <a:latin typeface="+mn-lt"/>
                        </a:rPr>
                        <a:t>NOTABLE CHANGES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1022421">
                <a:tc>
                  <a:txBody>
                    <a:bodyPr/>
                    <a:lstStyle/>
                    <a:p>
                      <a:pPr algn="l">
                        <a:lnSpc>
                          <a:spcPct val="115000"/>
                        </a:lnSpc>
                        <a:spcBef>
                          <a:spcPts val="300"/>
                        </a:spcBef>
                        <a:spcAft>
                          <a:spcPts val="300"/>
                        </a:spcAft>
                      </a:pPr>
                      <a:r>
                        <a:rPr lang="en-GB" sz="1800" b="1" dirty="0">
                          <a:effectLst/>
                          <a:latin typeface="+mn-lt"/>
                        </a:rPr>
                        <a:t>Relevance</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30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20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solidFill>
                            <a:srgbClr val="002060"/>
                          </a:solidFill>
                          <a:effectLst/>
                          <a:latin typeface="+mn-lt"/>
                        </a:rPr>
                        <a:t>FEWER POINTS during Final Report Assessment.</a:t>
                      </a:r>
                      <a:br>
                        <a:rPr lang="en-GB" sz="1600" b="1" dirty="0">
                          <a:solidFill>
                            <a:srgbClr val="002060"/>
                          </a:solidFill>
                          <a:effectLst/>
                          <a:latin typeface="+mn-lt"/>
                        </a:rPr>
                      </a:br>
                      <a:r>
                        <a:rPr lang="en-GB" sz="1600" b="0" dirty="0">
                          <a:solidFill>
                            <a:srgbClr val="002060"/>
                          </a:solidFill>
                          <a:effectLst/>
                          <a:latin typeface="+mn-lt"/>
                        </a:rPr>
                        <a:t>Predominantly </a:t>
                      </a:r>
                      <a:r>
                        <a:rPr lang="en-GB" sz="1600" dirty="0">
                          <a:solidFill>
                            <a:srgbClr val="002060"/>
                          </a:solidFill>
                          <a:effectLst/>
                          <a:latin typeface="+mn-lt"/>
                        </a:rPr>
                        <a:t>focusing on sustained relevance</a:t>
                      </a:r>
                      <a:br>
                        <a:rPr lang="en-GB" sz="1600" dirty="0">
                          <a:solidFill>
                            <a:srgbClr val="002060"/>
                          </a:solidFill>
                          <a:effectLst/>
                          <a:latin typeface="+mn-lt"/>
                        </a:rPr>
                      </a:br>
                      <a:r>
                        <a:rPr lang="en-GB" sz="1600" dirty="0">
                          <a:solidFill>
                            <a:srgbClr val="002060"/>
                          </a:solidFill>
                          <a:effectLst/>
                          <a:latin typeface="+mn-lt"/>
                        </a:rPr>
                        <a:t>to funding action and selected priorities.</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1022421">
                <a:tc>
                  <a:txBody>
                    <a:bodyPr/>
                    <a:lstStyle/>
                    <a:p>
                      <a:pPr algn="l">
                        <a:lnSpc>
                          <a:spcPct val="115000"/>
                        </a:lnSpc>
                        <a:spcBef>
                          <a:spcPts val="300"/>
                        </a:spcBef>
                        <a:spcAft>
                          <a:spcPts val="300"/>
                        </a:spcAft>
                      </a:pPr>
                      <a:r>
                        <a:rPr lang="en-GB" sz="1800" b="1" dirty="0">
                          <a:effectLst/>
                          <a:latin typeface="+mn-lt"/>
                        </a:rPr>
                        <a:t>Quality of Project Design</a:t>
                      </a:r>
                      <a:br>
                        <a:rPr lang="en-GB" sz="1800" b="1" dirty="0">
                          <a:effectLst/>
                          <a:latin typeface="+mn-lt"/>
                        </a:rPr>
                      </a:br>
                      <a:r>
                        <a:rPr lang="en-GB" sz="1800" b="1" dirty="0">
                          <a:effectLst/>
                          <a:latin typeface="+mn-lt"/>
                        </a:rPr>
                        <a:t>and Implementation</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30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30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solidFill>
                            <a:srgbClr val="002060"/>
                          </a:solidFill>
                          <a:effectLst/>
                          <a:latin typeface="+mn-lt"/>
                        </a:rPr>
                        <a:t>SAME POINTS during Final Report Assessment.</a:t>
                      </a:r>
                      <a:br>
                        <a:rPr lang="en-GB" sz="1600" b="1" dirty="0">
                          <a:solidFill>
                            <a:srgbClr val="002060"/>
                          </a:solidFill>
                          <a:effectLst/>
                          <a:latin typeface="+mn-lt"/>
                        </a:rPr>
                      </a:br>
                      <a:r>
                        <a:rPr lang="en-GB" sz="1600" b="0" dirty="0">
                          <a:solidFill>
                            <a:srgbClr val="002060"/>
                          </a:solidFill>
                          <a:effectLst/>
                          <a:latin typeface="+mn-lt"/>
                        </a:rPr>
                        <a:t>Sustained focus on </a:t>
                      </a:r>
                      <a:r>
                        <a:rPr lang="en-GB" sz="1600" dirty="0">
                          <a:solidFill>
                            <a:srgbClr val="002060"/>
                          </a:solidFill>
                          <a:effectLst/>
                          <a:latin typeface="+mn-lt"/>
                        </a:rPr>
                        <a:t>quality of actions and deliverables</a:t>
                      </a:r>
                      <a:br>
                        <a:rPr lang="en-GB" sz="1600" dirty="0">
                          <a:solidFill>
                            <a:srgbClr val="002060"/>
                          </a:solidFill>
                          <a:effectLst/>
                          <a:latin typeface="+mn-lt"/>
                        </a:rPr>
                      </a:br>
                      <a:r>
                        <a:rPr lang="en-GB" sz="1600" dirty="0">
                          <a:solidFill>
                            <a:srgbClr val="002060"/>
                          </a:solidFill>
                          <a:effectLst/>
                          <a:latin typeface="+mn-lt"/>
                        </a:rPr>
                        <a:t>and adopted methodology or approach.</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1022421">
                <a:tc>
                  <a:txBody>
                    <a:bodyPr/>
                    <a:lstStyle/>
                    <a:p>
                      <a:pPr algn="l">
                        <a:lnSpc>
                          <a:spcPct val="115000"/>
                        </a:lnSpc>
                        <a:spcBef>
                          <a:spcPts val="300"/>
                        </a:spcBef>
                        <a:spcAft>
                          <a:spcPts val="300"/>
                        </a:spcAft>
                      </a:pPr>
                      <a:r>
                        <a:rPr lang="en-GB" sz="1800" b="1" dirty="0">
                          <a:effectLst/>
                          <a:latin typeface="+mn-lt"/>
                        </a:rPr>
                        <a:t>Quality of Partnership</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20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20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solidFill>
                            <a:srgbClr val="002060"/>
                          </a:solidFill>
                          <a:effectLst/>
                          <a:latin typeface="+mn-lt"/>
                        </a:rPr>
                        <a:t>SAME points during Final Report Assessment.</a:t>
                      </a:r>
                      <a:br>
                        <a:rPr lang="en-GB" sz="1600" b="0" dirty="0">
                          <a:solidFill>
                            <a:srgbClr val="002060"/>
                          </a:solidFill>
                          <a:effectLst/>
                          <a:latin typeface="+mn-lt"/>
                        </a:rPr>
                      </a:br>
                      <a:r>
                        <a:rPr lang="en-GB" sz="1600" b="0" dirty="0">
                          <a:solidFill>
                            <a:srgbClr val="002060"/>
                          </a:solidFill>
                          <a:effectLst/>
                          <a:latin typeface="+mn-lt"/>
                        </a:rPr>
                        <a:t>Focus shifts to Coordination, Cooperation and Communication rather than to the skills sets and mix of partners</a:t>
                      </a:r>
                      <a:r>
                        <a:rPr lang="en-GB" sz="1600" dirty="0">
                          <a:solidFill>
                            <a:srgbClr val="002060"/>
                          </a:solidFill>
                          <a:effectLst/>
                          <a:latin typeface="+mn-lt"/>
                        </a:rPr>
                        <a:t>.</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1239457">
                <a:tc>
                  <a:txBody>
                    <a:bodyPr/>
                    <a:lstStyle/>
                    <a:p>
                      <a:pPr algn="l">
                        <a:lnSpc>
                          <a:spcPct val="115000"/>
                        </a:lnSpc>
                        <a:spcBef>
                          <a:spcPts val="300"/>
                        </a:spcBef>
                        <a:spcAft>
                          <a:spcPts val="300"/>
                        </a:spcAft>
                      </a:pPr>
                      <a:r>
                        <a:rPr lang="en-GB" sz="1800" b="1" dirty="0">
                          <a:effectLst/>
                          <a:latin typeface="+mn-lt"/>
                        </a:rPr>
                        <a:t>Impact</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20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rgbClr val="002060"/>
                          </a:solidFill>
                          <a:effectLst/>
                          <a:latin typeface="+mn-lt"/>
                        </a:rPr>
                        <a:t>30</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solidFill>
                            <a:srgbClr val="002060"/>
                          </a:solidFill>
                          <a:effectLst/>
                          <a:latin typeface="+mn-lt"/>
                        </a:rPr>
                        <a:t>HIGHER POINTS during Final Report Assessment.</a:t>
                      </a:r>
                      <a:br>
                        <a:rPr lang="en-GB" sz="1600" b="1" dirty="0">
                          <a:solidFill>
                            <a:srgbClr val="002060"/>
                          </a:solidFill>
                          <a:effectLst/>
                          <a:latin typeface="+mn-lt"/>
                        </a:rPr>
                      </a:br>
                      <a:r>
                        <a:rPr lang="en-GB" sz="1600" b="0" dirty="0">
                          <a:solidFill>
                            <a:srgbClr val="002060"/>
                          </a:solidFill>
                          <a:effectLst/>
                          <a:latin typeface="+mn-lt"/>
                        </a:rPr>
                        <a:t>Important focus </a:t>
                      </a:r>
                      <a:r>
                        <a:rPr lang="en-GB" sz="1600" dirty="0">
                          <a:solidFill>
                            <a:srgbClr val="002060"/>
                          </a:solidFill>
                          <a:effectLst/>
                          <a:latin typeface="+mn-lt"/>
                        </a:rPr>
                        <a:t>on project legacy, impact and on efforts made to market and promote project achievements to wider audiences.</a:t>
                      </a:r>
                      <a:endParaRPr lang="en-GB" sz="1600"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735395">
                <a:tc>
                  <a:txBody>
                    <a:bodyPr/>
                    <a:lstStyle/>
                    <a:p>
                      <a:pPr algn="l">
                        <a:lnSpc>
                          <a:spcPct val="115000"/>
                        </a:lnSpc>
                        <a:spcBef>
                          <a:spcPts val="300"/>
                        </a:spcBef>
                        <a:spcAft>
                          <a:spcPts val="300"/>
                        </a:spcAft>
                      </a:pPr>
                      <a:r>
                        <a:rPr lang="en-GB" sz="1800" b="1" dirty="0">
                          <a:effectLst/>
                          <a:latin typeface="+mn-lt"/>
                        </a:rPr>
                        <a:t>TOTAL</a:t>
                      </a:r>
                      <a:endParaRPr lang="en-GB" sz="18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solidFill>
                            <a:srgbClr val="002060"/>
                          </a:solidFill>
                          <a:effectLst/>
                          <a:latin typeface="+mn-lt"/>
                        </a:rPr>
                        <a:t>100</a:t>
                      </a:r>
                      <a:endParaRPr lang="en-GB" sz="16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b="1" dirty="0">
                          <a:solidFill>
                            <a:srgbClr val="002060"/>
                          </a:solidFill>
                          <a:effectLst/>
                          <a:latin typeface="+mn-lt"/>
                        </a:rPr>
                        <a:t>100</a:t>
                      </a:r>
                      <a:endParaRPr lang="en-GB" sz="1600" b="1" dirty="0">
                        <a:solidFill>
                          <a:srgbClr val="002060"/>
                        </a:solidFill>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15000"/>
                        </a:lnSpc>
                        <a:spcBef>
                          <a:spcPts val="300"/>
                        </a:spcBef>
                        <a:spcAft>
                          <a:spcPts val="300"/>
                        </a:spcAft>
                      </a:pPr>
                      <a:r>
                        <a:rPr lang="en-GB" sz="1600" dirty="0">
                          <a:solidFill>
                            <a:schemeClr val="accent2">
                              <a:lumMod val="50000"/>
                            </a:schemeClr>
                          </a:solidFill>
                          <a:effectLst/>
                          <a:latin typeface="+mn-lt"/>
                          <a:ea typeface="Calibri" panose="020F0502020204030204" pitchFamily="34" charset="0"/>
                          <a:cs typeface="Times New Roman" panose="02020603050405020304" pitchFamily="18" charset="0"/>
                        </a:rPr>
                        <a:t>Similar threshold of 60% </a:t>
                      </a:r>
                      <a:r>
                        <a:rPr lang="en-GB" sz="1600" baseline="0" dirty="0">
                          <a:solidFill>
                            <a:schemeClr val="accent2">
                              <a:lumMod val="50000"/>
                            </a:schemeClr>
                          </a:solidFill>
                          <a:effectLst/>
                          <a:latin typeface="+mn-lt"/>
                          <a:ea typeface="Calibri" panose="020F0502020204030204" pitchFamily="34" charset="0"/>
                          <a:cs typeface="Times New Roman" panose="02020603050405020304" pitchFamily="18" charset="0"/>
                        </a:rPr>
                        <a:t>during proposal and final report assessment (latter having financial consequences) but no pass or fail threshold within individual FR assessment criteria.</a:t>
                      </a:r>
                      <a:endParaRPr lang="en-GB" sz="1600" dirty="0">
                        <a:solidFill>
                          <a:schemeClr val="accent2">
                            <a:lumMod val="50000"/>
                          </a:schemeClr>
                        </a:solidFill>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bl>
          </a:graphicData>
        </a:graphic>
      </p:graphicFrame>
      <p:sp>
        <p:nvSpPr>
          <p:cNvPr id="7" name="TextBox 6"/>
          <p:cNvSpPr txBox="1"/>
          <p:nvPr/>
        </p:nvSpPr>
        <p:spPr>
          <a:xfrm rot="16200000">
            <a:off x="-3073515" y="3052081"/>
            <a:ext cx="6873603" cy="769441"/>
          </a:xfrm>
          <a:prstGeom prst="rect">
            <a:avLst/>
          </a:prstGeom>
          <a:solidFill>
            <a:schemeClr val="accent1"/>
          </a:solidFill>
          <a:ln>
            <a:noFill/>
          </a:ln>
        </p:spPr>
        <p:txBody>
          <a:bodyPr wrap="square" rtlCol="0">
            <a:spAutoFit/>
          </a:bodyPr>
          <a:lstStyle/>
          <a:p>
            <a:pPr algn="ctr"/>
            <a:endParaRPr lang="en-GB" sz="800" b="1" dirty="0">
              <a:solidFill>
                <a:schemeClr val="bg1"/>
              </a:solidFill>
            </a:endParaRPr>
          </a:p>
          <a:p>
            <a:pPr algn="ctr"/>
            <a:r>
              <a:rPr lang="en-GB" sz="2800" b="1" dirty="0">
                <a:solidFill>
                  <a:schemeClr val="bg1"/>
                </a:solidFill>
              </a:rPr>
              <a:t>FR Assessment: Scoring</a:t>
            </a:r>
          </a:p>
          <a:p>
            <a:pPr algn="ctr"/>
            <a:endParaRPr lang="en-GB" sz="800" b="1" dirty="0">
              <a:solidFill>
                <a:schemeClr val="bg1"/>
              </a:solidFill>
            </a:endParaRPr>
          </a:p>
        </p:txBody>
      </p:sp>
      <p:sp>
        <p:nvSpPr>
          <p:cNvPr id="8" name="TextBox 7"/>
          <p:cNvSpPr txBox="1"/>
          <p:nvPr/>
        </p:nvSpPr>
        <p:spPr>
          <a:xfrm>
            <a:off x="983433" y="188641"/>
            <a:ext cx="10873208" cy="830997"/>
          </a:xfrm>
          <a:prstGeom prst="rect">
            <a:avLst/>
          </a:prstGeom>
          <a:noFill/>
        </p:spPr>
        <p:txBody>
          <a:bodyPr wrap="square" rtlCol="0">
            <a:spAutoFit/>
          </a:bodyPr>
          <a:lstStyle/>
          <a:p>
            <a:r>
              <a:rPr lang="en-GB" sz="4800" b="1" dirty="0">
                <a:solidFill>
                  <a:schemeClr val="accent1"/>
                </a:solidFill>
                <a:latin typeface="Calibri" panose="020F0502020204030204" pitchFamily="34" charset="0"/>
                <a:cs typeface="Calibri" panose="020F0502020204030204" pitchFamily="34" charset="0"/>
              </a:rPr>
              <a:t>KA210 Scoring Thresholds at Key Stages</a:t>
            </a:r>
            <a:endParaRPr lang="en-GB" sz="2800" b="1" dirty="0">
              <a:solidFill>
                <a:schemeClr val="tx2">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54121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rot="16200000">
            <a:off x="-3073515" y="3052081"/>
            <a:ext cx="6873603" cy="769441"/>
          </a:xfrm>
          <a:prstGeom prst="rect">
            <a:avLst/>
          </a:prstGeom>
          <a:solidFill>
            <a:schemeClr val="accent1"/>
          </a:solidFill>
          <a:ln>
            <a:noFill/>
          </a:ln>
        </p:spPr>
        <p:txBody>
          <a:bodyPr wrap="square" rtlCol="0">
            <a:spAutoFit/>
          </a:bodyPr>
          <a:lstStyle/>
          <a:p>
            <a:pPr algn="ctr"/>
            <a:endParaRPr lang="en-GB" sz="800" b="1" dirty="0">
              <a:solidFill>
                <a:schemeClr val="bg1"/>
              </a:solidFill>
            </a:endParaRPr>
          </a:p>
          <a:p>
            <a:pPr algn="ctr"/>
            <a:r>
              <a:rPr lang="en-GB" sz="2800" b="1" dirty="0">
                <a:solidFill>
                  <a:schemeClr val="bg1"/>
                </a:solidFill>
              </a:rPr>
              <a:t>FR Assessment: Scoring</a:t>
            </a:r>
          </a:p>
          <a:p>
            <a:pPr algn="ctr"/>
            <a:endParaRPr lang="en-GB" sz="800" b="1" dirty="0">
              <a:solidFill>
                <a:schemeClr val="bg1"/>
              </a:solidFill>
            </a:endParaRPr>
          </a:p>
        </p:txBody>
      </p:sp>
      <p:sp>
        <p:nvSpPr>
          <p:cNvPr id="8" name="TextBox 7"/>
          <p:cNvSpPr txBox="1"/>
          <p:nvPr/>
        </p:nvSpPr>
        <p:spPr>
          <a:xfrm>
            <a:off x="983433" y="188641"/>
            <a:ext cx="10873208" cy="769441"/>
          </a:xfrm>
          <a:prstGeom prst="rect">
            <a:avLst/>
          </a:prstGeom>
          <a:noFill/>
        </p:spPr>
        <p:txBody>
          <a:bodyPr wrap="square" rtlCol="0">
            <a:spAutoFit/>
          </a:bodyPr>
          <a:lstStyle/>
          <a:p>
            <a:r>
              <a:rPr lang="en-GB" sz="4400" b="1" dirty="0">
                <a:solidFill>
                  <a:schemeClr val="accent1"/>
                </a:solidFill>
                <a:latin typeface="Calibri" panose="020F0502020204030204" pitchFamily="34" charset="0"/>
                <a:cs typeface="Calibri" panose="020F0502020204030204" pitchFamily="34" charset="0"/>
              </a:rPr>
              <a:t>KA210 Assessment Scores and Consequences</a:t>
            </a:r>
            <a:endParaRPr lang="en-GB" sz="2800" b="1" dirty="0">
              <a:solidFill>
                <a:schemeClr val="tx2">
                  <a:lumMod val="50000"/>
                </a:schemeClr>
              </a:solidFill>
              <a:latin typeface="Calibri" panose="020F0502020204030204" pitchFamily="34" charset="0"/>
              <a:cs typeface="Calibri" panose="020F0502020204030204" pitchFamily="34" charset="0"/>
            </a:endParaRPr>
          </a:p>
        </p:txBody>
      </p:sp>
      <p:sp>
        <p:nvSpPr>
          <p:cNvPr id="2" name="TextBox 1">
            <a:extLst>
              <a:ext uri="{FF2B5EF4-FFF2-40B4-BE49-F238E27FC236}">
                <a16:creationId xmlns:a16="http://schemas.microsoft.com/office/drawing/2014/main" id="{0D2F4ECF-3F54-2838-14D5-3E25FD7ABD23}"/>
              </a:ext>
            </a:extLst>
          </p:cNvPr>
          <p:cNvSpPr txBox="1"/>
          <p:nvPr/>
        </p:nvSpPr>
        <p:spPr>
          <a:xfrm>
            <a:off x="983432" y="958082"/>
            <a:ext cx="10657183" cy="1200329"/>
          </a:xfrm>
          <a:prstGeom prst="rect">
            <a:avLst/>
          </a:prstGeom>
          <a:noFill/>
        </p:spPr>
        <p:txBody>
          <a:bodyPr wrap="square" rtlCol="0">
            <a:spAutoFit/>
          </a:bodyPr>
          <a:lstStyle/>
          <a:p>
            <a:r>
              <a:rPr lang="en-GB" dirty="0">
                <a:solidFill>
                  <a:schemeClr val="tx2">
                    <a:lumMod val="50000"/>
                  </a:schemeClr>
                </a:solidFill>
              </a:rPr>
              <a:t>At the PROPOSAL stage and FINAL REPORT stage, assessments are scored out of 100.</a:t>
            </a:r>
          </a:p>
          <a:p>
            <a:endParaRPr lang="en-GB" sz="900" dirty="0">
              <a:solidFill>
                <a:schemeClr val="tx2">
                  <a:lumMod val="50000"/>
                </a:schemeClr>
              </a:solidFill>
            </a:endParaRPr>
          </a:p>
          <a:p>
            <a:r>
              <a:rPr lang="en-GB" dirty="0">
                <a:solidFill>
                  <a:schemeClr val="tx2">
                    <a:lumMod val="50000"/>
                  </a:schemeClr>
                </a:solidFill>
              </a:rPr>
              <a:t>During FR assessment, there are financial consequences for KA210 projects scoring </a:t>
            </a:r>
            <a:r>
              <a:rPr lang="en-GB" u="sng" dirty="0">
                <a:solidFill>
                  <a:schemeClr val="tx2">
                    <a:lumMod val="50000"/>
                  </a:schemeClr>
                </a:solidFill>
              </a:rPr>
              <a:t>less than 60 points</a:t>
            </a:r>
            <a:r>
              <a:rPr lang="en-GB" dirty="0">
                <a:solidFill>
                  <a:schemeClr val="tx2">
                    <a:lumMod val="50000"/>
                  </a:schemeClr>
                </a:solidFill>
              </a:rPr>
              <a:t> overall.</a:t>
            </a:r>
            <a:br>
              <a:rPr lang="en-GB" dirty="0">
                <a:solidFill>
                  <a:schemeClr val="tx2">
                    <a:lumMod val="50000"/>
                  </a:schemeClr>
                </a:solidFill>
              </a:rPr>
            </a:br>
            <a:br>
              <a:rPr lang="en-GB" sz="900" dirty="0">
                <a:solidFill>
                  <a:schemeClr val="tx2">
                    <a:lumMod val="50000"/>
                  </a:schemeClr>
                </a:solidFill>
              </a:rPr>
            </a:br>
            <a:r>
              <a:rPr lang="en-GB" dirty="0">
                <a:solidFill>
                  <a:schemeClr val="tx2">
                    <a:lumMod val="50000"/>
                  </a:schemeClr>
                </a:solidFill>
              </a:rPr>
              <a:t>Differences exist in the low-score categories depending on which version of the Lump Sum Handbook you read.</a:t>
            </a:r>
          </a:p>
        </p:txBody>
      </p:sp>
      <p:graphicFrame>
        <p:nvGraphicFramePr>
          <p:cNvPr id="4" name="Table 3">
            <a:extLst>
              <a:ext uri="{FF2B5EF4-FFF2-40B4-BE49-F238E27FC236}">
                <a16:creationId xmlns:a16="http://schemas.microsoft.com/office/drawing/2014/main" id="{282713E4-1097-C943-0695-6DC95372C70A}"/>
              </a:ext>
            </a:extLst>
          </p:cNvPr>
          <p:cNvGraphicFramePr>
            <a:graphicFrameLocks noGrp="1"/>
          </p:cNvGraphicFramePr>
          <p:nvPr>
            <p:extLst>
              <p:ext uri="{D42A27DB-BD31-4B8C-83A1-F6EECF244321}">
                <p14:modId xmlns:p14="http://schemas.microsoft.com/office/powerpoint/2010/main" val="3728573045"/>
              </p:ext>
            </p:extLst>
          </p:nvPr>
        </p:nvGraphicFramePr>
        <p:xfrm>
          <a:off x="983432" y="2348880"/>
          <a:ext cx="10657184" cy="4104456"/>
        </p:xfrm>
        <a:graphic>
          <a:graphicData uri="http://schemas.openxmlformats.org/drawingml/2006/table">
            <a:tbl>
              <a:tblPr>
                <a:tableStyleId>{5C22544A-7EE6-4342-B048-85BDC9FD1C3A}</a:tableStyleId>
              </a:tblPr>
              <a:tblGrid>
                <a:gridCol w="1561720">
                  <a:extLst>
                    <a:ext uri="{9D8B030D-6E8A-4147-A177-3AD203B41FA5}">
                      <a16:colId xmlns:a16="http://schemas.microsoft.com/office/drawing/2014/main" val="20000"/>
                    </a:ext>
                  </a:extLst>
                </a:gridCol>
                <a:gridCol w="1822658">
                  <a:extLst>
                    <a:ext uri="{9D8B030D-6E8A-4147-A177-3AD203B41FA5}">
                      <a16:colId xmlns:a16="http://schemas.microsoft.com/office/drawing/2014/main" val="20001"/>
                    </a:ext>
                  </a:extLst>
                </a:gridCol>
                <a:gridCol w="2017210">
                  <a:extLst>
                    <a:ext uri="{9D8B030D-6E8A-4147-A177-3AD203B41FA5}">
                      <a16:colId xmlns:a16="http://schemas.microsoft.com/office/drawing/2014/main" val="20002"/>
                    </a:ext>
                  </a:extLst>
                </a:gridCol>
                <a:gridCol w="1617410">
                  <a:extLst>
                    <a:ext uri="{9D8B030D-6E8A-4147-A177-3AD203B41FA5}">
                      <a16:colId xmlns:a16="http://schemas.microsoft.com/office/drawing/2014/main" val="2907224967"/>
                    </a:ext>
                  </a:extLst>
                </a:gridCol>
                <a:gridCol w="1819093">
                  <a:extLst>
                    <a:ext uri="{9D8B030D-6E8A-4147-A177-3AD203B41FA5}">
                      <a16:colId xmlns:a16="http://schemas.microsoft.com/office/drawing/2014/main" val="2181617317"/>
                    </a:ext>
                  </a:extLst>
                </a:gridCol>
                <a:gridCol w="1819093">
                  <a:extLst>
                    <a:ext uri="{9D8B030D-6E8A-4147-A177-3AD203B41FA5}">
                      <a16:colId xmlns:a16="http://schemas.microsoft.com/office/drawing/2014/main" val="20003"/>
                    </a:ext>
                  </a:extLst>
                </a:gridCol>
              </a:tblGrid>
              <a:tr h="607003">
                <a:tc rowSpan="2">
                  <a:txBody>
                    <a:bodyPr/>
                    <a:lstStyle/>
                    <a:p>
                      <a:r>
                        <a:rPr lang="en-GB" sz="1600" b="1" dirty="0">
                          <a:solidFill>
                            <a:srgbClr val="002060"/>
                          </a:solidFill>
                        </a:rPr>
                        <a:t>Scoring Categories and Definitions</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algn="ctr">
                        <a:lnSpc>
                          <a:spcPct val="90000"/>
                        </a:lnSpc>
                      </a:pPr>
                      <a:r>
                        <a:rPr lang="en-GB" sz="1800" b="1" cap="small" dirty="0">
                          <a:solidFill>
                            <a:srgbClr val="002060"/>
                          </a:solidFill>
                        </a:rPr>
                        <a:t>good or excellent</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3">
                        <a:lumMod val="40000"/>
                        <a:lumOff val="60000"/>
                      </a:schemeClr>
                    </a:solidFill>
                  </a:tcPr>
                </a:tc>
                <a:tc>
                  <a:txBody>
                    <a:bodyPr/>
                    <a:lstStyle/>
                    <a:p>
                      <a:pPr algn="ctr">
                        <a:lnSpc>
                          <a:spcPct val="90000"/>
                        </a:lnSpc>
                      </a:pPr>
                      <a:r>
                        <a:rPr lang="en-GB" sz="1800" b="1" cap="small" dirty="0">
                          <a:solidFill>
                            <a:srgbClr val="002060"/>
                          </a:solidFill>
                        </a:rPr>
                        <a:t>below expectation </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lnSpc>
                          <a:spcPct val="90000"/>
                        </a:lnSpc>
                      </a:pPr>
                      <a:r>
                        <a:rPr lang="en-GB" sz="1800" b="1" cap="small" dirty="0">
                          <a:solidFill>
                            <a:srgbClr val="002060"/>
                          </a:solidFill>
                        </a:rPr>
                        <a:t>inadequate</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lnSpc>
                          <a:spcPct val="90000"/>
                        </a:lnSpc>
                      </a:pPr>
                      <a:r>
                        <a:rPr lang="en-GB" sz="1800" b="1" cap="small" dirty="0">
                          <a:solidFill>
                            <a:srgbClr val="002060"/>
                          </a:solidFill>
                        </a:rPr>
                        <a:t>weak</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tc>
                  <a:txBody>
                    <a:bodyPr/>
                    <a:lstStyle/>
                    <a:p>
                      <a:pPr algn="ctr">
                        <a:lnSpc>
                          <a:spcPct val="90000"/>
                        </a:lnSpc>
                      </a:pPr>
                      <a:r>
                        <a:rPr lang="en-GB" sz="1800" b="1" cap="small" dirty="0">
                          <a:solidFill>
                            <a:srgbClr val="002060"/>
                          </a:solidFill>
                        </a:rPr>
                        <a:t>not delivered</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extLst>
                  <a:ext uri="{0D108BD9-81ED-4DB2-BD59-A6C34878D82A}">
                    <a16:rowId xmlns:a16="http://schemas.microsoft.com/office/drawing/2014/main" val="10000"/>
                  </a:ext>
                </a:extLst>
              </a:tr>
              <a:tr h="1764449">
                <a:tc vMerge="1">
                  <a:txBody>
                    <a:bodyPr/>
                    <a:lstStyle/>
                    <a:p>
                      <a:endParaRPr lang="en-GB" dirty="0"/>
                    </a:p>
                  </a:txBody>
                  <a:tcPr/>
                </a:tc>
                <a:tc>
                  <a:txBody>
                    <a:bodyPr/>
                    <a:lstStyle/>
                    <a:p>
                      <a:pPr algn="ctr"/>
                      <a:r>
                        <a:rPr lang="en-GB" sz="1600" dirty="0">
                          <a:solidFill>
                            <a:srgbClr val="002060"/>
                          </a:solidFill>
                        </a:rPr>
                        <a:t>Rated good to excellent</a:t>
                      </a:r>
                      <a:r>
                        <a:rPr lang="en-GB" sz="1600" baseline="0" dirty="0">
                          <a:solidFill>
                            <a:srgbClr val="002060"/>
                          </a:solidFill>
                        </a:rPr>
                        <a:t> with results worthy of wider promotion</a:t>
                      </a:r>
                      <a:endParaRPr lang="en-GB" sz="1600" dirty="0">
                        <a:solidFill>
                          <a:srgbClr val="002060"/>
                        </a:solidFill>
                      </a:endParaRP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3">
                        <a:lumMod val="40000"/>
                        <a:lumOff val="60000"/>
                      </a:schemeClr>
                    </a:solidFill>
                  </a:tcPr>
                </a:tc>
                <a:tc>
                  <a:txBody>
                    <a:bodyPr/>
                    <a:lstStyle/>
                    <a:p>
                      <a:pPr algn="ctr"/>
                      <a:r>
                        <a:rPr lang="en-GB" sz="1600" dirty="0">
                          <a:solidFill>
                            <a:srgbClr val="002060"/>
                          </a:solidFill>
                        </a:rPr>
                        <a:t>Activities not fully delivered or not consistent with initial planning with no convincing rationale for change</a:t>
                      </a:r>
                      <a:r>
                        <a:rPr lang="en-GB" sz="1600" baseline="0" dirty="0">
                          <a:solidFill>
                            <a:srgbClr val="002060"/>
                          </a:solidFill>
                        </a:rPr>
                        <a:t>.</a:t>
                      </a:r>
                      <a:endParaRPr lang="en-GB" sz="1600" dirty="0">
                        <a:solidFill>
                          <a:srgbClr val="002060"/>
                        </a:solidFill>
                      </a:endParaRP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r>
                        <a:rPr lang="en-GB" sz="1600" dirty="0">
                          <a:solidFill>
                            <a:srgbClr val="002060"/>
                          </a:solidFill>
                        </a:rPr>
                        <a:t>Activities only partially delivered and/or lacking the expected quality</a:t>
                      </a:r>
                      <a:r>
                        <a:rPr lang="en-GB" sz="1600" baseline="0" dirty="0">
                          <a:solidFill>
                            <a:srgbClr val="002060"/>
                          </a:solidFill>
                        </a:rPr>
                        <a:t>.</a:t>
                      </a:r>
                      <a:endParaRPr lang="en-GB" sz="1600" dirty="0">
                        <a:solidFill>
                          <a:srgbClr val="002060"/>
                        </a:solidFill>
                      </a:endParaRP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r>
                        <a:rPr lang="en-GB" sz="1600" dirty="0">
                          <a:solidFill>
                            <a:srgbClr val="002060"/>
                          </a:solidFill>
                        </a:rPr>
                        <a:t>Very few activities delivered and a general lack of quality in activities and outputs</a:t>
                      </a:r>
                      <a:r>
                        <a:rPr lang="en-GB" sz="1600" baseline="0" dirty="0">
                          <a:solidFill>
                            <a:srgbClr val="002060"/>
                          </a:solidFill>
                        </a:rPr>
                        <a:t>.</a:t>
                      </a:r>
                      <a:endParaRPr lang="en-GB" sz="1600" dirty="0">
                        <a:solidFill>
                          <a:srgbClr val="002060"/>
                        </a:solidFill>
                      </a:endParaRP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tc>
                  <a:txBody>
                    <a:bodyPr/>
                    <a:lstStyle/>
                    <a:p>
                      <a:pPr algn="ctr"/>
                      <a:r>
                        <a:rPr lang="en-GB" sz="1600" dirty="0">
                          <a:solidFill>
                            <a:srgbClr val="002060"/>
                          </a:solidFill>
                        </a:rPr>
                        <a:t>Planned activities not delivered.</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extLst>
                  <a:ext uri="{0D108BD9-81ED-4DB2-BD59-A6C34878D82A}">
                    <a16:rowId xmlns:a16="http://schemas.microsoft.com/office/drawing/2014/main" val="10001"/>
                  </a:ext>
                </a:extLst>
              </a:tr>
              <a:tr h="866502">
                <a:tc>
                  <a:txBody>
                    <a:bodyPr/>
                    <a:lstStyle/>
                    <a:p>
                      <a:r>
                        <a:rPr lang="en-GB" sz="1600" b="1" dirty="0">
                          <a:solidFill>
                            <a:srgbClr val="002060"/>
                          </a:solidFill>
                        </a:rPr>
                        <a:t>Scoring Range</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algn="ctr"/>
                      <a:r>
                        <a:rPr lang="en-GB" sz="1600" dirty="0">
                          <a:solidFill>
                            <a:srgbClr val="002060"/>
                          </a:solidFill>
                        </a:rPr>
                        <a:t>60-100 points</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3">
                        <a:lumMod val="40000"/>
                        <a:lumOff val="60000"/>
                      </a:schemeClr>
                    </a:solidFill>
                  </a:tcPr>
                </a:tc>
                <a:tc>
                  <a:txBody>
                    <a:bodyPr/>
                    <a:lstStyle/>
                    <a:p>
                      <a:pPr algn="ctr"/>
                      <a:r>
                        <a:rPr lang="en-GB" sz="1600" dirty="0">
                          <a:solidFill>
                            <a:srgbClr val="002060"/>
                          </a:solidFill>
                        </a:rPr>
                        <a:t>45-59 points</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r>
                        <a:rPr lang="en-GB" sz="1600" dirty="0">
                          <a:solidFill>
                            <a:srgbClr val="002060"/>
                          </a:solidFill>
                        </a:rPr>
                        <a:t>30-44 points</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r>
                        <a:rPr lang="en-GB" sz="1600" dirty="0">
                          <a:solidFill>
                            <a:srgbClr val="002060"/>
                          </a:solidFill>
                        </a:rPr>
                        <a:t>10-29 points</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tc>
                  <a:txBody>
                    <a:bodyPr/>
                    <a:lstStyle/>
                    <a:p>
                      <a:pPr algn="ctr"/>
                      <a:r>
                        <a:rPr lang="en-GB" sz="1600" dirty="0">
                          <a:solidFill>
                            <a:srgbClr val="002060"/>
                          </a:solidFill>
                        </a:rPr>
                        <a:t>0-9 points</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extLst>
                  <a:ext uri="{0D108BD9-81ED-4DB2-BD59-A6C34878D82A}">
                    <a16:rowId xmlns:a16="http://schemas.microsoft.com/office/drawing/2014/main" val="10002"/>
                  </a:ext>
                </a:extLst>
              </a:tr>
              <a:tr h="866502">
                <a:tc>
                  <a:txBody>
                    <a:bodyPr/>
                    <a:lstStyle/>
                    <a:p>
                      <a:r>
                        <a:rPr lang="en-GB" sz="1600" b="1" dirty="0">
                          <a:solidFill>
                            <a:srgbClr val="002060"/>
                          </a:solidFill>
                        </a:rPr>
                        <a:t>Consequence</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tcPr>
                </a:tc>
                <a:tc>
                  <a:txBody>
                    <a:bodyPr/>
                    <a:lstStyle/>
                    <a:p>
                      <a:pPr algn="ctr"/>
                      <a:r>
                        <a:rPr lang="en-GB" sz="1600" dirty="0">
                          <a:solidFill>
                            <a:srgbClr val="002060"/>
                          </a:solidFill>
                        </a:rPr>
                        <a:t>100% Grant Paid</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3">
                        <a:lumMod val="40000"/>
                        <a:lumOff val="60000"/>
                      </a:schemeClr>
                    </a:solidFill>
                  </a:tcPr>
                </a:tc>
                <a:tc>
                  <a:txBody>
                    <a:bodyPr/>
                    <a:lstStyle/>
                    <a:p>
                      <a:pPr algn="ctr"/>
                      <a:r>
                        <a:rPr lang="en-GB" sz="1600" dirty="0">
                          <a:solidFill>
                            <a:srgbClr val="002060"/>
                          </a:solidFill>
                        </a:rPr>
                        <a:t>90% Grant Paid</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r>
                        <a:rPr lang="en-GB" sz="1600" dirty="0">
                          <a:solidFill>
                            <a:srgbClr val="002060"/>
                          </a:solidFill>
                        </a:rPr>
                        <a:t>70% Grant Paid</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chemeClr val="accent6">
                        <a:lumMod val="40000"/>
                        <a:lumOff val="60000"/>
                      </a:schemeClr>
                    </a:solidFill>
                  </a:tcPr>
                </a:tc>
                <a:tc>
                  <a:txBody>
                    <a:bodyPr/>
                    <a:lstStyle/>
                    <a:p>
                      <a:pPr algn="ctr"/>
                      <a:r>
                        <a:rPr lang="en-GB" sz="1600" dirty="0">
                          <a:solidFill>
                            <a:srgbClr val="002060"/>
                          </a:solidFill>
                        </a:rPr>
                        <a:t>30% Grant Paid</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tc>
                  <a:txBody>
                    <a:bodyPr/>
                    <a:lstStyle/>
                    <a:p>
                      <a:pPr algn="ctr"/>
                      <a:r>
                        <a:rPr lang="en-GB" sz="1600" dirty="0">
                          <a:solidFill>
                            <a:srgbClr val="002060"/>
                          </a:solidFill>
                        </a:rPr>
                        <a:t>0% Grant Paid</a:t>
                      </a:r>
                    </a:p>
                  </a:txBody>
                  <a:tcPr anchor="ctr">
                    <a:lnL w="12700" cap="flat" cmpd="sng" algn="ctr">
                      <a:solidFill>
                        <a:srgbClr val="002060"/>
                      </a:solidFill>
                      <a:prstDash val="sysDot"/>
                      <a:round/>
                      <a:headEnd type="none" w="med" len="med"/>
                      <a:tailEnd type="none" w="med" len="med"/>
                    </a:lnL>
                    <a:lnR w="12700" cap="flat" cmpd="sng" algn="ctr">
                      <a:solidFill>
                        <a:srgbClr val="002060"/>
                      </a:solidFill>
                      <a:prstDash val="sysDot"/>
                      <a:round/>
                      <a:headEnd type="none" w="med" len="med"/>
                      <a:tailEnd type="none" w="med" len="med"/>
                    </a:lnR>
                    <a:lnT w="12700" cap="flat" cmpd="sng" algn="ctr">
                      <a:solidFill>
                        <a:srgbClr val="002060"/>
                      </a:solidFill>
                      <a:prstDash val="sysDot"/>
                      <a:round/>
                      <a:headEnd type="none" w="med" len="med"/>
                      <a:tailEnd type="none" w="med" len="med"/>
                    </a:lnT>
                    <a:lnB w="12700" cap="flat" cmpd="sng" algn="ctr">
                      <a:solidFill>
                        <a:srgbClr val="002060"/>
                      </a:solidFill>
                      <a:prstDash val="sysDot"/>
                      <a:round/>
                      <a:headEnd type="none" w="med" len="med"/>
                      <a:tailEnd type="none" w="med" len="med"/>
                    </a:lnB>
                    <a:solidFill>
                      <a:srgbClr val="E8D0D0"/>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3013369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a:ea typeface="+mn-ea"/>
              <a:cs typeface="+mn-cs"/>
            </a:endParaRPr>
          </a:p>
        </p:txBody>
      </p:sp>
      <p:cxnSp>
        <p:nvCxnSpPr>
          <p:cNvPr id="13" name="Straight Connector 12">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CDBF0FC-D168-03ED-D940-F6CEA0E242D7}"/>
              </a:ext>
            </a:extLst>
          </p:cNvPr>
          <p:cNvSpPr txBox="1"/>
          <p:nvPr/>
        </p:nvSpPr>
        <p:spPr>
          <a:xfrm>
            <a:off x="1109980" y="4277356"/>
            <a:ext cx="9966960" cy="1560320"/>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5800" b="1" i="0" u="none" strike="noStrike" kern="1200" cap="none" spc="0" normalizeH="0" baseline="0" noProof="0" dirty="0">
                <a:ln>
                  <a:noFill/>
                </a:ln>
                <a:solidFill>
                  <a:srgbClr val="4F81BD"/>
                </a:solidFill>
                <a:effectLst/>
                <a:uLnTx/>
                <a:uFillTx/>
                <a:latin typeface="Calibri"/>
                <a:ea typeface="+mn-ea"/>
                <a:cs typeface="+mn-cs"/>
              </a:rPr>
              <a:t>Six Volunteers Needed</a:t>
            </a:r>
          </a:p>
        </p:txBody>
      </p:sp>
      <p:pic>
        <p:nvPicPr>
          <p:cNvPr id="4" name="Picture 3" descr="Logo&#10;&#10;Description automatically generated with low confidence">
            <a:extLst>
              <a:ext uri="{FF2B5EF4-FFF2-40B4-BE49-F238E27FC236}">
                <a16:creationId xmlns:a16="http://schemas.microsoft.com/office/drawing/2014/main" id="{6918992C-05E4-2BBA-18FC-DBD6717251C9}"/>
              </a:ext>
            </a:extLst>
          </p:cNvPr>
          <p:cNvPicPr>
            <a:picLocks noChangeAspect="1"/>
          </p:cNvPicPr>
          <p:nvPr/>
        </p:nvPicPr>
        <p:blipFill rotWithShape="1">
          <a:blip r:embed="rId3">
            <a:extLst>
              <a:ext uri="{BEBA8EAE-BF5A-486C-A8C5-ECC9F3942E4B}">
                <a14:imgProps xmlns:a14="http://schemas.microsoft.com/office/drawing/2010/main">
                  <a14:imgLayer r:embed="rId4">
                    <a14:imgEffect>
                      <a14:saturation sat="66000"/>
                    </a14:imgEffect>
                  </a14:imgLayer>
                </a14:imgProps>
              </a:ext>
              <a:ext uri="{28A0092B-C50C-407E-A947-70E740481C1C}">
                <a14:useLocalDpi xmlns:a14="http://schemas.microsoft.com/office/drawing/2010/main" val="0"/>
              </a:ext>
            </a:extLst>
          </a:blip>
          <a:srcRect t="19596" r="1" b="1"/>
          <a:stretch/>
        </p:blipFill>
        <p:spPr>
          <a:xfrm>
            <a:off x="243840" y="256540"/>
            <a:ext cx="11704320" cy="3764276"/>
          </a:xfrm>
          <a:prstGeom prst="rect">
            <a:avLst/>
          </a:prstGeom>
        </p:spPr>
      </p:pic>
    </p:spTree>
    <p:extLst>
      <p:ext uri="{BB962C8B-B14F-4D97-AF65-F5344CB8AC3E}">
        <p14:creationId xmlns:p14="http://schemas.microsoft.com/office/powerpoint/2010/main" val="3810599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GB"/>
          </a:p>
        </p:txBody>
      </p:sp>
      <p:cxnSp>
        <p:nvCxnSpPr>
          <p:cNvPr id="13" name="Straight Connector 12">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895600" y="5768204"/>
            <a:ext cx="6400800"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CDBF0FC-D168-03ED-D940-F6CEA0E242D7}"/>
              </a:ext>
            </a:extLst>
          </p:cNvPr>
          <p:cNvSpPr txBox="1"/>
          <p:nvPr/>
        </p:nvSpPr>
        <p:spPr>
          <a:xfrm>
            <a:off x="1109980" y="4277356"/>
            <a:ext cx="9966960" cy="1560320"/>
          </a:xfrm>
          <a:prstGeom prst="rect">
            <a:avLst/>
          </a:prstGeom>
        </p:spPr>
        <p:txBody>
          <a:bodyPr vert="horz" lIns="91440" tIns="45720" rIns="91440" bIns="45720" rtlCol="0" anchor="b">
            <a:normAutofit/>
          </a:bodyPr>
          <a:lstStyle/>
          <a:p>
            <a:pPr marL="0" marR="0" lvl="0" indent="0" algn="ctr" defTabSz="914400" rtl="0" eaLnBrk="1" fontAlgn="auto" latinLnBrk="0" hangingPunct="1">
              <a:lnSpc>
                <a:spcPct val="90000"/>
              </a:lnSpc>
              <a:spcBef>
                <a:spcPct val="0"/>
              </a:spcBef>
              <a:spcAft>
                <a:spcPts val="600"/>
              </a:spcAft>
              <a:buClrTx/>
              <a:buSzTx/>
              <a:buFontTx/>
              <a:buNone/>
              <a:tabLst/>
              <a:defRPr/>
            </a:pPr>
            <a:r>
              <a:rPr kumimoji="0" lang="en-US" sz="5800" b="1" i="0" u="none" strike="noStrike" kern="1200" cap="none" spc="0" normalizeH="0" baseline="0" noProof="0" dirty="0">
                <a:ln>
                  <a:noFill/>
                </a:ln>
                <a:solidFill>
                  <a:srgbClr val="4F81BD"/>
                </a:solidFill>
                <a:effectLst/>
                <a:uLnTx/>
                <a:uFillTx/>
                <a:latin typeface="Calibri"/>
                <a:ea typeface="+mn-ea"/>
                <a:cs typeface="+mn-cs"/>
              </a:rPr>
              <a:t>Score These Comments</a:t>
            </a:r>
          </a:p>
        </p:txBody>
      </p:sp>
      <p:graphicFrame>
        <p:nvGraphicFramePr>
          <p:cNvPr id="2" name="Table 1">
            <a:extLst>
              <a:ext uri="{FF2B5EF4-FFF2-40B4-BE49-F238E27FC236}">
                <a16:creationId xmlns:a16="http://schemas.microsoft.com/office/drawing/2014/main" id="{6A9A4BA9-FBA9-B223-0CCE-33D821EA432C}"/>
              </a:ext>
            </a:extLst>
          </p:cNvPr>
          <p:cNvGraphicFramePr>
            <a:graphicFrameLocks noGrp="1"/>
          </p:cNvGraphicFramePr>
          <p:nvPr>
            <p:extLst>
              <p:ext uri="{D42A27DB-BD31-4B8C-83A1-F6EECF244321}">
                <p14:modId xmlns:p14="http://schemas.microsoft.com/office/powerpoint/2010/main" val="171070058"/>
              </p:ext>
            </p:extLst>
          </p:nvPr>
        </p:nvGraphicFramePr>
        <p:xfrm>
          <a:off x="826191" y="1916832"/>
          <a:ext cx="10734070" cy="2137344"/>
        </p:xfrm>
        <a:graphic>
          <a:graphicData uri="http://schemas.openxmlformats.org/drawingml/2006/table">
            <a:tbl>
              <a:tblPr firstRow="1" bandRow="1">
                <a:tableStyleId>{5C22544A-7EE6-4342-B048-85BDC9FD1C3A}</a:tableStyleId>
              </a:tblPr>
              <a:tblGrid>
                <a:gridCol w="1073407">
                  <a:extLst>
                    <a:ext uri="{9D8B030D-6E8A-4147-A177-3AD203B41FA5}">
                      <a16:colId xmlns:a16="http://schemas.microsoft.com/office/drawing/2014/main" val="20000"/>
                    </a:ext>
                  </a:extLst>
                </a:gridCol>
                <a:gridCol w="1073407">
                  <a:extLst>
                    <a:ext uri="{9D8B030D-6E8A-4147-A177-3AD203B41FA5}">
                      <a16:colId xmlns:a16="http://schemas.microsoft.com/office/drawing/2014/main" val="20001"/>
                    </a:ext>
                  </a:extLst>
                </a:gridCol>
                <a:gridCol w="1073407">
                  <a:extLst>
                    <a:ext uri="{9D8B030D-6E8A-4147-A177-3AD203B41FA5}">
                      <a16:colId xmlns:a16="http://schemas.microsoft.com/office/drawing/2014/main" val="20002"/>
                    </a:ext>
                  </a:extLst>
                </a:gridCol>
                <a:gridCol w="1073407">
                  <a:extLst>
                    <a:ext uri="{9D8B030D-6E8A-4147-A177-3AD203B41FA5}">
                      <a16:colId xmlns:a16="http://schemas.microsoft.com/office/drawing/2014/main" val="20003"/>
                    </a:ext>
                  </a:extLst>
                </a:gridCol>
                <a:gridCol w="1073407">
                  <a:extLst>
                    <a:ext uri="{9D8B030D-6E8A-4147-A177-3AD203B41FA5}">
                      <a16:colId xmlns:a16="http://schemas.microsoft.com/office/drawing/2014/main" val="20004"/>
                    </a:ext>
                  </a:extLst>
                </a:gridCol>
                <a:gridCol w="1073407">
                  <a:extLst>
                    <a:ext uri="{9D8B030D-6E8A-4147-A177-3AD203B41FA5}">
                      <a16:colId xmlns:a16="http://schemas.microsoft.com/office/drawing/2014/main" val="20005"/>
                    </a:ext>
                  </a:extLst>
                </a:gridCol>
                <a:gridCol w="1073407">
                  <a:extLst>
                    <a:ext uri="{9D8B030D-6E8A-4147-A177-3AD203B41FA5}">
                      <a16:colId xmlns:a16="http://schemas.microsoft.com/office/drawing/2014/main" val="20006"/>
                    </a:ext>
                  </a:extLst>
                </a:gridCol>
                <a:gridCol w="1073407">
                  <a:extLst>
                    <a:ext uri="{9D8B030D-6E8A-4147-A177-3AD203B41FA5}">
                      <a16:colId xmlns:a16="http://schemas.microsoft.com/office/drawing/2014/main" val="20007"/>
                    </a:ext>
                  </a:extLst>
                </a:gridCol>
                <a:gridCol w="1073407">
                  <a:extLst>
                    <a:ext uri="{9D8B030D-6E8A-4147-A177-3AD203B41FA5}">
                      <a16:colId xmlns:a16="http://schemas.microsoft.com/office/drawing/2014/main" val="20008"/>
                    </a:ext>
                  </a:extLst>
                </a:gridCol>
                <a:gridCol w="1073407">
                  <a:extLst>
                    <a:ext uri="{9D8B030D-6E8A-4147-A177-3AD203B41FA5}">
                      <a16:colId xmlns:a16="http://schemas.microsoft.com/office/drawing/2014/main" val="20009"/>
                    </a:ext>
                  </a:extLst>
                </a:gridCol>
              </a:tblGrid>
              <a:tr h="712448">
                <a:tc>
                  <a:txBody>
                    <a:bodyPr/>
                    <a:lstStyle/>
                    <a:p>
                      <a:pPr algn="ctr"/>
                      <a:r>
                        <a:rPr lang="en-GB" sz="3500" dirty="0">
                          <a:solidFill>
                            <a:schemeClr val="tx2">
                              <a:lumMod val="50000"/>
                            </a:schemeClr>
                          </a:solidFill>
                        </a:rPr>
                        <a:t>10</a:t>
                      </a:r>
                    </a:p>
                  </a:txBody>
                  <a:tcPr marL="176697" marR="176697" marT="88348" marB="88348">
                    <a:noFill/>
                  </a:tcPr>
                </a:tc>
                <a:tc>
                  <a:txBody>
                    <a:bodyPr/>
                    <a:lstStyle/>
                    <a:p>
                      <a:pPr algn="ctr"/>
                      <a:r>
                        <a:rPr lang="en-GB" sz="3500" dirty="0">
                          <a:solidFill>
                            <a:schemeClr val="tx2">
                              <a:lumMod val="50000"/>
                            </a:schemeClr>
                          </a:solidFill>
                        </a:rPr>
                        <a:t>20</a:t>
                      </a:r>
                    </a:p>
                  </a:txBody>
                  <a:tcPr marL="176697" marR="176697" marT="88348" marB="88348">
                    <a:noFill/>
                  </a:tcPr>
                </a:tc>
                <a:tc>
                  <a:txBody>
                    <a:bodyPr/>
                    <a:lstStyle/>
                    <a:p>
                      <a:pPr algn="ctr"/>
                      <a:r>
                        <a:rPr lang="en-GB" sz="3500" dirty="0">
                          <a:solidFill>
                            <a:schemeClr val="tx2">
                              <a:lumMod val="50000"/>
                            </a:schemeClr>
                          </a:solidFill>
                        </a:rPr>
                        <a:t>30</a:t>
                      </a:r>
                    </a:p>
                  </a:txBody>
                  <a:tcPr marL="176697" marR="176697" marT="88348" marB="88348">
                    <a:noFill/>
                  </a:tcPr>
                </a:tc>
                <a:tc>
                  <a:txBody>
                    <a:bodyPr/>
                    <a:lstStyle/>
                    <a:p>
                      <a:pPr algn="ctr"/>
                      <a:r>
                        <a:rPr lang="en-GB" sz="3500" dirty="0">
                          <a:solidFill>
                            <a:schemeClr val="tx2">
                              <a:lumMod val="50000"/>
                            </a:schemeClr>
                          </a:solidFill>
                        </a:rPr>
                        <a:t>40</a:t>
                      </a:r>
                    </a:p>
                  </a:txBody>
                  <a:tcPr marL="176697" marR="176697" marT="88348" marB="88348">
                    <a:noFill/>
                  </a:tcPr>
                </a:tc>
                <a:tc>
                  <a:txBody>
                    <a:bodyPr/>
                    <a:lstStyle/>
                    <a:p>
                      <a:pPr algn="ctr"/>
                      <a:r>
                        <a:rPr lang="en-GB" sz="3500" dirty="0">
                          <a:solidFill>
                            <a:schemeClr val="tx2">
                              <a:lumMod val="50000"/>
                            </a:schemeClr>
                          </a:solidFill>
                        </a:rPr>
                        <a:t>50</a:t>
                      </a:r>
                    </a:p>
                  </a:txBody>
                  <a:tcPr marL="176697" marR="176697" marT="88348" marB="88348">
                    <a:noFill/>
                  </a:tcPr>
                </a:tc>
                <a:tc>
                  <a:txBody>
                    <a:bodyPr/>
                    <a:lstStyle/>
                    <a:p>
                      <a:pPr algn="ctr"/>
                      <a:r>
                        <a:rPr lang="en-GB" sz="3500" dirty="0">
                          <a:solidFill>
                            <a:schemeClr val="tx2">
                              <a:lumMod val="50000"/>
                            </a:schemeClr>
                          </a:solidFill>
                        </a:rPr>
                        <a:t>60</a:t>
                      </a:r>
                    </a:p>
                  </a:txBody>
                  <a:tcPr marL="176697" marR="176697" marT="88348" marB="88348">
                    <a:noFill/>
                  </a:tcPr>
                </a:tc>
                <a:tc>
                  <a:txBody>
                    <a:bodyPr/>
                    <a:lstStyle/>
                    <a:p>
                      <a:pPr algn="ctr"/>
                      <a:r>
                        <a:rPr lang="en-GB" sz="3500" dirty="0">
                          <a:solidFill>
                            <a:schemeClr val="tx2">
                              <a:lumMod val="50000"/>
                            </a:schemeClr>
                          </a:solidFill>
                        </a:rPr>
                        <a:t>70</a:t>
                      </a:r>
                    </a:p>
                  </a:txBody>
                  <a:tcPr marL="176697" marR="176697" marT="88348" marB="88348">
                    <a:noFill/>
                  </a:tcPr>
                </a:tc>
                <a:tc>
                  <a:txBody>
                    <a:bodyPr/>
                    <a:lstStyle/>
                    <a:p>
                      <a:pPr algn="ctr"/>
                      <a:r>
                        <a:rPr lang="en-GB" sz="3500" dirty="0">
                          <a:solidFill>
                            <a:schemeClr val="tx2">
                              <a:lumMod val="50000"/>
                            </a:schemeClr>
                          </a:solidFill>
                        </a:rPr>
                        <a:t>80</a:t>
                      </a:r>
                    </a:p>
                  </a:txBody>
                  <a:tcPr marL="176697" marR="176697" marT="88348" marB="88348">
                    <a:noFill/>
                  </a:tcPr>
                </a:tc>
                <a:tc>
                  <a:txBody>
                    <a:bodyPr/>
                    <a:lstStyle/>
                    <a:p>
                      <a:pPr algn="ctr"/>
                      <a:r>
                        <a:rPr lang="en-GB" sz="3500" dirty="0">
                          <a:solidFill>
                            <a:schemeClr val="tx2">
                              <a:lumMod val="50000"/>
                            </a:schemeClr>
                          </a:solidFill>
                        </a:rPr>
                        <a:t>90</a:t>
                      </a:r>
                    </a:p>
                  </a:txBody>
                  <a:tcPr marL="176697" marR="176697" marT="88348" marB="88348">
                    <a:noFill/>
                  </a:tcPr>
                </a:tc>
                <a:tc>
                  <a:txBody>
                    <a:bodyPr/>
                    <a:lstStyle/>
                    <a:p>
                      <a:pPr algn="ctr"/>
                      <a:r>
                        <a:rPr lang="en-GB" sz="3500" dirty="0">
                          <a:solidFill>
                            <a:schemeClr val="tx2">
                              <a:lumMod val="50000"/>
                            </a:schemeClr>
                          </a:solidFill>
                        </a:rPr>
                        <a:t>100</a:t>
                      </a:r>
                    </a:p>
                  </a:txBody>
                  <a:tcPr marL="176697" marR="176697" marT="88348" marB="88348">
                    <a:noFill/>
                  </a:tcPr>
                </a:tc>
                <a:extLst>
                  <a:ext uri="{0D108BD9-81ED-4DB2-BD59-A6C34878D82A}">
                    <a16:rowId xmlns:a16="http://schemas.microsoft.com/office/drawing/2014/main" val="10000"/>
                  </a:ext>
                </a:extLst>
              </a:tr>
              <a:tr h="712448">
                <a:tc>
                  <a:txBody>
                    <a:bodyPr/>
                    <a:lstStyle/>
                    <a:p>
                      <a:endParaRPr lang="en-GB" sz="3500" dirty="0"/>
                    </a:p>
                  </a:txBody>
                  <a:tcPr marL="176697" marR="176697" marT="88348" marB="88348">
                    <a:solidFill>
                      <a:srgbClr val="C00000"/>
                    </a:solidFill>
                  </a:tcPr>
                </a:tc>
                <a:tc>
                  <a:txBody>
                    <a:bodyPr/>
                    <a:lstStyle/>
                    <a:p>
                      <a:endParaRPr lang="en-GB" sz="3500" dirty="0"/>
                    </a:p>
                  </a:txBody>
                  <a:tcPr marL="176697" marR="176697" marT="88348" marB="88348">
                    <a:solidFill>
                      <a:srgbClr val="E10000"/>
                    </a:solidFill>
                  </a:tcPr>
                </a:tc>
                <a:tc>
                  <a:txBody>
                    <a:bodyPr/>
                    <a:lstStyle/>
                    <a:p>
                      <a:endParaRPr lang="en-GB" sz="3500" dirty="0"/>
                    </a:p>
                  </a:txBody>
                  <a:tcPr marL="176697" marR="176697" marT="88348" marB="88348">
                    <a:solidFill>
                      <a:srgbClr val="FF2929"/>
                    </a:solidFill>
                  </a:tcPr>
                </a:tc>
                <a:tc>
                  <a:txBody>
                    <a:bodyPr/>
                    <a:lstStyle/>
                    <a:p>
                      <a:endParaRPr lang="en-GB" sz="3500" dirty="0"/>
                    </a:p>
                  </a:txBody>
                  <a:tcPr marL="176697" marR="176697" marT="88348" marB="88348">
                    <a:solidFill>
                      <a:srgbClr val="FF5B5B"/>
                    </a:solidFill>
                  </a:tcPr>
                </a:tc>
                <a:tc>
                  <a:txBody>
                    <a:bodyPr/>
                    <a:lstStyle/>
                    <a:p>
                      <a:endParaRPr lang="en-GB" sz="3500" dirty="0"/>
                    </a:p>
                  </a:txBody>
                  <a:tcPr marL="176697" marR="176697" marT="88348" marB="88348">
                    <a:solidFill>
                      <a:schemeClr val="accent6"/>
                    </a:solidFill>
                  </a:tcPr>
                </a:tc>
                <a:tc>
                  <a:txBody>
                    <a:bodyPr/>
                    <a:lstStyle/>
                    <a:p>
                      <a:endParaRPr lang="en-GB" sz="3500" dirty="0"/>
                    </a:p>
                  </a:txBody>
                  <a:tcPr marL="176697" marR="176697" marT="88348" marB="88348">
                    <a:solidFill>
                      <a:schemeClr val="accent6">
                        <a:lumMod val="75000"/>
                      </a:schemeClr>
                    </a:solidFill>
                  </a:tcPr>
                </a:tc>
                <a:tc>
                  <a:txBody>
                    <a:bodyPr/>
                    <a:lstStyle/>
                    <a:p>
                      <a:endParaRPr lang="en-GB" sz="3500" dirty="0"/>
                    </a:p>
                  </a:txBody>
                  <a:tcPr marL="176697" marR="176697" marT="88348" marB="88348">
                    <a:solidFill>
                      <a:srgbClr val="25FF88"/>
                    </a:solidFill>
                  </a:tcPr>
                </a:tc>
                <a:tc>
                  <a:txBody>
                    <a:bodyPr/>
                    <a:lstStyle/>
                    <a:p>
                      <a:endParaRPr lang="en-GB" sz="3500" dirty="0"/>
                    </a:p>
                  </a:txBody>
                  <a:tcPr marL="176697" marR="176697" marT="88348" marB="88348">
                    <a:solidFill>
                      <a:srgbClr val="00DA63"/>
                    </a:solidFill>
                  </a:tcPr>
                </a:tc>
                <a:tc>
                  <a:txBody>
                    <a:bodyPr/>
                    <a:lstStyle/>
                    <a:p>
                      <a:endParaRPr lang="en-GB" sz="3500" dirty="0"/>
                    </a:p>
                  </a:txBody>
                  <a:tcPr marL="176697" marR="176697" marT="88348" marB="88348">
                    <a:solidFill>
                      <a:srgbClr val="00B050"/>
                    </a:solidFill>
                  </a:tcPr>
                </a:tc>
                <a:tc>
                  <a:txBody>
                    <a:bodyPr/>
                    <a:lstStyle/>
                    <a:p>
                      <a:endParaRPr lang="en-GB" sz="3500" dirty="0"/>
                    </a:p>
                  </a:txBody>
                  <a:tcPr marL="176697" marR="176697" marT="88348" marB="88348">
                    <a:solidFill>
                      <a:srgbClr val="008A3E"/>
                    </a:solidFill>
                  </a:tcPr>
                </a:tc>
                <a:extLst>
                  <a:ext uri="{0D108BD9-81ED-4DB2-BD59-A6C34878D82A}">
                    <a16:rowId xmlns:a16="http://schemas.microsoft.com/office/drawing/2014/main" val="10001"/>
                  </a:ext>
                </a:extLst>
              </a:tr>
              <a:tr h="712448">
                <a:tc gridSpan="10">
                  <a:txBody>
                    <a:bodyPr/>
                    <a:lstStyle/>
                    <a:p>
                      <a:pPr algn="ctr"/>
                      <a:r>
                        <a:rPr lang="en-GB" sz="3500" b="0" kern="1200" dirty="0">
                          <a:solidFill>
                            <a:schemeClr val="tx2">
                              <a:lumMod val="50000"/>
                            </a:schemeClr>
                          </a:solidFill>
                          <a:latin typeface="+mn-lt"/>
                          <a:ea typeface="+mn-ea"/>
                          <a:cs typeface="+mn-cs"/>
                        </a:rPr>
                        <a:t>Think about scoring on a colour scale (0-100%)</a:t>
                      </a:r>
                    </a:p>
                  </a:txBody>
                  <a:tcPr marL="119056" marR="119056" marT="59528" marB="59528"/>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tc hMerge="1">
                  <a:txBody>
                    <a:bodyPr/>
                    <a:lstStyle/>
                    <a:p>
                      <a:endParaRPr lang="en-GB" dirty="0"/>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026634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KA210-FR Example Comments 1</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graphicFrame>
        <p:nvGraphicFramePr>
          <p:cNvPr id="2" name="Table 1">
            <a:extLst>
              <a:ext uri="{FF2B5EF4-FFF2-40B4-BE49-F238E27FC236}">
                <a16:creationId xmlns:a16="http://schemas.microsoft.com/office/drawing/2014/main" id="{7BABECF7-1CEE-C449-582B-4F4C751174D9}"/>
              </a:ext>
            </a:extLst>
          </p:cNvPr>
          <p:cNvGraphicFramePr>
            <a:graphicFrameLocks noGrp="1"/>
          </p:cNvGraphicFramePr>
          <p:nvPr>
            <p:extLst>
              <p:ext uri="{D42A27DB-BD31-4B8C-83A1-F6EECF244321}">
                <p14:modId xmlns:p14="http://schemas.microsoft.com/office/powerpoint/2010/main" val="1897665027"/>
              </p:ext>
            </p:extLst>
          </p:nvPr>
        </p:nvGraphicFramePr>
        <p:xfrm>
          <a:off x="623392" y="1124744"/>
          <a:ext cx="11197244" cy="5516880"/>
        </p:xfrm>
        <a:graphic>
          <a:graphicData uri="http://schemas.openxmlformats.org/drawingml/2006/table">
            <a:tbl>
              <a:tblPr>
                <a:tableStyleId>{5C22544A-7EE6-4342-B048-85BDC9FD1C3A}</a:tableStyleId>
              </a:tblPr>
              <a:tblGrid>
                <a:gridCol w="1119724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Project delivery remains consistent with the original vision for newcomer engagement and capacity-building and with the selected priorities for more strategically embedding inclusion and diversity </a:t>
                      </a:r>
                      <a:r>
                        <a:rPr lang="en-GB" sz="20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into existing service provision. The value of cross-border collaboration and exchange is clear and well argued.</a:t>
                      </a:r>
                    </a:p>
                    <a:p>
                      <a:pPr algn="l">
                        <a:lnSpc>
                          <a:spcPct val="100000"/>
                        </a:lnSpc>
                        <a:spcAft>
                          <a:spcPts val="0"/>
                        </a:spcAft>
                      </a:pPr>
                      <a:endParaRPr lang="en-GB" sz="14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Whilst onsite visits and exchanges took place, activities centred mainly on the second project period due to changes in personnel in the applicant institution. Delayed delivery did not impact on the overall purpose and number of targeted exchanges, however, and there is clear value for the applicant institution in learning from the more-developed inclusion and diversity practices of the Spanish partner. Inclusion featured strongly as a common topic for the proposed meetings and exchanges</a:t>
                      </a: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Digital tools were appropriately used to support physical exchanges. Limited insight is given into green travel practices.</a:t>
                      </a:r>
                    </a:p>
                    <a:p>
                      <a:pPr algn="l">
                        <a:lnSpc>
                          <a:spcPct val="100000"/>
                        </a:lnSpc>
                        <a:spcAft>
                          <a:spcPts val="0"/>
                        </a:spcAft>
                      </a:pPr>
                      <a:endParaRPr lang="en-GB" sz="14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planned exchange and capacity-building actions were successfully delivered relying on import and export roles among the participating institutions, with roles mostly consistent with original planning for this small-scale partnership. Management practices were sufficient for a project of this size and scale, including the use of virtual communications platforms.</a:t>
                      </a:r>
                      <a:b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4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actions are limited to the hosted meetings and events yet appropriate nonetheless, with some valid data secured on the perceived value of capacity-building actions for the participating staff. Promotional efforts appropriately extend to internal and external stakeholder audiences.</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7681020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CDBF0FC-D168-03ED-D940-F6CEA0E242D7}"/>
              </a:ext>
            </a:extLst>
          </p:cNvPr>
          <p:cNvSpPr txBox="1"/>
          <p:nvPr/>
        </p:nvSpPr>
        <p:spPr>
          <a:xfrm>
            <a:off x="0" y="332656"/>
            <a:ext cx="12192000" cy="792089"/>
          </a:xfrm>
          <a:prstGeom prst="rect">
            <a:avLst/>
          </a:prstGeom>
          <a:noFill/>
        </p:spPr>
        <p:txBody>
          <a:bodyPr wrap="square" rtlCol="0">
            <a:noAutofit/>
          </a:bodyPr>
          <a:lstStyle/>
          <a:p>
            <a:pPr marL="0" marR="0" lvl="0" indent="0" algn="ctr" defTabSz="914400" rtl="0" eaLnBrk="1" fontAlgn="auto" latinLnBrk="0" hangingPunct="1">
              <a:lnSpc>
                <a:spcPct val="75000"/>
              </a:lnSpc>
              <a:spcBef>
                <a:spcPts val="0"/>
              </a:spcBef>
              <a:spcAft>
                <a:spcPts val="0"/>
              </a:spcAft>
              <a:buClrTx/>
              <a:buSzTx/>
              <a:buFontTx/>
              <a:buNone/>
              <a:tabLst/>
              <a:defRPr/>
            </a:pPr>
            <a:r>
              <a:rPr kumimoji="0" lang="en-GB" sz="60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rPr>
              <a:t>KA210-FR Example Comments 2</a:t>
            </a:r>
            <a:endParaRPr kumimoji="0" lang="en-GB" sz="7200" b="1" i="0" u="none" strike="noStrike" kern="1200" cap="none" spc="0" normalizeH="0" baseline="0" noProof="0" dirty="0">
              <a:ln>
                <a:noFill/>
              </a:ln>
              <a:solidFill>
                <a:srgbClr val="4F81BD"/>
              </a:solidFill>
              <a:effectLst/>
              <a:uLnTx/>
              <a:uFillTx/>
              <a:latin typeface="Candara" panose="020E0502030303020204" pitchFamily="34" charset="0"/>
              <a:ea typeface="+mn-ea"/>
              <a:cs typeface="+mn-cs"/>
            </a:endParaRPr>
          </a:p>
        </p:txBody>
      </p:sp>
      <p:graphicFrame>
        <p:nvGraphicFramePr>
          <p:cNvPr id="4" name="Table 3">
            <a:extLst>
              <a:ext uri="{FF2B5EF4-FFF2-40B4-BE49-F238E27FC236}">
                <a16:creationId xmlns:a16="http://schemas.microsoft.com/office/drawing/2014/main" id="{C22B57F8-8EDB-1451-0300-0E73C3406B97}"/>
              </a:ext>
            </a:extLst>
          </p:cNvPr>
          <p:cNvGraphicFramePr>
            <a:graphicFrameLocks noGrp="1"/>
          </p:cNvGraphicFramePr>
          <p:nvPr>
            <p:extLst>
              <p:ext uri="{D42A27DB-BD31-4B8C-83A1-F6EECF244321}">
                <p14:modId xmlns:p14="http://schemas.microsoft.com/office/powerpoint/2010/main" val="868331815"/>
              </p:ext>
            </p:extLst>
          </p:nvPr>
        </p:nvGraphicFramePr>
        <p:xfrm>
          <a:off x="623392" y="1124744"/>
          <a:ext cx="11197244" cy="5516880"/>
        </p:xfrm>
        <a:graphic>
          <a:graphicData uri="http://schemas.openxmlformats.org/drawingml/2006/table">
            <a:tbl>
              <a:tblPr>
                <a:tableStyleId>{5C22544A-7EE6-4342-B048-85BDC9FD1C3A}</a:tableStyleId>
              </a:tblPr>
              <a:tblGrid>
                <a:gridCol w="11197244">
                  <a:extLst>
                    <a:ext uri="{9D8B030D-6E8A-4147-A177-3AD203B41FA5}">
                      <a16:colId xmlns:a16="http://schemas.microsoft.com/office/drawing/2014/main" val="20000"/>
                    </a:ext>
                  </a:extLst>
                </a:gridCol>
              </a:tblGrid>
              <a:tr h="978728">
                <a:tc>
                  <a:txBody>
                    <a:bodyPr/>
                    <a:lstStyle/>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Project delivery remains consistent with the original vision for newcomer engagement and capacity-building and with the selected priorities for strategically embedding inclusion and diversity </a:t>
                      </a:r>
                      <a:r>
                        <a:rPr lang="en-GB" sz="20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into existing programme and service provision in the applicant institution. It is clear to see how the exchange of expertise between the two institutions has helped to deliver changes, even in such a short timescale. The value of cross-border collaboration and exchange is clear and well argued.</a:t>
                      </a:r>
                    </a:p>
                    <a:p>
                      <a:pPr algn="l">
                        <a:lnSpc>
                          <a:spcPct val="100000"/>
                        </a:lnSpc>
                        <a:spcAft>
                          <a:spcPts val="0"/>
                        </a:spcAft>
                      </a:pPr>
                      <a:endParaRPr lang="en-GB" sz="1400" b="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targeted onsite visits and virtual exchanges each took place as planned, with budget attributions and event-based deliverables each consistent with original forecasts. Inclusion featured strongly as a common topic for the proposed physical and virtual meetings and exchanges</a:t>
                      </a: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 Digital tools were appropriately used, and green travel practices adopted, each appropriate.</a:t>
                      </a:r>
                    </a:p>
                    <a:p>
                      <a:pPr algn="l">
                        <a:lnSpc>
                          <a:spcPct val="100000"/>
                        </a:lnSpc>
                        <a:spcAft>
                          <a:spcPts val="0"/>
                        </a:spcAft>
                      </a:pPr>
                      <a:endParaRPr lang="en-GB" sz="14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0000"/>
                        </a:lnSpc>
                        <a:spcAft>
                          <a:spcPts val="0"/>
                        </a:spcAft>
                      </a:pP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The planned exchange and capacity-building actions were successfully delivered relying on import and export roles among the participating institutions, with roles and contributions consistent with original planning for this small-scale partnership. Management practices were sufficient for a project of this size and scale and relevant communications mechanisms adopted, including the use of virtual platforms.</a:t>
                      </a:r>
                      <a:b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br>
                        <a:rPr lang="en-GB" sz="14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br>
                      <a:r>
                        <a:rPr lang="en-GB" sz="2000" kern="1200" dirty="0">
                          <a:solidFill>
                            <a:srgbClr val="0070C0"/>
                          </a:solidFill>
                          <a:effectLst/>
                          <a:latin typeface="Calibri" panose="020F0502020204030204" pitchFamily="34" charset="0"/>
                          <a:ea typeface="Calibri" panose="020F0502020204030204" pitchFamily="34" charset="0"/>
                          <a:cs typeface="Times New Roman" panose="02020603050405020304" pitchFamily="18" charset="0"/>
                        </a:rPr>
                        <a:t>Evaluation actions are appropriate and confirm periodic reflection on project and output delivery and the value of participation for partners and staff. Promotional efforts appropriately extend to internal and external stakeholder audiences, including efforts to promote the Erasmus+ experience.</a:t>
                      </a:r>
                    </a:p>
                  </a:txBody>
                  <a:tcPr marL="114300" marR="114300" marT="0" marB="0">
                    <a:no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12642372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spPr>
      <a:bodyPr rtlCol="0" anchor="ctr"/>
      <a:lstStyle>
        <a:defPPr algn="ctr">
          <a:defRPr sz="1600" dirty="0" smtClean="0">
            <a:solidFill>
              <a:schemeClr val="accent1">
                <a:lumMod val="50000"/>
              </a:schemeClr>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9958</TotalTime>
  <Words>1352</Words>
  <Application>Microsoft Office PowerPoint</Application>
  <PresentationFormat>Widescreen</PresentationFormat>
  <Paragraphs>100</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Candara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Paul-Home</dc:creator>
  <cp:lastModifiedBy>Paul G</cp:lastModifiedBy>
  <cp:revision>684</cp:revision>
  <cp:lastPrinted>2023-02-11T13:31:46Z</cp:lastPrinted>
  <dcterms:created xsi:type="dcterms:W3CDTF">2014-03-21T10:03:33Z</dcterms:created>
  <dcterms:modified xsi:type="dcterms:W3CDTF">2023-10-12T14:07:25Z</dcterms:modified>
</cp:coreProperties>
</file>