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1562" r:id="rId2"/>
    <p:sldId id="1790" r:id="rId3"/>
    <p:sldId id="1791" r:id="rId4"/>
    <p:sldId id="1792" r:id="rId5"/>
    <p:sldId id="1793" r:id="rId6"/>
    <p:sldId id="1618" r:id="rId7"/>
    <p:sldId id="1795" r:id="rId8"/>
    <p:sldId id="1796" r:id="rId9"/>
    <p:sldId id="1797" r:id="rId10"/>
    <p:sldId id="1228" r:id="rId11"/>
    <p:sldId id="1656" r:id="rId12"/>
    <p:sldId id="1473" r:id="rId13"/>
    <p:sldId id="1799" r:id="rId14"/>
    <p:sldId id="1800"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3776"/>
    <a:srgbClr val="9B5630"/>
    <a:srgbClr val="15297D"/>
    <a:srgbClr val="193193"/>
    <a:srgbClr val="C6D9F1"/>
    <a:srgbClr val="B02E18"/>
    <a:srgbClr val="E3492F"/>
    <a:srgbClr val="DA2A6C"/>
    <a:srgbClr val="EDEDEF"/>
    <a:srgbClr val="E13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62545" autoAdjust="0"/>
  </p:normalViewPr>
  <p:slideViewPr>
    <p:cSldViewPr>
      <p:cViewPr>
        <p:scale>
          <a:sx n="50" d="100"/>
          <a:sy n="50" d="100"/>
        </p:scale>
        <p:origin x="2808" y="48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4032" y="30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C48A2-A398-48BB-B542-C18CB42D6A5D}" type="doc">
      <dgm:prSet loTypeId="urn:microsoft.com/office/officeart/2005/8/layout/process1" loCatId="process" qsTypeId="urn:microsoft.com/office/officeart/2005/8/quickstyle/simple1" qsCatId="simple" csTypeId="urn:microsoft.com/office/officeart/2005/8/colors/colorful1#1" csCatId="colorful" phldr="1"/>
      <dgm:spPr/>
    </dgm:pt>
    <dgm:pt modelId="{1314EC31-E23D-45F1-8AB1-73CB6F9F1F39}">
      <dgm:prSet phldrT="[Text]"/>
      <dgm:spPr>
        <a:solidFill>
          <a:schemeClr val="accent6"/>
        </a:solidFill>
      </dgm:spPr>
      <dgm:t>
        <a:bodyPr/>
        <a:lstStyle/>
        <a:p>
          <a:r>
            <a:rPr lang="en-GB" dirty="0"/>
            <a:t>Discuss ALL Sub-Criteria</a:t>
          </a:r>
        </a:p>
      </dgm:t>
    </dgm:pt>
    <dgm:pt modelId="{DE659BC4-D116-4027-8345-C39F1633ED8B}" type="parTrans" cxnId="{550C31F8-6996-4B2B-9B1F-48D30A475387}">
      <dgm:prSet/>
      <dgm:spPr/>
      <dgm:t>
        <a:bodyPr/>
        <a:lstStyle/>
        <a:p>
          <a:endParaRPr lang="en-GB"/>
        </a:p>
      </dgm:t>
    </dgm:pt>
    <dgm:pt modelId="{FEB6C3AA-59ED-448E-8346-E7B4DB1427DB}" type="sibTrans" cxnId="{550C31F8-6996-4B2B-9B1F-48D30A475387}">
      <dgm:prSet/>
      <dgm:spPr>
        <a:solidFill>
          <a:schemeClr val="accent6"/>
        </a:solidFill>
      </dgm:spPr>
      <dgm:t>
        <a:bodyPr/>
        <a:lstStyle/>
        <a:p>
          <a:endParaRPr lang="en-GB"/>
        </a:p>
      </dgm:t>
    </dgm:pt>
    <dgm:pt modelId="{15FC1142-E05F-4182-98C1-50EC1BB6E7B6}">
      <dgm:prSet/>
      <dgm:spPr/>
      <dgm:t>
        <a:bodyPr/>
        <a:lstStyle/>
        <a:p>
          <a:r>
            <a:rPr lang="en-GB" dirty="0"/>
            <a:t>Work in Field-based Groups and Select Rapporteur</a:t>
          </a:r>
          <a:endParaRPr lang="en-GB" cap="small" baseline="0" dirty="0"/>
        </a:p>
      </dgm:t>
    </dgm:pt>
    <dgm:pt modelId="{4A9913CA-D727-4E4C-9ED0-1AEFCC6E2BD8}" type="parTrans" cxnId="{2D1F033B-11CD-49B2-93EF-246CB6D4F521}">
      <dgm:prSet/>
      <dgm:spPr/>
      <dgm:t>
        <a:bodyPr/>
        <a:lstStyle/>
        <a:p>
          <a:endParaRPr lang="en-GB"/>
        </a:p>
      </dgm:t>
    </dgm:pt>
    <dgm:pt modelId="{EE5DCC7C-E74E-4A80-A4F6-E0BF5B9C8E60}" type="sibTrans" cxnId="{2D1F033B-11CD-49B2-93EF-246CB6D4F521}">
      <dgm:prSet/>
      <dgm:spPr/>
      <dgm:t>
        <a:bodyPr/>
        <a:lstStyle/>
        <a:p>
          <a:endParaRPr lang="en-GB" dirty="0"/>
        </a:p>
      </dgm:t>
    </dgm:pt>
    <dgm:pt modelId="{EAFB6270-5E53-41C0-976B-D3DE3AA3ED46}">
      <dgm:prSet/>
      <dgm:spPr>
        <a:solidFill>
          <a:srgbClr val="6BB427"/>
        </a:solidFill>
      </dgm:spPr>
      <dgm:t>
        <a:bodyPr/>
        <a:lstStyle/>
        <a:p>
          <a:r>
            <a:rPr lang="en-GB" dirty="0"/>
            <a:t>Use Traffic Light System</a:t>
          </a:r>
          <a:endParaRPr lang="en-GB" cap="small" baseline="0" dirty="0"/>
        </a:p>
      </dgm:t>
    </dgm:pt>
    <dgm:pt modelId="{079DA536-6D3E-4DB6-99E2-5EB8FDA1A6CD}" type="parTrans" cxnId="{5C64F064-A5DA-4537-AD74-745D9B0BEC5D}">
      <dgm:prSet/>
      <dgm:spPr/>
      <dgm:t>
        <a:bodyPr/>
        <a:lstStyle/>
        <a:p>
          <a:endParaRPr lang="en-GB"/>
        </a:p>
      </dgm:t>
    </dgm:pt>
    <dgm:pt modelId="{F87ADA12-87AC-4304-803A-E04708F055D2}" type="sibTrans" cxnId="{5C64F064-A5DA-4537-AD74-745D9B0BEC5D}">
      <dgm:prSet/>
      <dgm:spPr>
        <a:solidFill>
          <a:srgbClr val="6BB427"/>
        </a:solidFill>
      </dgm:spPr>
      <dgm:t>
        <a:bodyPr/>
        <a:lstStyle/>
        <a:p>
          <a:endParaRPr lang="en-GB"/>
        </a:p>
      </dgm:t>
    </dgm:pt>
    <dgm:pt modelId="{80DDE1D3-C784-4D50-8B63-B2C8E06A9460}">
      <dgm:prSet/>
      <dgm:spPr>
        <a:solidFill>
          <a:schemeClr val="bg1"/>
        </a:solidFill>
        <a:ln>
          <a:solidFill>
            <a:schemeClr val="accent5">
              <a:lumMod val="75000"/>
            </a:schemeClr>
          </a:solidFill>
        </a:ln>
      </dgm:spPr>
      <dgm:t>
        <a:bodyPr/>
        <a:lstStyle/>
        <a:p>
          <a:r>
            <a:rPr lang="en-GB" dirty="0">
              <a:solidFill>
                <a:schemeClr val="accent5">
                  <a:lumMod val="75000"/>
                </a:schemeClr>
              </a:solidFill>
            </a:rPr>
            <a:t>Agree Single Colour Set for Review in Plenary</a:t>
          </a:r>
        </a:p>
      </dgm:t>
    </dgm:pt>
    <dgm:pt modelId="{92ACB931-0B31-46FF-AE3A-C6A77B09F3C2}" type="parTrans" cxnId="{776751AD-7DB4-4AFD-94FA-138032210CA8}">
      <dgm:prSet/>
      <dgm:spPr/>
      <dgm:t>
        <a:bodyPr/>
        <a:lstStyle/>
        <a:p>
          <a:endParaRPr lang="en-GB"/>
        </a:p>
      </dgm:t>
    </dgm:pt>
    <dgm:pt modelId="{4F507F15-56D0-4ED8-975C-063441A0DF10}" type="sibTrans" cxnId="{776751AD-7DB4-4AFD-94FA-138032210CA8}">
      <dgm:prSet/>
      <dgm:spPr/>
      <dgm:t>
        <a:bodyPr/>
        <a:lstStyle/>
        <a:p>
          <a:endParaRPr lang="en-GB"/>
        </a:p>
      </dgm:t>
    </dgm:pt>
    <dgm:pt modelId="{1B85AD03-875B-489A-986F-019782455C51}" type="pres">
      <dgm:prSet presAssocID="{6FBC48A2-A398-48BB-B542-C18CB42D6A5D}" presName="Name0" presStyleCnt="0">
        <dgm:presLayoutVars>
          <dgm:dir/>
          <dgm:resizeHandles val="exact"/>
        </dgm:presLayoutVars>
      </dgm:prSet>
      <dgm:spPr/>
    </dgm:pt>
    <dgm:pt modelId="{C0BB4A03-DD32-4B9D-B5BD-A7D49DA1446E}" type="pres">
      <dgm:prSet presAssocID="{15FC1142-E05F-4182-98C1-50EC1BB6E7B6}" presName="node" presStyleLbl="node1" presStyleIdx="0" presStyleCnt="4">
        <dgm:presLayoutVars>
          <dgm:bulletEnabled val="1"/>
        </dgm:presLayoutVars>
      </dgm:prSet>
      <dgm:spPr/>
    </dgm:pt>
    <dgm:pt modelId="{392296EC-0A78-4B34-8F5A-49D479AC818E}" type="pres">
      <dgm:prSet presAssocID="{EE5DCC7C-E74E-4A80-A4F6-E0BF5B9C8E60}" presName="sibTrans" presStyleLbl="sibTrans2D1" presStyleIdx="0" presStyleCnt="3"/>
      <dgm:spPr>
        <a:prstGeom prst="mathPlus">
          <a:avLst/>
        </a:prstGeom>
      </dgm:spPr>
    </dgm:pt>
    <dgm:pt modelId="{A34AE9B5-50DE-4A4A-9341-86FC7EF1DFA9}" type="pres">
      <dgm:prSet presAssocID="{EE5DCC7C-E74E-4A80-A4F6-E0BF5B9C8E60}" presName="connectorText" presStyleLbl="sibTrans2D1" presStyleIdx="0" presStyleCnt="3"/>
      <dgm:spPr>
        <a:prstGeom prst="mathPlus">
          <a:avLst/>
        </a:prstGeom>
      </dgm:spPr>
    </dgm:pt>
    <dgm:pt modelId="{01E7D19E-2082-4D49-9489-7008D955CEEB}" type="pres">
      <dgm:prSet presAssocID="{1314EC31-E23D-45F1-8AB1-73CB6F9F1F39}" presName="node" presStyleLbl="node1" presStyleIdx="1" presStyleCnt="4">
        <dgm:presLayoutVars>
          <dgm:bulletEnabled val="1"/>
        </dgm:presLayoutVars>
      </dgm:prSet>
      <dgm:spPr/>
    </dgm:pt>
    <dgm:pt modelId="{4EB4F67B-5FDE-40D7-8087-151A241300B6}" type="pres">
      <dgm:prSet presAssocID="{FEB6C3AA-59ED-448E-8346-E7B4DB1427DB}" presName="sibTrans" presStyleLbl="sibTrans2D1" presStyleIdx="1" presStyleCnt="3"/>
      <dgm:spPr>
        <a:prstGeom prst="mathPlus">
          <a:avLst/>
        </a:prstGeom>
      </dgm:spPr>
    </dgm:pt>
    <dgm:pt modelId="{CD0ABB49-2E25-4AEF-AB44-DFA6996A2EB2}" type="pres">
      <dgm:prSet presAssocID="{FEB6C3AA-59ED-448E-8346-E7B4DB1427DB}" presName="connectorText" presStyleLbl="sibTrans2D1" presStyleIdx="1" presStyleCnt="3"/>
      <dgm:spPr/>
    </dgm:pt>
    <dgm:pt modelId="{D1415BA8-27DF-431B-8F64-BB16701F514D}" type="pres">
      <dgm:prSet presAssocID="{EAFB6270-5E53-41C0-976B-D3DE3AA3ED46}" presName="node" presStyleLbl="node1" presStyleIdx="2" presStyleCnt="4">
        <dgm:presLayoutVars>
          <dgm:bulletEnabled val="1"/>
        </dgm:presLayoutVars>
      </dgm:prSet>
      <dgm:spPr/>
    </dgm:pt>
    <dgm:pt modelId="{42CBDB58-EBCE-4C97-B51C-E2D92E5F8452}" type="pres">
      <dgm:prSet presAssocID="{F87ADA12-87AC-4304-803A-E04708F055D2}" presName="sibTrans" presStyleLbl="sibTrans2D1" presStyleIdx="2" presStyleCnt="3"/>
      <dgm:spPr>
        <a:prstGeom prst="rightArrow">
          <a:avLst/>
        </a:prstGeom>
      </dgm:spPr>
    </dgm:pt>
    <dgm:pt modelId="{4EFAB4F8-2B20-4F35-8480-559922D6CE94}" type="pres">
      <dgm:prSet presAssocID="{F87ADA12-87AC-4304-803A-E04708F055D2}" presName="connectorText" presStyleLbl="sibTrans2D1" presStyleIdx="2" presStyleCnt="3"/>
      <dgm:spPr/>
    </dgm:pt>
    <dgm:pt modelId="{DDF903D9-BC51-42D9-8EF0-249142F357CA}" type="pres">
      <dgm:prSet presAssocID="{80DDE1D3-C784-4D50-8B63-B2C8E06A9460}" presName="node" presStyleLbl="node1" presStyleIdx="3" presStyleCnt="4">
        <dgm:presLayoutVars>
          <dgm:bulletEnabled val="1"/>
        </dgm:presLayoutVars>
      </dgm:prSet>
      <dgm:spPr/>
    </dgm:pt>
  </dgm:ptLst>
  <dgm:cxnLst>
    <dgm:cxn modelId="{2454781F-0966-4550-ADE6-C4C43C55E1AD}" type="presOf" srcId="{F87ADA12-87AC-4304-803A-E04708F055D2}" destId="{4EFAB4F8-2B20-4F35-8480-559922D6CE94}" srcOrd="1" destOrd="0" presId="urn:microsoft.com/office/officeart/2005/8/layout/process1"/>
    <dgm:cxn modelId="{EB6D3E20-5D8B-4392-AAD3-FDFD193E2C14}" type="presOf" srcId="{FEB6C3AA-59ED-448E-8346-E7B4DB1427DB}" destId="{4EB4F67B-5FDE-40D7-8087-151A241300B6}" srcOrd="0" destOrd="0" presId="urn:microsoft.com/office/officeart/2005/8/layout/process1"/>
    <dgm:cxn modelId="{2D1F033B-11CD-49B2-93EF-246CB6D4F521}" srcId="{6FBC48A2-A398-48BB-B542-C18CB42D6A5D}" destId="{15FC1142-E05F-4182-98C1-50EC1BB6E7B6}" srcOrd="0" destOrd="0" parTransId="{4A9913CA-D727-4E4C-9ED0-1AEFCC6E2BD8}" sibTransId="{EE5DCC7C-E74E-4A80-A4F6-E0BF5B9C8E60}"/>
    <dgm:cxn modelId="{8AF6E55C-66DD-4B5E-8D14-CF86E7331029}" type="presOf" srcId="{6FBC48A2-A398-48BB-B542-C18CB42D6A5D}" destId="{1B85AD03-875B-489A-986F-019782455C51}" srcOrd="0" destOrd="0" presId="urn:microsoft.com/office/officeart/2005/8/layout/process1"/>
    <dgm:cxn modelId="{5C64F064-A5DA-4537-AD74-745D9B0BEC5D}" srcId="{6FBC48A2-A398-48BB-B542-C18CB42D6A5D}" destId="{EAFB6270-5E53-41C0-976B-D3DE3AA3ED46}" srcOrd="2" destOrd="0" parTransId="{079DA536-6D3E-4DB6-99E2-5EB8FDA1A6CD}" sibTransId="{F87ADA12-87AC-4304-803A-E04708F055D2}"/>
    <dgm:cxn modelId="{48E61457-1599-4A9D-B1E2-D440312F6DBC}" type="presOf" srcId="{EAFB6270-5E53-41C0-976B-D3DE3AA3ED46}" destId="{D1415BA8-27DF-431B-8F64-BB16701F514D}" srcOrd="0" destOrd="0" presId="urn:microsoft.com/office/officeart/2005/8/layout/process1"/>
    <dgm:cxn modelId="{E1A12089-6285-42AF-949E-38CE7AABAEB5}" type="presOf" srcId="{FEB6C3AA-59ED-448E-8346-E7B4DB1427DB}" destId="{CD0ABB49-2E25-4AEF-AB44-DFA6996A2EB2}" srcOrd="1" destOrd="0" presId="urn:microsoft.com/office/officeart/2005/8/layout/process1"/>
    <dgm:cxn modelId="{9C71578D-7494-4911-9C7C-E3F8ABBED498}" type="presOf" srcId="{EE5DCC7C-E74E-4A80-A4F6-E0BF5B9C8E60}" destId="{392296EC-0A78-4B34-8F5A-49D479AC818E}" srcOrd="0" destOrd="0" presId="urn:microsoft.com/office/officeart/2005/8/layout/process1"/>
    <dgm:cxn modelId="{3A26FE94-DE18-4649-A48A-AD6465283D8D}" type="presOf" srcId="{15FC1142-E05F-4182-98C1-50EC1BB6E7B6}" destId="{C0BB4A03-DD32-4B9D-B5BD-A7D49DA1446E}" srcOrd="0" destOrd="0" presId="urn:microsoft.com/office/officeart/2005/8/layout/process1"/>
    <dgm:cxn modelId="{653425A8-F202-4748-83B1-CB51624A9CC7}" type="presOf" srcId="{EE5DCC7C-E74E-4A80-A4F6-E0BF5B9C8E60}" destId="{A34AE9B5-50DE-4A4A-9341-86FC7EF1DFA9}" srcOrd="1" destOrd="0" presId="urn:microsoft.com/office/officeart/2005/8/layout/process1"/>
    <dgm:cxn modelId="{776751AD-7DB4-4AFD-94FA-138032210CA8}" srcId="{6FBC48A2-A398-48BB-B542-C18CB42D6A5D}" destId="{80DDE1D3-C784-4D50-8B63-B2C8E06A9460}" srcOrd="3" destOrd="0" parTransId="{92ACB931-0B31-46FF-AE3A-C6A77B09F3C2}" sibTransId="{4F507F15-56D0-4ED8-975C-063441A0DF10}"/>
    <dgm:cxn modelId="{CE51C4E8-D96B-485F-B73D-3361D0006B84}" type="presOf" srcId="{80DDE1D3-C784-4D50-8B63-B2C8E06A9460}" destId="{DDF903D9-BC51-42D9-8EF0-249142F357CA}" srcOrd="0" destOrd="0" presId="urn:microsoft.com/office/officeart/2005/8/layout/process1"/>
    <dgm:cxn modelId="{6BFB87EC-48E0-4B80-B454-4C5A09D0CDBA}" type="presOf" srcId="{1314EC31-E23D-45F1-8AB1-73CB6F9F1F39}" destId="{01E7D19E-2082-4D49-9489-7008D955CEEB}" srcOrd="0" destOrd="0" presId="urn:microsoft.com/office/officeart/2005/8/layout/process1"/>
    <dgm:cxn modelId="{550C31F8-6996-4B2B-9B1F-48D30A475387}" srcId="{6FBC48A2-A398-48BB-B542-C18CB42D6A5D}" destId="{1314EC31-E23D-45F1-8AB1-73CB6F9F1F39}" srcOrd="1" destOrd="0" parTransId="{DE659BC4-D116-4027-8345-C39F1633ED8B}" sibTransId="{FEB6C3AA-59ED-448E-8346-E7B4DB1427DB}"/>
    <dgm:cxn modelId="{B4E1EAFB-969F-4308-94AA-D6043FCA7DB1}" type="presOf" srcId="{F87ADA12-87AC-4304-803A-E04708F055D2}" destId="{42CBDB58-EBCE-4C97-B51C-E2D92E5F8452}" srcOrd="0" destOrd="0" presId="urn:microsoft.com/office/officeart/2005/8/layout/process1"/>
    <dgm:cxn modelId="{589E91FC-B194-4D42-BB09-6F41B021F411}" type="presParOf" srcId="{1B85AD03-875B-489A-986F-019782455C51}" destId="{C0BB4A03-DD32-4B9D-B5BD-A7D49DA1446E}" srcOrd="0" destOrd="0" presId="urn:microsoft.com/office/officeart/2005/8/layout/process1"/>
    <dgm:cxn modelId="{3156D0F0-C1FE-41AA-8494-EFE3178584F5}" type="presParOf" srcId="{1B85AD03-875B-489A-986F-019782455C51}" destId="{392296EC-0A78-4B34-8F5A-49D479AC818E}" srcOrd="1" destOrd="0" presId="urn:microsoft.com/office/officeart/2005/8/layout/process1"/>
    <dgm:cxn modelId="{C2B7CA10-8F32-4DA8-991F-3E929978B83F}" type="presParOf" srcId="{392296EC-0A78-4B34-8F5A-49D479AC818E}" destId="{A34AE9B5-50DE-4A4A-9341-86FC7EF1DFA9}" srcOrd="0" destOrd="0" presId="urn:microsoft.com/office/officeart/2005/8/layout/process1"/>
    <dgm:cxn modelId="{F02B2C0E-5A05-4435-8146-80572FDC13CC}" type="presParOf" srcId="{1B85AD03-875B-489A-986F-019782455C51}" destId="{01E7D19E-2082-4D49-9489-7008D955CEEB}" srcOrd="2" destOrd="0" presId="urn:microsoft.com/office/officeart/2005/8/layout/process1"/>
    <dgm:cxn modelId="{9AF63EBB-8B67-4985-BF1C-5B588D93AF63}" type="presParOf" srcId="{1B85AD03-875B-489A-986F-019782455C51}" destId="{4EB4F67B-5FDE-40D7-8087-151A241300B6}" srcOrd="3" destOrd="0" presId="urn:microsoft.com/office/officeart/2005/8/layout/process1"/>
    <dgm:cxn modelId="{4DC67FCD-A0E2-4611-BA3A-E4668EF74B5C}" type="presParOf" srcId="{4EB4F67B-5FDE-40D7-8087-151A241300B6}" destId="{CD0ABB49-2E25-4AEF-AB44-DFA6996A2EB2}" srcOrd="0" destOrd="0" presId="urn:microsoft.com/office/officeart/2005/8/layout/process1"/>
    <dgm:cxn modelId="{3632903B-B8E1-4DB9-9D73-131C410BCC87}" type="presParOf" srcId="{1B85AD03-875B-489A-986F-019782455C51}" destId="{D1415BA8-27DF-431B-8F64-BB16701F514D}" srcOrd="4" destOrd="0" presId="urn:microsoft.com/office/officeart/2005/8/layout/process1"/>
    <dgm:cxn modelId="{01161049-C310-4AD2-AA8C-F2D08854ADF7}" type="presParOf" srcId="{1B85AD03-875B-489A-986F-019782455C51}" destId="{42CBDB58-EBCE-4C97-B51C-E2D92E5F8452}" srcOrd="5" destOrd="0" presId="urn:microsoft.com/office/officeart/2005/8/layout/process1"/>
    <dgm:cxn modelId="{C99043BD-3E3E-4DE3-B443-C4450BBC2391}" type="presParOf" srcId="{42CBDB58-EBCE-4C97-B51C-E2D92E5F8452}" destId="{4EFAB4F8-2B20-4F35-8480-559922D6CE94}" srcOrd="0" destOrd="0" presId="urn:microsoft.com/office/officeart/2005/8/layout/process1"/>
    <dgm:cxn modelId="{74588930-E4A2-4AFB-BC88-FC8DD021A105}" type="presParOf" srcId="{1B85AD03-875B-489A-986F-019782455C51}" destId="{DDF903D9-BC51-42D9-8EF0-249142F357C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B4A03-DD32-4B9D-B5BD-A7D49DA1446E}">
      <dsp:nvSpPr>
        <dsp:cNvPr id="0" name=""/>
        <dsp:cNvSpPr/>
      </dsp:nvSpPr>
      <dsp:spPr>
        <a:xfrm>
          <a:off x="5063" y="127982"/>
          <a:ext cx="2213683" cy="13282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Work in Field-based Groups and Select Rapporteur</a:t>
          </a:r>
          <a:endParaRPr lang="en-GB" sz="2100" kern="1200" cap="small" baseline="0" dirty="0"/>
        </a:p>
      </dsp:txBody>
      <dsp:txXfrm>
        <a:off x="43965" y="166884"/>
        <a:ext cx="2135879" cy="1250406"/>
      </dsp:txXfrm>
    </dsp:sp>
    <dsp:sp modelId="{392296EC-0A78-4B34-8F5A-49D479AC818E}">
      <dsp:nvSpPr>
        <dsp:cNvPr id="0" name=""/>
        <dsp:cNvSpPr/>
      </dsp:nvSpPr>
      <dsp:spPr>
        <a:xfrm>
          <a:off x="2440114" y="517591"/>
          <a:ext cx="469300" cy="548993"/>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dirty="0"/>
        </a:p>
      </dsp:txBody>
      <dsp:txXfrm>
        <a:off x="2502320" y="736898"/>
        <a:ext cx="344888" cy="110379"/>
      </dsp:txXfrm>
    </dsp:sp>
    <dsp:sp modelId="{01E7D19E-2082-4D49-9489-7008D955CEEB}">
      <dsp:nvSpPr>
        <dsp:cNvPr id="0" name=""/>
        <dsp:cNvSpPr/>
      </dsp:nvSpPr>
      <dsp:spPr>
        <a:xfrm>
          <a:off x="3104219" y="127982"/>
          <a:ext cx="2213683" cy="1328210"/>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Discuss ALL Sub-Criteria</a:t>
          </a:r>
        </a:p>
      </dsp:txBody>
      <dsp:txXfrm>
        <a:off x="3143121" y="166884"/>
        <a:ext cx="2135879" cy="1250406"/>
      </dsp:txXfrm>
    </dsp:sp>
    <dsp:sp modelId="{4EB4F67B-5FDE-40D7-8087-151A241300B6}">
      <dsp:nvSpPr>
        <dsp:cNvPr id="0" name=""/>
        <dsp:cNvSpPr/>
      </dsp:nvSpPr>
      <dsp:spPr>
        <a:xfrm>
          <a:off x="5539271" y="517591"/>
          <a:ext cx="469300" cy="548993"/>
        </a:xfrm>
        <a:prstGeom prst="mathPlus">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5539271" y="627390"/>
        <a:ext cx="328510" cy="329395"/>
      </dsp:txXfrm>
    </dsp:sp>
    <dsp:sp modelId="{D1415BA8-27DF-431B-8F64-BB16701F514D}">
      <dsp:nvSpPr>
        <dsp:cNvPr id="0" name=""/>
        <dsp:cNvSpPr/>
      </dsp:nvSpPr>
      <dsp:spPr>
        <a:xfrm>
          <a:off x="6203376" y="127982"/>
          <a:ext cx="2213683" cy="1328210"/>
        </a:xfrm>
        <a:prstGeom prst="roundRect">
          <a:avLst>
            <a:gd name="adj" fmla="val 10000"/>
          </a:avLst>
        </a:prstGeom>
        <a:solidFill>
          <a:srgbClr val="6BB4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Use Traffic Light System</a:t>
          </a:r>
          <a:endParaRPr lang="en-GB" sz="2100" kern="1200" cap="small" baseline="0" dirty="0"/>
        </a:p>
      </dsp:txBody>
      <dsp:txXfrm>
        <a:off x="6242278" y="166884"/>
        <a:ext cx="2135879" cy="1250406"/>
      </dsp:txXfrm>
    </dsp:sp>
    <dsp:sp modelId="{42CBDB58-EBCE-4C97-B51C-E2D92E5F8452}">
      <dsp:nvSpPr>
        <dsp:cNvPr id="0" name=""/>
        <dsp:cNvSpPr/>
      </dsp:nvSpPr>
      <dsp:spPr>
        <a:xfrm>
          <a:off x="8638428" y="517591"/>
          <a:ext cx="469300" cy="548993"/>
        </a:xfrm>
        <a:prstGeom prst="rightArrow">
          <a:avLst/>
        </a:prstGeom>
        <a:solidFill>
          <a:srgbClr val="6BB42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8638428" y="627390"/>
        <a:ext cx="328510" cy="329395"/>
      </dsp:txXfrm>
    </dsp:sp>
    <dsp:sp modelId="{DDF903D9-BC51-42D9-8EF0-249142F357CA}">
      <dsp:nvSpPr>
        <dsp:cNvPr id="0" name=""/>
        <dsp:cNvSpPr/>
      </dsp:nvSpPr>
      <dsp:spPr>
        <a:xfrm>
          <a:off x="9302533" y="127982"/>
          <a:ext cx="2213683" cy="1328210"/>
        </a:xfrm>
        <a:prstGeom prst="roundRect">
          <a:avLst>
            <a:gd name="adj" fmla="val 10000"/>
          </a:avLst>
        </a:prstGeom>
        <a:solidFill>
          <a:schemeClr val="bg1"/>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accent5">
                  <a:lumMod val="75000"/>
                </a:schemeClr>
              </a:solidFill>
            </a:rPr>
            <a:t>Agree Single Colour Set for Review in Plenary</a:t>
          </a:r>
        </a:p>
      </dsp:txBody>
      <dsp:txXfrm>
        <a:off x="9341435" y="166884"/>
        <a:ext cx="2135879" cy="12504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758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91" tIns="49545" rIns="99091" bIns="49545" rtlCol="0" anchor="ctr"/>
          <a:lstStyle/>
          <a:p>
            <a:endParaRPr lang="en-GB"/>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9091" tIns="49545" rIns="99091" bIns="495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1926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algn="l"/>
            <a:r>
              <a:rPr lang="en-GB" dirty="0"/>
              <a:t>GUIDELINES FOR ERASMUS+ NAs</a:t>
            </a:r>
          </a:p>
          <a:p>
            <a:pPr algn="l"/>
            <a:r>
              <a:rPr lang="en-US" dirty="0"/>
              <a:t>Section Title Page: it can be useful to have a space to breathe between the different sections (and sub-sections) of the training.</a:t>
            </a:r>
            <a:endParaRPr lang="en-GB" dirty="0"/>
          </a:p>
        </p:txBody>
      </p:sp>
    </p:spTree>
    <p:extLst>
      <p:ext uri="{BB962C8B-B14F-4D97-AF65-F5344CB8AC3E}">
        <p14:creationId xmlns:p14="http://schemas.microsoft.com/office/powerpoint/2010/main" val="130642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37900"/>
            <a:r>
              <a:rPr lang="en-US" dirty="0"/>
              <a:t>GUIDELINES FOR ERASMUS+ NAs</a:t>
            </a:r>
          </a:p>
          <a:p>
            <a:pPr defTabSz="937900"/>
            <a:br>
              <a:rPr lang="en-US" dirty="0"/>
            </a:br>
            <a:r>
              <a:rPr lang="en-US" dirty="0"/>
              <a:t>After confirming the purpose and focus of final report assessment in a plenary session, assessors are invited to work in groups to discuss the different assessment criteria and sub-criteria, with each group invited to use a TRAFFIC LIGHT SYSTEM to confirm whether a sub-criterion is considered Green, Orange or Red. Green sub-criteria should include those which are definitely important to review again at the project end. Orange sub-criteria are those which are important to review either partially or in cases where there is a specific reference in the initial funding application (e.g. confirmed ambitions for engaging persons with fewer opportunities, for digital transformation and/or for addressing climate change and sustainable development through one or more targeted actions). Red sub-criteria are those which are judged solely at the point of application, and which do not need to be re-assessed at the project end. In STEP 1, groups should be formed, and rapporteurs appointed. Field-based groups can help to focus discussions, but mixed-field groups are also valid.  In STEPS 2 and 3, all sub-criteria should be discussed and a single colour applied to each one, using the template for ACTIVITY 1. Feedback can be provided in plenary, sharing wider perspectives, or can be discussed within smaller groups if there are sufficient moderators.</a:t>
            </a:r>
          </a:p>
        </p:txBody>
      </p:sp>
    </p:spTree>
    <p:extLst>
      <p:ext uri="{BB962C8B-B14F-4D97-AF65-F5344CB8AC3E}">
        <p14:creationId xmlns:p14="http://schemas.microsoft.com/office/powerpoint/2010/main" val="100090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sz="1200" dirty="0"/>
              <a:t>GUIDELINES FOR ERASMUS+ NAs</a:t>
            </a:r>
          </a:p>
          <a:p>
            <a:pPr algn="l"/>
            <a:r>
              <a:rPr lang="en-US" sz="1200" dirty="0"/>
              <a:t>This slide shows the first page of the template that is to be used for ACTIVITY 1.</a:t>
            </a:r>
            <a:endParaRPr lang="en-GB" sz="1200" dirty="0"/>
          </a:p>
        </p:txBody>
      </p:sp>
    </p:spTree>
    <p:extLst>
      <p:ext uri="{BB962C8B-B14F-4D97-AF65-F5344CB8AC3E}">
        <p14:creationId xmlns:p14="http://schemas.microsoft.com/office/powerpoint/2010/main" val="3747752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p:txBody>
          <a:bodyPr>
            <a:normAutofit/>
          </a:bodyPr>
          <a:lstStyle/>
          <a:p>
            <a:pPr algn="l"/>
            <a:r>
              <a:rPr lang="en-GB" dirty="0"/>
              <a:t>GUIDELINES FOR ERASMUS+ NAs</a:t>
            </a:r>
          </a:p>
          <a:p>
            <a:pPr algn="l"/>
            <a:r>
              <a:rPr lang="en-US" dirty="0"/>
              <a:t>This slide can be used as a prompt when undertaking a plenary review of ACTIVITY 1. It is important to confirm that all sub-criteria were reviewed and to see if any group considered that all sub-criteria should be GREEN and therefore re-assessed at the project end: this is obviously not the case with some sub-criteria also considered ORANGE and RED.</a:t>
            </a:r>
            <a:endParaRPr lang="en-GB" dirty="0">
              <a:latin typeface="+mn-lt"/>
            </a:endParaRPr>
          </a:p>
        </p:txBody>
      </p:sp>
    </p:spTree>
    <p:extLst>
      <p:ext uri="{BB962C8B-B14F-4D97-AF65-F5344CB8AC3E}">
        <p14:creationId xmlns:p14="http://schemas.microsoft.com/office/powerpoint/2010/main" val="1403888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defTabSz="937900"/>
            <a:r>
              <a:rPr lang="en-US" dirty="0"/>
              <a:t>This slide provides an overview of a completed template for ACTIVITY 1 [page one] and categorises individual sub-criteria as Red, Orange or Green. Additional detail on the rationale behind these decisions is provided within the KA201 Briefing Sheet.</a:t>
            </a:r>
            <a:endParaRPr lang="en-GB" b="0" baseline="0" dirty="0">
              <a:latin typeface="+mn-lt"/>
            </a:endParaRPr>
          </a:p>
        </p:txBody>
      </p:sp>
    </p:spTree>
    <p:extLst>
      <p:ext uri="{BB962C8B-B14F-4D97-AF65-F5344CB8AC3E}">
        <p14:creationId xmlns:p14="http://schemas.microsoft.com/office/powerpoint/2010/main" val="2744539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defTabSz="937900">
              <a:defRPr/>
            </a:pPr>
            <a:r>
              <a:rPr lang="en-US" dirty="0"/>
              <a:t>This slide provides an overview of a completed template for ACTIVITY 1 [page two] and categorises individual sub-criteria as Red, Orange or Green. Additional detail on the rationale behind these decisions is provided within the KA201 Briefing Sheet.</a:t>
            </a:r>
            <a:endParaRPr lang="en-GB" b="0" baseline="0" dirty="0">
              <a:latin typeface="+mn-lt"/>
            </a:endParaRPr>
          </a:p>
        </p:txBody>
      </p:sp>
    </p:spTree>
    <p:extLst>
      <p:ext uri="{BB962C8B-B14F-4D97-AF65-F5344CB8AC3E}">
        <p14:creationId xmlns:p14="http://schemas.microsoft.com/office/powerpoint/2010/main" val="351421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r>
              <a:rPr lang="en-US" dirty="0"/>
              <a:t>Useful graphical overview of the aspects that we consider for RELEVANCE at the point of reviewing a KA210 funding application.</a:t>
            </a:r>
            <a:endParaRPr lang="en-GB" dirty="0"/>
          </a:p>
        </p:txBody>
      </p:sp>
    </p:spTree>
    <p:extLst>
      <p:ext uri="{BB962C8B-B14F-4D97-AF65-F5344CB8AC3E}">
        <p14:creationId xmlns:p14="http://schemas.microsoft.com/office/powerpoint/2010/main" val="130855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r>
              <a:rPr lang="en-US" dirty="0"/>
              <a:t>Useful graphical overview of the aspects that we consider for QUALITY OF PROJECT DESIGN at the point of reviewing a KA210 funding application.</a:t>
            </a:r>
            <a:endParaRPr lang="en-GB" b="0" baseline="0" dirty="0">
              <a:latin typeface="+mn-lt"/>
            </a:endParaRPr>
          </a:p>
          <a:p>
            <a:endParaRPr lang="en-GB" b="0" baseline="0" dirty="0"/>
          </a:p>
        </p:txBody>
      </p:sp>
    </p:spTree>
    <p:extLst>
      <p:ext uri="{BB962C8B-B14F-4D97-AF65-F5344CB8AC3E}">
        <p14:creationId xmlns:p14="http://schemas.microsoft.com/office/powerpoint/2010/main" val="240706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r>
              <a:rPr lang="en-US" dirty="0"/>
              <a:t>Useful graphical overview of the aspects that we consider for QUALITY OF PARTNERSHIP at the point of reviewing a KA210 funding application.</a:t>
            </a:r>
            <a:endParaRPr lang="en-GB" b="0" baseline="0" dirty="0">
              <a:latin typeface="+mn-lt"/>
            </a:endParaRPr>
          </a:p>
          <a:p>
            <a:endParaRPr lang="en-GB" b="0" baseline="0" dirty="0"/>
          </a:p>
        </p:txBody>
      </p:sp>
    </p:spTree>
    <p:extLst>
      <p:ext uri="{BB962C8B-B14F-4D97-AF65-F5344CB8AC3E}">
        <p14:creationId xmlns:p14="http://schemas.microsoft.com/office/powerpoint/2010/main" val="96986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r>
              <a:rPr lang="en-US" dirty="0"/>
              <a:t>Useful graphical overview of the aspects that we consider for IMPACT at the point of reviewing a KA210 funding application.</a:t>
            </a:r>
            <a:endParaRPr lang="en-GB" b="0" baseline="0" dirty="0">
              <a:latin typeface="+mn-lt"/>
            </a:endParaRPr>
          </a:p>
          <a:p>
            <a:endParaRPr lang="en-GB" b="0" baseline="0" dirty="0"/>
          </a:p>
        </p:txBody>
      </p:sp>
    </p:spTree>
    <p:extLst>
      <p:ext uri="{BB962C8B-B14F-4D97-AF65-F5344CB8AC3E}">
        <p14:creationId xmlns:p14="http://schemas.microsoft.com/office/powerpoint/2010/main" val="237969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r>
              <a:rPr lang="en-US" dirty="0"/>
              <a:t>Quick overview of what is written in the Erasmus+ Lump Sum Handbook relating to KA210 final report assessment. A useful starting point for wider discussion on what we need to review at the project end.</a:t>
            </a:r>
            <a:endParaRPr lang="en-GB" b="0" baseline="0" dirty="0">
              <a:latin typeface="+mn-lt"/>
            </a:endParaRPr>
          </a:p>
          <a:p>
            <a:endParaRPr lang="en-GB" b="0" baseline="0" dirty="0"/>
          </a:p>
        </p:txBody>
      </p:sp>
    </p:spTree>
    <p:extLst>
      <p:ext uri="{BB962C8B-B14F-4D97-AF65-F5344CB8AC3E}">
        <p14:creationId xmlns:p14="http://schemas.microsoft.com/office/powerpoint/2010/main" val="1740770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r>
              <a:rPr lang="en-US" dirty="0"/>
              <a:t>Continued overview of what is written in the Lump Sum Handbook relating to KA210 final report assessment. A useful starting point for wider discussion on what we need to review at the project end.</a:t>
            </a:r>
            <a:endParaRPr lang="en-GB" b="0" baseline="0" dirty="0">
              <a:latin typeface="+mn-lt"/>
            </a:endParaRPr>
          </a:p>
          <a:p>
            <a:endParaRPr lang="en-GB" b="0" baseline="0" dirty="0"/>
          </a:p>
        </p:txBody>
      </p:sp>
    </p:spTree>
    <p:extLst>
      <p:ext uri="{BB962C8B-B14F-4D97-AF65-F5344CB8AC3E}">
        <p14:creationId xmlns:p14="http://schemas.microsoft.com/office/powerpoint/2010/main" val="347964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r>
              <a:rPr lang="en-US" dirty="0"/>
              <a:t>Quick overview of what is written in the Beneficiary Agreement relating to KA210 final report assessment. This is a useful starting point for wider discussion on what we need to review at the project end.</a:t>
            </a:r>
            <a:endParaRPr lang="en-GB" b="0" baseline="0" dirty="0">
              <a:latin typeface="+mn-lt"/>
            </a:endParaRPr>
          </a:p>
        </p:txBody>
      </p:sp>
    </p:spTree>
    <p:extLst>
      <p:ext uri="{BB962C8B-B14F-4D97-AF65-F5344CB8AC3E}">
        <p14:creationId xmlns:p14="http://schemas.microsoft.com/office/powerpoint/2010/main" val="402369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r>
              <a:rPr lang="en-US" dirty="0"/>
              <a:t>Tabular overview of what the Online Assessment Tool (EESC) requires in terms of comments and scores for a KA210 final Report Assessment. It should be noted that the Online Assessment Tool does not include sub-criteria, relying mainly of the titles of the four assessment criteria plus boxes for scores.</a:t>
            </a:r>
            <a:endParaRPr lang="en-GB" b="0" baseline="0" dirty="0">
              <a:latin typeface="+mn-lt"/>
            </a:endParaRPr>
          </a:p>
        </p:txBody>
      </p:sp>
    </p:spTree>
    <p:extLst>
      <p:ext uri="{BB962C8B-B14F-4D97-AF65-F5344CB8AC3E}">
        <p14:creationId xmlns:p14="http://schemas.microsoft.com/office/powerpoint/2010/main" val="99074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439" y="764704"/>
            <a:ext cx="11305256" cy="4842864"/>
          </a:xfrm>
          <a:prstGeom prst="rect">
            <a:avLst/>
          </a:prstGeom>
          <a:noFill/>
        </p:spPr>
        <p:txBody>
          <a:bodyPr wrap="square" rtlCol="0">
            <a:spAutoFit/>
          </a:bodyPr>
          <a:lstStyle/>
          <a:p>
            <a:pPr algn="ctr">
              <a:lnSpc>
                <a:spcPct val="90000"/>
              </a:lnSpc>
            </a:pPr>
            <a:r>
              <a:rPr lang="en-GB" sz="6600" b="1" cap="small" dirty="0">
                <a:solidFill>
                  <a:schemeClr val="accent1">
                    <a:lumMod val="75000"/>
                  </a:schemeClr>
                </a:solidFill>
                <a:latin typeface="Candara" panose="020E0502030303020204" pitchFamily="34" charset="0"/>
                <a:cs typeface="Helvetica" pitchFamily="34" charset="0"/>
              </a:rPr>
              <a:t>ERASMUS+ KA</a:t>
            </a:r>
            <a:r>
              <a:rPr lang="en-GB" sz="7700" b="1" cap="small" dirty="0">
                <a:solidFill>
                  <a:schemeClr val="accent1">
                    <a:lumMod val="75000"/>
                  </a:schemeClr>
                </a:solidFill>
                <a:latin typeface="Candara" panose="020E0502030303020204" pitchFamily="34" charset="0"/>
                <a:cs typeface="Helvetica" pitchFamily="34" charset="0"/>
              </a:rPr>
              <a:t>210</a:t>
            </a:r>
            <a:endParaRPr lang="en-GB" sz="7700" b="1" dirty="0">
              <a:solidFill>
                <a:schemeClr val="accent1">
                  <a:lumMod val="75000"/>
                </a:schemeClr>
              </a:solidFill>
              <a:latin typeface="Candara" panose="020E0502030303020204" pitchFamily="34" charset="0"/>
              <a:cs typeface="Helvetica" pitchFamily="34" charset="0"/>
            </a:endParaRPr>
          </a:p>
          <a:p>
            <a:pPr algn="ctr">
              <a:lnSpc>
                <a:spcPct val="90000"/>
              </a:lnSpc>
            </a:pPr>
            <a:br>
              <a:rPr lang="en-GB" sz="3600" b="1" dirty="0">
                <a:solidFill>
                  <a:schemeClr val="accent1">
                    <a:lumMod val="75000"/>
                  </a:schemeClr>
                </a:solidFill>
                <a:latin typeface="Candara" panose="020E0502030303020204" pitchFamily="34" charset="0"/>
                <a:cs typeface="Helvetica" pitchFamily="34" charset="0"/>
              </a:rPr>
            </a:br>
            <a:r>
              <a:rPr lang="en-GB" sz="11500" b="1" dirty="0">
                <a:solidFill>
                  <a:schemeClr val="accent1"/>
                </a:solidFill>
                <a:latin typeface="Candara" panose="020E0502030303020204" pitchFamily="34" charset="0"/>
                <a:cs typeface="Helvetica" pitchFamily="34" charset="0"/>
              </a:rPr>
              <a:t>What, When and Why to Assess</a:t>
            </a:r>
            <a:endParaRPr lang="en-GB" sz="9600" b="1" dirty="0">
              <a:solidFill>
                <a:schemeClr val="accent1"/>
              </a:solidFill>
              <a:latin typeface="Candara" panose="020E0502030303020204" pitchFamily="34" charset="0"/>
              <a:cs typeface="Helvetica" pitchFamily="34" charset="0"/>
            </a:endParaRPr>
          </a:p>
        </p:txBody>
      </p:sp>
      <p:pic>
        <p:nvPicPr>
          <p:cNvPr id="2" name="Picture 1" descr="A blue text on a white background&#10;&#10;Description automatically generated">
            <a:extLst>
              <a:ext uri="{FF2B5EF4-FFF2-40B4-BE49-F238E27FC236}">
                <a16:creationId xmlns:a16="http://schemas.microsoft.com/office/drawing/2014/main" id="{DBBBE5A1-3032-3241-8E2A-120B2510B8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6085918"/>
            <a:ext cx="3008399" cy="530894"/>
          </a:xfrm>
          <a:prstGeom prst="rect">
            <a:avLst/>
          </a:prstGeom>
        </p:spPr>
      </p:pic>
      <p:pic>
        <p:nvPicPr>
          <p:cNvPr id="4" name="Picture 3">
            <a:extLst>
              <a:ext uri="{FF2B5EF4-FFF2-40B4-BE49-F238E27FC236}">
                <a16:creationId xmlns:a16="http://schemas.microsoft.com/office/drawing/2014/main" id="{F0ED7C6E-6DFB-7A40-48ED-A279BE4025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09"/>
          <a:stretch/>
        </p:blipFill>
        <p:spPr bwMode="auto">
          <a:xfrm>
            <a:off x="9554077" y="5922274"/>
            <a:ext cx="2368975" cy="8581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314533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42033990"/>
              </p:ext>
            </p:extLst>
          </p:nvPr>
        </p:nvGraphicFramePr>
        <p:xfrm>
          <a:off x="335360" y="1844824"/>
          <a:ext cx="11521280"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42752" y="379114"/>
            <a:ext cx="11568238" cy="1200329"/>
          </a:xfrm>
          <a:prstGeom prst="rect">
            <a:avLst/>
          </a:prstGeom>
          <a:noFill/>
        </p:spPr>
        <p:txBody>
          <a:bodyPr wrap="square" rtlCol="0">
            <a:spAutoFit/>
          </a:bodyPr>
          <a:lstStyle/>
          <a:p>
            <a:pPr algn="ctr"/>
            <a:r>
              <a:rPr lang="en-GB" sz="7200" b="1" dirty="0">
                <a:solidFill>
                  <a:srgbClr val="007FBE"/>
                </a:solidFill>
                <a:latin typeface="Calibri" panose="020F0502020204030204" pitchFamily="34" charset="0"/>
                <a:cs typeface="Calibri" panose="020F0502020204030204" pitchFamily="34" charset="0"/>
              </a:rPr>
              <a:t>FIELD-BASED GROUPWORK</a:t>
            </a:r>
            <a:endParaRPr lang="en-GB" sz="3600" b="1" dirty="0">
              <a:solidFill>
                <a:srgbClr val="007FBE"/>
              </a:solidFill>
              <a:latin typeface="Calibri" panose="020F0502020204030204" pitchFamily="34" charset="0"/>
              <a:cs typeface="Calibri" panose="020F0502020204030204" pitchFamily="34" charset="0"/>
            </a:endParaRPr>
          </a:p>
        </p:txBody>
      </p:sp>
      <p:pic>
        <p:nvPicPr>
          <p:cNvPr id="12" name="Picture 11" descr="A picture containing text, clipart&#10;&#10;Description automatically generated">
            <a:extLst>
              <a:ext uri="{FF2B5EF4-FFF2-40B4-BE49-F238E27FC236}">
                <a16:creationId xmlns:a16="http://schemas.microsoft.com/office/drawing/2014/main" id="{16C3D3F2-DC44-4887-9017-35389F9826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344" y="3813326"/>
            <a:ext cx="9793088" cy="2428904"/>
          </a:xfrm>
          <a:prstGeom prst="rect">
            <a:avLst/>
          </a:prstGeom>
        </p:spPr>
      </p:pic>
      <p:grpSp>
        <p:nvGrpSpPr>
          <p:cNvPr id="3" name="Group 2">
            <a:extLst>
              <a:ext uri="{FF2B5EF4-FFF2-40B4-BE49-F238E27FC236}">
                <a16:creationId xmlns:a16="http://schemas.microsoft.com/office/drawing/2014/main" id="{0F33249E-6924-EE4A-7036-04DD38FAD4D6}"/>
              </a:ext>
            </a:extLst>
          </p:cNvPr>
          <p:cNvGrpSpPr/>
          <p:nvPr/>
        </p:nvGrpSpPr>
        <p:grpSpPr>
          <a:xfrm>
            <a:off x="10488488" y="4293096"/>
            <a:ext cx="1008112" cy="1307225"/>
            <a:chOff x="7524328" y="160338"/>
            <a:chExt cx="1052211" cy="1485475"/>
          </a:xfrm>
        </p:grpSpPr>
        <p:pic>
          <p:nvPicPr>
            <p:cNvPr id="8" name="Picture 7">
              <a:extLst>
                <a:ext uri="{FF2B5EF4-FFF2-40B4-BE49-F238E27FC236}">
                  <a16:creationId xmlns:a16="http://schemas.microsoft.com/office/drawing/2014/main" id="{C84213AC-73F3-5584-C8B8-7BF38206F7F9}"/>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24328" y="160338"/>
              <a:ext cx="1052211" cy="1485475"/>
            </a:xfrm>
            <a:prstGeom prst="rect">
              <a:avLst/>
            </a:prstGeom>
          </p:spPr>
        </p:pic>
        <p:sp>
          <p:nvSpPr>
            <p:cNvPr id="9" name="TextBox 8">
              <a:extLst>
                <a:ext uri="{FF2B5EF4-FFF2-40B4-BE49-F238E27FC236}">
                  <a16:creationId xmlns:a16="http://schemas.microsoft.com/office/drawing/2014/main" id="{6C5856C3-8E22-89F9-BF38-C4A142DE76DF}"/>
                </a:ext>
              </a:extLst>
            </p:cNvPr>
            <p:cNvSpPr txBox="1"/>
            <p:nvPr/>
          </p:nvSpPr>
          <p:spPr>
            <a:xfrm>
              <a:off x="7647410" y="625166"/>
              <a:ext cx="806042" cy="804412"/>
            </a:xfrm>
            <a:prstGeom prst="rect">
              <a:avLst/>
            </a:prstGeom>
            <a:noFill/>
          </p:spPr>
          <p:txBody>
            <a:bodyPr wrap="square" rtlCol="0">
              <a:spAutoFit/>
            </a:bodyPr>
            <a:lstStyle/>
            <a:p>
              <a:pPr algn="ctr"/>
              <a:r>
                <a:rPr lang="en-GB" sz="4000" b="1" dirty="0">
                  <a:solidFill>
                    <a:schemeClr val="bg1"/>
                  </a:solidFill>
                </a:rPr>
                <a:t>90</a:t>
              </a:r>
            </a:p>
          </p:txBody>
        </p:sp>
      </p:grpSp>
    </p:spTree>
    <p:extLst>
      <p:ext uri="{BB962C8B-B14F-4D97-AF65-F5344CB8AC3E}">
        <p14:creationId xmlns:p14="http://schemas.microsoft.com/office/powerpoint/2010/main" val="309986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F295ABE-47B5-1D98-57C9-F0D040A488E3}"/>
              </a:ext>
            </a:extLst>
          </p:cNvPr>
          <p:cNvPicPr>
            <a:picLocks noChangeAspect="1"/>
          </p:cNvPicPr>
          <p:nvPr/>
        </p:nvPicPr>
        <p:blipFill rotWithShape="1">
          <a:blip r:embed="rId3">
            <a:extLst>
              <a:ext uri="{28A0092B-C50C-407E-A947-70E740481C1C}">
                <a14:useLocalDpi xmlns:a14="http://schemas.microsoft.com/office/drawing/2010/main" val="0"/>
              </a:ext>
            </a:extLst>
          </a:blip>
          <a:srcRect t="3523" b="6629"/>
          <a:stretch/>
        </p:blipFill>
        <p:spPr>
          <a:xfrm>
            <a:off x="10" y="-46493"/>
            <a:ext cx="12192000" cy="6858000"/>
          </a:xfrm>
          <a:prstGeom prst="rect">
            <a:avLst/>
          </a:prstGeom>
        </p:spPr>
      </p:pic>
    </p:spTree>
    <p:extLst>
      <p:ext uri="{BB962C8B-B14F-4D97-AF65-F5344CB8AC3E}">
        <p14:creationId xmlns:p14="http://schemas.microsoft.com/office/powerpoint/2010/main" val="4116857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rrowheads="1"/>
          </p:cNvPicPr>
          <p:nvPr/>
        </p:nvPicPr>
        <p:blipFill rotWithShape="1">
          <a:blip r:embed="rId3">
            <a:extLst>
              <a:ext uri="{28A0092B-C50C-407E-A947-70E740481C1C}">
                <a14:useLocalDpi xmlns:a14="http://schemas.microsoft.com/office/drawing/2010/main" val="0"/>
              </a:ext>
            </a:extLst>
          </a:blip>
          <a:srcRect l="27369" r="1470"/>
          <a:stretch/>
        </p:blipFill>
        <p:spPr bwMode="auto">
          <a:xfrm>
            <a:off x="0" y="-317"/>
            <a:ext cx="5087887" cy="6858001"/>
          </a:xfrm>
          <a:prstGeom prst="rect">
            <a:avLst/>
          </a:prstGeom>
          <a:solidFill>
            <a:schemeClr val="accent1"/>
          </a:solidFill>
          <a:ln w="12700">
            <a:noFill/>
            <a:miter lim="800000"/>
            <a:headEnd/>
            <a:tailEnd/>
          </a:ln>
        </p:spPr>
      </p:pic>
      <p:sp>
        <p:nvSpPr>
          <p:cNvPr id="8" name="TextBox 7"/>
          <p:cNvSpPr txBox="1"/>
          <p:nvPr/>
        </p:nvSpPr>
        <p:spPr>
          <a:xfrm>
            <a:off x="5588520" y="460039"/>
            <a:ext cx="6484144" cy="5812360"/>
          </a:xfrm>
          <a:prstGeom prst="rect">
            <a:avLst/>
          </a:prstGeom>
          <a:noFill/>
        </p:spPr>
        <p:txBody>
          <a:bodyPr wrap="square" rtlCol="0">
            <a:spAutoFit/>
          </a:bodyPr>
          <a:lstStyle/>
          <a:p>
            <a:pPr>
              <a:lnSpc>
                <a:spcPct val="90000"/>
              </a:lnSpc>
            </a:pPr>
            <a:r>
              <a:rPr lang="en-GB" sz="6300" b="1" dirty="0">
                <a:solidFill>
                  <a:srgbClr val="007096"/>
                </a:solidFill>
                <a:latin typeface="Candara" panose="020E0502030303020204" pitchFamily="34" charset="0"/>
                <a:cs typeface="Helvetica" pitchFamily="34" charset="0"/>
              </a:rPr>
              <a:t>Plenary Review</a:t>
            </a:r>
          </a:p>
          <a:p>
            <a:br>
              <a:rPr lang="en-GB" sz="1200" b="1" dirty="0">
                <a:solidFill>
                  <a:srgbClr val="0070C0"/>
                </a:solidFill>
                <a:latin typeface="Candara" panose="020E0502030303020204" pitchFamily="34" charset="0"/>
                <a:cs typeface="Helvetica" pitchFamily="34" charset="0"/>
              </a:rPr>
            </a:br>
            <a:r>
              <a:rPr lang="en-GB" sz="2800" dirty="0">
                <a:solidFill>
                  <a:schemeClr val="accent5">
                    <a:lumMod val="50000"/>
                  </a:schemeClr>
                </a:solidFill>
              </a:rPr>
              <a:t>1. Task Completed? Rapporteur Selected?</a:t>
            </a:r>
            <a:br>
              <a:rPr lang="en-GB" sz="2800" dirty="0">
                <a:solidFill>
                  <a:schemeClr val="accent5">
                    <a:lumMod val="50000"/>
                  </a:schemeClr>
                </a:solidFill>
              </a:rPr>
            </a:br>
            <a:endParaRPr lang="en-GB" sz="2800" dirty="0">
              <a:solidFill>
                <a:schemeClr val="accent5">
                  <a:lumMod val="50000"/>
                </a:schemeClr>
              </a:solidFill>
            </a:endParaRPr>
          </a:p>
          <a:p>
            <a:r>
              <a:rPr lang="en-GB" sz="2800" dirty="0">
                <a:solidFill>
                  <a:schemeClr val="accent5">
                    <a:lumMod val="50000"/>
                  </a:schemeClr>
                </a:solidFill>
              </a:rPr>
              <a:t>2. Did any group arrive at </a:t>
            </a:r>
            <a:r>
              <a:rPr lang="en-GB" sz="2800" dirty="0">
                <a:solidFill>
                  <a:srgbClr val="00B050"/>
                </a:solidFill>
              </a:rPr>
              <a:t>GREEN </a:t>
            </a:r>
            <a:r>
              <a:rPr lang="en-GB" sz="2800" dirty="0">
                <a:solidFill>
                  <a:schemeClr val="accent5">
                    <a:lumMod val="50000"/>
                  </a:schemeClr>
                </a:solidFill>
              </a:rPr>
              <a:t>for every single assessment sub-criterion?</a:t>
            </a:r>
          </a:p>
          <a:p>
            <a:br>
              <a:rPr lang="en-GB" sz="2800" dirty="0">
                <a:solidFill>
                  <a:schemeClr val="accent5">
                    <a:lumMod val="50000"/>
                  </a:schemeClr>
                </a:solidFill>
              </a:rPr>
            </a:br>
            <a:r>
              <a:rPr lang="en-GB" sz="2800" dirty="0">
                <a:solidFill>
                  <a:schemeClr val="accent5">
                    <a:lumMod val="50000"/>
                  </a:schemeClr>
                </a:solidFill>
              </a:rPr>
              <a:t>3. Honest Broker Method: hold card up to show what COLOUR you selected.</a:t>
            </a:r>
            <a:br>
              <a:rPr lang="en-GB" sz="2800" dirty="0">
                <a:solidFill>
                  <a:schemeClr val="accent5">
                    <a:lumMod val="50000"/>
                  </a:schemeClr>
                </a:solidFill>
              </a:rPr>
            </a:br>
            <a:endParaRPr lang="en-US" sz="1600" b="1" dirty="0">
              <a:solidFill>
                <a:schemeClr val="accent5">
                  <a:lumMod val="50000"/>
                </a:schemeClr>
              </a:solidFill>
              <a:latin typeface="Candara" panose="020E0502030303020204" pitchFamily="34" charset="0"/>
              <a:cs typeface="Helvetica" pitchFamily="34" charset="0"/>
            </a:endParaRPr>
          </a:p>
          <a:p>
            <a:br>
              <a:rPr lang="en-US" sz="2700" b="1" dirty="0">
                <a:solidFill>
                  <a:schemeClr val="accent6">
                    <a:lumMod val="75000"/>
                  </a:schemeClr>
                </a:solidFill>
                <a:latin typeface="Candara" panose="020E0502030303020204" pitchFamily="34" charset="0"/>
                <a:cs typeface="Helvetica" pitchFamily="34" charset="0"/>
              </a:rPr>
            </a:br>
            <a:r>
              <a:rPr lang="en-US" sz="3200" b="1" dirty="0">
                <a:solidFill>
                  <a:schemeClr val="accent6">
                    <a:lumMod val="75000"/>
                  </a:schemeClr>
                </a:solidFill>
                <a:latin typeface="Candara" panose="020E0502030303020204" pitchFamily="34" charset="0"/>
                <a:cs typeface="Helvetica" pitchFamily="34" charset="0"/>
              </a:rPr>
              <a:t>RAPPORTEUR FEEDBACK</a:t>
            </a:r>
            <a:br>
              <a:rPr lang="en-US" sz="3200" b="1" dirty="0">
                <a:solidFill>
                  <a:schemeClr val="accent6">
                    <a:lumMod val="75000"/>
                  </a:schemeClr>
                </a:solidFill>
                <a:latin typeface="Candara" panose="020E0502030303020204" pitchFamily="34" charset="0"/>
                <a:cs typeface="Helvetica" pitchFamily="34" charset="0"/>
              </a:rPr>
            </a:br>
            <a:r>
              <a:rPr lang="en-US" sz="3200" b="1" dirty="0">
                <a:solidFill>
                  <a:schemeClr val="accent6">
                    <a:lumMod val="75000"/>
                  </a:schemeClr>
                </a:solidFill>
                <a:latin typeface="Candara" panose="020E0502030303020204" pitchFamily="34" charset="0"/>
                <a:cs typeface="Helvetica" pitchFamily="34" charset="0"/>
              </a:rPr>
              <a:t>plus PG THOUGHTS</a:t>
            </a:r>
            <a:endParaRPr lang="en-GB" sz="9600" b="1" dirty="0">
              <a:solidFill>
                <a:schemeClr val="accent6">
                  <a:lumMod val="75000"/>
                </a:schemeClr>
              </a:solidFill>
              <a:latin typeface="Candara" panose="020E0502030303020204" pitchFamily="34" charset="0"/>
              <a:cs typeface="Helvetica" pitchFamily="34" charset="0"/>
            </a:endParaRPr>
          </a:p>
        </p:txBody>
      </p:sp>
      <p:sp>
        <p:nvSpPr>
          <p:cNvPr id="3" name="Rectangle 2">
            <a:extLst>
              <a:ext uri="{FF2B5EF4-FFF2-40B4-BE49-F238E27FC236}">
                <a16:creationId xmlns:a16="http://schemas.microsoft.com/office/drawing/2014/main" id="{16D3949A-27AE-4707-8200-53B71010BBED}"/>
              </a:ext>
            </a:extLst>
          </p:cNvPr>
          <p:cNvSpPr/>
          <p:nvPr/>
        </p:nvSpPr>
        <p:spPr>
          <a:xfrm>
            <a:off x="2012875" y="-317"/>
            <a:ext cx="3075012" cy="6857684"/>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30262746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1122DF-8B79-F57B-6B56-3275F9ED0945}"/>
              </a:ext>
            </a:extLst>
          </p:cNvPr>
          <p:cNvPicPr>
            <a:picLocks noChangeAspect="1"/>
          </p:cNvPicPr>
          <p:nvPr/>
        </p:nvPicPr>
        <p:blipFill rotWithShape="1">
          <a:blip r:embed="rId3">
            <a:extLst>
              <a:ext uri="{28A0092B-C50C-407E-A947-70E740481C1C}">
                <a14:useLocalDpi xmlns:a14="http://schemas.microsoft.com/office/drawing/2010/main" val="0"/>
              </a:ext>
            </a:extLst>
          </a:blip>
          <a:srcRect t="-676" b="678"/>
          <a:stretch/>
        </p:blipFill>
        <p:spPr>
          <a:xfrm>
            <a:off x="10" y="-46493"/>
            <a:ext cx="12192000" cy="6858000"/>
          </a:xfrm>
          <a:prstGeom prst="rect">
            <a:avLst/>
          </a:prstGeom>
        </p:spPr>
      </p:pic>
    </p:spTree>
    <p:extLst>
      <p:ext uri="{BB962C8B-B14F-4D97-AF65-F5344CB8AC3E}">
        <p14:creationId xmlns:p14="http://schemas.microsoft.com/office/powerpoint/2010/main" val="14512399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FA74C7-CBF9-0D54-F345-FC2ED03ADAE8}"/>
              </a:ext>
            </a:extLst>
          </p:cNvPr>
          <p:cNvPicPr>
            <a:picLocks noChangeAspect="1"/>
          </p:cNvPicPr>
          <p:nvPr/>
        </p:nvPicPr>
        <p:blipFill rotWithShape="1">
          <a:blip r:embed="rId3">
            <a:extLst>
              <a:ext uri="{28A0092B-C50C-407E-A947-70E740481C1C}">
                <a14:useLocalDpi xmlns:a14="http://schemas.microsoft.com/office/drawing/2010/main" val="0"/>
              </a:ext>
            </a:extLst>
          </a:blip>
          <a:srcRect t="-676" b="678"/>
          <a:stretch/>
        </p:blipFill>
        <p:spPr>
          <a:xfrm>
            <a:off x="10" y="-46493"/>
            <a:ext cx="12192000" cy="6858000"/>
          </a:xfrm>
          <a:prstGeom prst="rect">
            <a:avLst/>
          </a:prstGeom>
        </p:spPr>
      </p:pic>
    </p:spTree>
    <p:extLst>
      <p:ext uri="{BB962C8B-B14F-4D97-AF65-F5344CB8AC3E}">
        <p14:creationId xmlns:p14="http://schemas.microsoft.com/office/powerpoint/2010/main" val="17916183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66DFAE-8968-FF7A-3013-009E1438B5DC}"/>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43467" y="689103"/>
            <a:ext cx="10905066" cy="5479794"/>
          </a:xfrm>
          <a:prstGeom prst="rect">
            <a:avLst/>
          </a:prstGeom>
        </p:spPr>
      </p:pic>
    </p:spTree>
    <p:extLst>
      <p:ext uri="{BB962C8B-B14F-4D97-AF65-F5344CB8AC3E}">
        <p14:creationId xmlns:p14="http://schemas.microsoft.com/office/powerpoint/2010/main" val="17012332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66DFAE-8968-FF7A-3013-009E1438B5DC}"/>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43467" y="689103"/>
            <a:ext cx="10905066" cy="5479794"/>
          </a:xfrm>
          <a:prstGeom prst="rect">
            <a:avLst/>
          </a:prstGeom>
        </p:spPr>
      </p:pic>
    </p:spTree>
    <p:extLst>
      <p:ext uri="{BB962C8B-B14F-4D97-AF65-F5344CB8AC3E}">
        <p14:creationId xmlns:p14="http://schemas.microsoft.com/office/powerpoint/2010/main" val="2144407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66DFAE-8968-FF7A-3013-009E1438B5DC}"/>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43467" y="689103"/>
            <a:ext cx="10905066" cy="5479794"/>
          </a:xfrm>
          <a:prstGeom prst="rect">
            <a:avLst/>
          </a:prstGeom>
        </p:spPr>
      </p:pic>
    </p:spTree>
    <p:extLst>
      <p:ext uri="{BB962C8B-B14F-4D97-AF65-F5344CB8AC3E}">
        <p14:creationId xmlns:p14="http://schemas.microsoft.com/office/powerpoint/2010/main" val="35143907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66DFAE-8968-FF7A-3013-009E1438B5DC}"/>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43467" y="689103"/>
            <a:ext cx="10905066" cy="5479794"/>
          </a:xfrm>
          <a:prstGeom prst="rect">
            <a:avLst/>
          </a:prstGeom>
        </p:spPr>
      </p:pic>
    </p:spTree>
    <p:extLst>
      <p:ext uri="{BB962C8B-B14F-4D97-AF65-F5344CB8AC3E}">
        <p14:creationId xmlns:p14="http://schemas.microsoft.com/office/powerpoint/2010/main" val="34270524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69801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5">
                    <a:lumMod val="50000"/>
                  </a:schemeClr>
                </a:solidFill>
                <a:effectLst/>
                <a:uLnTx/>
                <a:uFillTx/>
                <a:latin typeface="Candara" panose="020E0502030303020204" pitchFamily="34" charset="0"/>
                <a:cs typeface="Helvetica" panose="020B0604020202020204" pitchFamily="34" charset="0"/>
              </a:rPr>
              <a:t>Lump Sum Handbook: KA210 FR Assessment</a:t>
            </a:r>
          </a:p>
        </p:txBody>
      </p:sp>
      <p:sp>
        <p:nvSpPr>
          <p:cNvPr id="2" name="TextBox 1">
            <a:extLst>
              <a:ext uri="{FF2B5EF4-FFF2-40B4-BE49-F238E27FC236}">
                <a16:creationId xmlns:a16="http://schemas.microsoft.com/office/drawing/2014/main" id="{C9F347D7-A7D4-17D2-222F-3978FE50CE7C}"/>
              </a:ext>
            </a:extLst>
          </p:cNvPr>
          <p:cNvSpPr txBox="1"/>
          <p:nvPr/>
        </p:nvSpPr>
        <p:spPr>
          <a:xfrm>
            <a:off x="4459960" y="1023995"/>
            <a:ext cx="7158746" cy="5478423"/>
          </a:xfrm>
          <a:prstGeom prst="rect">
            <a:avLst/>
          </a:prstGeom>
          <a:noFill/>
        </p:spPr>
        <p:txBody>
          <a:bodyPr wrap="square" rtlCol="0">
            <a:spAutoFit/>
          </a:bodyPr>
          <a:lstStyle/>
          <a:p>
            <a:r>
              <a:rPr lang="en-US" sz="2100" b="1" dirty="0">
                <a:solidFill>
                  <a:schemeClr val="accent5">
                    <a:lumMod val="75000"/>
                  </a:schemeClr>
                </a:solidFill>
                <a:latin typeface="Candara" panose="020E0502030303020204" pitchFamily="34" charset="0"/>
              </a:rPr>
              <a:t>Not everything that is assessed in the project proposal is judged at the project end. Mid-term review is limited, mostly adopting a model of 80-20 financing for KA210.</a:t>
            </a:r>
          </a:p>
          <a:p>
            <a:br>
              <a:rPr lang="en-US" sz="1400" b="1" dirty="0">
                <a:solidFill>
                  <a:schemeClr val="accent5">
                    <a:lumMod val="50000"/>
                  </a:schemeClr>
                </a:solidFill>
                <a:latin typeface="Candara" panose="020E0502030303020204" pitchFamily="34" charset="0"/>
              </a:rPr>
            </a:br>
            <a:r>
              <a:rPr lang="en-US" sz="2100" b="1" dirty="0">
                <a:solidFill>
                  <a:schemeClr val="accent5">
                    <a:lumMod val="50000"/>
                  </a:schemeClr>
                </a:solidFill>
                <a:latin typeface="Candara" panose="020E0502030303020204" pitchFamily="34" charset="0"/>
              </a:rPr>
              <a:t>RELEVANCE: </a:t>
            </a:r>
            <a:r>
              <a:rPr lang="en-US" sz="2100" dirty="0">
                <a:solidFill>
                  <a:schemeClr val="accent5">
                    <a:lumMod val="50000"/>
                  </a:schemeClr>
                </a:solidFill>
                <a:latin typeface="Candara" panose="020E0502030303020204" pitchFamily="34" charset="0"/>
              </a:rPr>
              <a:t>how the project has effectively addressed the objectives and priorities of the action and proven to build capacity to engage in transnational cooperation bringing added value at both national and EU level.</a:t>
            </a:r>
          </a:p>
          <a:p>
            <a:endParaRPr lang="en-US" sz="1400" dirty="0">
              <a:solidFill>
                <a:schemeClr val="accent5">
                  <a:lumMod val="50000"/>
                </a:schemeClr>
              </a:solidFill>
              <a:latin typeface="Candara" panose="020E0502030303020204" pitchFamily="34" charset="0"/>
            </a:endParaRPr>
          </a:p>
          <a:p>
            <a:r>
              <a:rPr lang="en-US" sz="2100" b="1" dirty="0">
                <a:solidFill>
                  <a:schemeClr val="accent5">
                    <a:lumMod val="75000"/>
                  </a:schemeClr>
                </a:solidFill>
                <a:latin typeface="Candara" panose="020E0502030303020204" pitchFamily="34" charset="0"/>
              </a:rPr>
              <a:t>QUALITY OF PROJECT IMPLEMENTATION: </a:t>
            </a:r>
            <a:r>
              <a:rPr lang="en-US" sz="2100" dirty="0">
                <a:solidFill>
                  <a:schemeClr val="accent5">
                    <a:lumMod val="75000"/>
                  </a:schemeClr>
                </a:solidFill>
                <a:latin typeface="Candara" panose="020E0502030303020204" pitchFamily="34" charset="0"/>
              </a:rPr>
              <a:t>quality and results achieved with activities carried out in the project.</a:t>
            </a:r>
          </a:p>
          <a:p>
            <a:endParaRPr lang="en-US" sz="1400" dirty="0">
              <a:solidFill>
                <a:schemeClr val="accent5">
                  <a:lumMod val="50000"/>
                </a:schemeClr>
              </a:solidFill>
              <a:latin typeface="Candara" panose="020E0502030303020204" pitchFamily="34" charset="0"/>
            </a:endParaRPr>
          </a:p>
          <a:p>
            <a:r>
              <a:rPr lang="en-US" sz="2100" b="1" dirty="0">
                <a:solidFill>
                  <a:schemeClr val="accent5">
                    <a:lumMod val="50000"/>
                  </a:schemeClr>
                </a:solidFill>
                <a:latin typeface="Candara" panose="020E0502030303020204" pitchFamily="34" charset="0"/>
              </a:rPr>
              <a:t>QUALITY OF PARTNERSHIP: </a:t>
            </a:r>
            <a:r>
              <a:rPr lang="en-US" sz="2100" dirty="0">
                <a:solidFill>
                  <a:schemeClr val="accent5">
                    <a:lumMod val="50000"/>
                  </a:schemeClr>
                </a:solidFill>
                <a:latin typeface="Candara" panose="020E0502030303020204" pitchFamily="34" charset="0"/>
              </a:rPr>
              <a:t>quality of cooperation among partners during implementation of the project.</a:t>
            </a:r>
          </a:p>
          <a:p>
            <a:endParaRPr lang="en-US" sz="1400" dirty="0">
              <a:solidFill>
                <a:schemeClr val="accent5">
                  <a:lumMod val="50000"/>
                </a:schemeClr>
              </a:solidFill>
              <a:latin typeface="Candara" panose="020E0502030303020204" pitchFamily="34" charset="0"/>
            </a:endParaRPr>
          </a:p>
          <a:p>
            <a:r>
              <a:rPr lang="en-US" sz="2100" b="1" dirty="0">
                <a:solidFill>
                  <a:schemeClr val="accent5">
                    <a:lumMod val="75000"/>
                  </a:schemeClr>
                </a:solidFill>
                <a:latin typeface="Candara" panose="020E0502030303020204" pitchFamily="34" charset="0"/>
              </a:rPr>
              <a:t>IMPACT: </a:t>
            </a:r>
            <a:r>
              <a:rPr lang="en-US" sz="2100" dirty="0">
                <a:solidFill>
                  <a:schemeClr val="accent5">
                    <a:lumMod val="75000"/>
                  </a:schemeClr>
                </a:solidFill>
                <a:latin typeface="Candara" panose="020E0502030303020204" pitchFamily="34" charset="0"/>
              </a:rPr>
              <a:t>integration of project results into the work of participating organisations and transferability to other stakeholders and sectors.</a:t>
            </a:r>
            <a:endParaRPr lang="en-GB" sz="2100"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endParaRPr>
          </a:p>
        </p:txBody>
      </p:sp>
      <p:pic>
        <p:nvPicPr>
          <p:cNvPr id="5" name="Picture 4" descr="A pencil and checklist on a piece of paper&#10;&#10;Description automatically generated">
            <a:extLst>
              <a:ext uri="{FF2B5EF4-FFF2-40B4-BE49-F238E27FC236}">
                <a16:creationId xmlns:a16="http://schemas.microsoft.com/office/drawing/2014/main" id="{D2BC29AC-2081-4150-BF4E-3E56DE1CE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1520345"/>
            <a:ext cx="3817309" cy="3817309"/>
          </a:xfrm>
          <a:prstGeom prst="rect">
            <a:avLst/>
          </a:prstGeom>
        </p:spPr>
      </p:pic>
    </p:spTree>
    <p:extLst>
      <p:ext uri="{BB962C8B-B14F-4D97-AF65-F5344CB8AC3E}">
        <p14:creationId xmlns:p14="http://schemas.microsoft.com/office/powerpoint/2010/main" val="33000173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69801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5">
                    <a:lumMod val="50000"/>
                  </a:schemeClr>
                </a:solidFill>
                <a:effectLst/>
                <a:uLnTx/>
                <a:uFillTx/>
                <a:latin typeface="Candara" panose="020E0502030303020204" pitchFamily="34" charset="0"/>
                <a:cs typeface="Helvetica" panose="020B0604020202020204" pitchFamily="34" charset="0"/>
              </a:rPr>
              <a:t>Lump Sum Handbook: KA210 FR Assessment</a:t>
            </a:r>
          </a:p>
        </p:txBody>
      </p:sp>
      <p:sp>
        <p:nvSpPr>
          <p:cNvPr id="2" name="TextBox 1">
            <a:extLst>
              <a:ext uri="{FF2B5EF4-FFF2-40B4-BE49-F238E27FC236}">
                <a16:creationId xmlns:a16="http://schemas.microsoft.com/office/drawing/2014/main" id="{C9F347D7-A7D4-17D2-222F-3978FE50CE7C}"/>
              </a:ext>
            </a:extLst>
          </p:cNvPr>
          <p:cNvSpPr txBox="1"/>
          <p:nvPr/>
        </p:nvSpPr>
        <p:spPr>
          <a:xfrm>
            <a:off x="4481870" y="1340768"/>
            <a:ext cx="7158746" cy="5262979"/>
          </a:xfrm>
          <a:prstGeom prst="rect">
            <a:avLst/>
          </a:prstGeom>
          <a:noFill/>
        </p:spPr>
        <p:txBody>
          <a:bodyPr wrap="square" rtlCol="0">
            <a:spAutoFit/>
          </a:bodyPr>
          <a:lstStyle/>
          <a:p>
            <a:r>
              <a:rPr lang="en-US" sz="2100" dirty="0">
                <a:solidFill>
                  <a:schemeClr val="accent5">
                    <a:lumMod val="50000"/>
                  </a:schemeClr>
                </a:solidFill>
                <a:latin typeface="Candara" panose="020E0502030303020204" pitchFamily="34" charset="0"/>
              </a:rPr>
              <a:t>In addition, at the project end:</a:t>
            </a:r>
          </a:p>
          <a:p>
            <a:endParaRPr lang="en-US" sz="2100" dirty="0">
              <a:solidFill>
                <a:schemeClr val="accent5">
                  <a:lumMod val="50000"/>
                </a:schemeClr>
              </a:solidFill>
              <a:latin typeface="Candara" panose="020E0502030303020204" pitchFamily="34" charset="0"/>
            </a:endParaRPr>
          </a:p>
          <a:p>
            <a:pPr marL="342900" indent="-342900">
              <a:buFont typeface="Arial" panose="020B0604020202020204" pitchFamily="34" charset="0"/>
              <a:buChar char="•"/>
            </a:pPr>
            <a:r>
              <a:rPr lang="en-US" sz="2100" dirty="0">
                <a:solidFill>
                  <a:schemeClr val="accent5">
                    <a:lumMod val="50000"/>
                  </a:schemeClr>
                </a:solidFill>
                <a:latin typeface="Candara" panose="020E0502030303020204" pitchFamily="34" charset="0"/>
              </a:rPr>
              <a:t>beneficiaries are invited to carry out a self-assessment exercise and to reflect on the quality of project implementation, including successes, problems and lessons learned: </a:t>
            </a:r>
            <a:r>
              <a:rPr lang="en-US" sz="2100" u="sng" dirty="0">
                <a:solidFill>
                  <a:schemeClr val="accent5">
                    <a:lumMod val="50000"/>
                  </a:schemeClr>
                </a:solidFill>
                <a:latin typeface="Candara" panose="020E0502030303020204" pitchFamily="34" charset="0"/>
              </a:rPr>
              <a:t>not clearly addressed in final report form</a:t>
            </a:r>
            <a:r>
              <a:rPr lang="en-US" sz="2100" dirty="0">
                <a:solidFill>
                  <a:schemeClr val="accent5">
                    <a:lumMod val="50000"/>
                  </a:schemeClr>
                </a:solidFill>
                <a:latin typeface="Candara" panose="020E0502030303020204" pitchFamily="34" charset="0"/>
              </a:rPr>
              <a:t>;</a:t>
            </a:r>
          </a:p>
          <a:p>
            <a:pPr marL="342900" indent="-342900">
              <a:buFont typeface="Arial" panose="020B0604020202020204" pitchFamily="34" charset="0"/>
              <a:buChar char="•"/>
            </a:pPr>
            <a:endParaRPr lang="en-US" sz="2100" dirty="0">
              <a:solidFill>
                <a:schemeClr val="accent5">
                  <a:lumMod val="50000"/>
                </a:schemeClr>
              </a:solidFill>
              <a:latin typeface="Candara" panose="020E0502030303020204" pitchFamily="34" charset="0"/>
            </a:endParaRPr>
          </a:p>
          <a:p>
            <a:pPr marL="342900" indent="-342900">
              <a:buFont typeface="Arial" panose="020B0604020202020204" pitchFamily="34" charset="0"/>
              <a:buChar char="•"/>
            </a:pPr>
            <a:r>
              <a:rPr lang="en-US" sz="2100" dirty="0">
                <a:solidFill>
                  <a:schemeClr val="accent5">
                    <a:lumMod val="50000"/>
                  </a:schemeClr>
                </a:solidFill>
                <a:latin typeface="Candara" panose="020E0502030303020204" pitchFamily="34" charset="0"/>
              </a:rPr>
              <a:t>project results and outcomes must be uploaded on the Erasmus+ Project Results Platform as proof of the quality of the project: </a:t>
            </a:r>
            <a:r>
              <a:rPr lang="en-US" sz="2100" u="sng" dirty="0">
                <a:solidFill>
                  <a:schemeClr val="accent5">
                    <a:lumMod val="50000"/>
                  </a:schemeClr>
                </a:solidFill>
                <a:latin typeface="Candara" panose="020E0502030303020204" pitchFamily="34" charset="0"/>
              </a:rPr>
              <a:t>distinctly mentioned at the end of the final report form but often just a project weblink</a:t>
            </a:r>
            <a:r>
              <a:rPr lang="en-US" sz="2100" dirty="0">
                <a:solidFill>
                  <a:schemeClr val="accent5">
                    <a:lumMod val="50000"/>
                  </a:schemeClr>
                </a:solidFill>
                <a:latin typeface="Candara" panose="020E0502030303020204" pitchFamily="34" charset="0"/>
              </a:rPr>
              <a:t>;</a:t>
            </a:r>
          </a:p>
          <a:p>
            <a:pPr marL="342900" indent="-342900">
              <a:buFont typeface="Arial" panose="020B0604020202020204" pitchFamily="34" charset="0"/>
              <a:buChar char="•"/>
            </a:pPr>
            <a:endParaRPr lang="en-US" sz="2100" dirty="0">
              <a:solidFill>
                <a:schemeClr val="accent5">
                  <a:lumMod val="50000"/>
                </a:schemeClr>
              </a:solidFill>
              <a:latin typeface="Candara" panose="020E0502030303020204" pitchFamily="34" charset="0"/>
            </a:endParaRPr>
          </a:p>
          <a:p>
            <a:pPr marL="342900" indent="-342900">
              <a:buFont typeface="Arial" panose="020B0604020202020204" pitchFamily="34" charset="0"/>
              <a:buChar char="•"/>
            </a:pPr>
            <a:r>
              <a:rPr lang="en-US" sz="2100" dirty="0">
                <a:solidFill>
                  <a:schemeClr val="accent5">
                    <a:lumMod val="50000"/>
                  </a:schemeClr>
                </a:solidFill>
                <a:latin typeface="Candara" panose="020E0502030303020204" pitchFamily="34" charset="0"/>
              </a:rPr>
              <a:t>proof of expenses is not required at the final report stage: yet beneficiaries must keep all relevant documentation to demonstrate that activities have been carried out - in case of subsequent NA checks.</a:t>
            </a:r>
            <a:endParaRPr lang="en-GB" sz="2100" dirty="0">
              <a:solidFill>
                <a:schemeClr val="accent5">
                  <a:lumMod val="50000"/>
                </a:schemeClr>
              </a:solidFill>
              <a:latin typeface="Candara" panose="020E0502030303020204" pitchFamily="34" charset="0"/>
              <a:ea typeface="Verdana" panose="020B0604030504040204" pitchFamily="34" charset="0"/>
              <a:cs typeface="Verdana" panose="020B0604030504040204" pitchFamily="34" charset="0"/>
            </a:endParaRPr>
          </a:p>
        </p:txBody>
      </p:sp>
      <p:pic>
        <p:nvPicPr>
          <p:cNvPr id="5" name="Picture 4" descr="A pencil and checklist on a piece of paper&#10;&#10;Description automatically generated">
            <a:extLst>
              <a:ext uri="{FF2B5EF4-FFF2-40B4-BE49-F238E27FC236}">
                <a16:creationId xmlns:a16="http://schemas.microsoft.com/office/drawing/2014/main" id="{D2BC29AC-2081-4150-BF4E-3E56DE1CE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1520345"/>
            <a:ext cx="3817309" cy="3817309"/>
          </a:xfrm>
          <a:prstGeom prst="rect">
            <a:avLst/>
          </a:prstGeom>
        </p:spPr>
      </p:pic>
    </p:spTree>
    <p:extLst>
      <p:ext uri="{BB962C8B-B14F-4D97-AF65-F5344CB8AC3E}">
        <p14:creationId xmlns:p14="http://schemas.microsoft.com/office/powerpoint/2010/main" val="23150592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69801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5">
                    <a:lumMod val="75000"/>
                  </a:schemeClr>
                </a:solidFill>
                <a:effectLst/>
                <a:uLnTx/>
                <a:uFillTx/>
                <a:latin typeface="Candara" panose="020E0502030303020204" pitchFamily="34" charset="0"/>
                <a:cs typeface="Helvetica" panose="020B0604020202020204" pitchFamily="34" charset="0"/>
              </a:rPr>
              <a:t>Beneficiary Agreement: Annex 2 - Article 6.4</a:t>
            </a:r>
          </a:p>
        </p:txBody>
      </p:sp>
      <p:sp>
        <p:nvSpPr>
          <p:cNvPr id="2" name="TextBox 1">
            <a:extLst>
              <a:ext uri="{FF2B5EF4-FFF2-40B4-BE49-F238E27FC236}">
                <a16:creationId xmlns:a16="http://schemas.microsoft.com/office/drawing/2014/main" id="{C9F347D7-A7D4-17D2-222F-3978FE50CE7C}"/>
              </a:ext>
            </a:extLst>
          </p:cNvPr>
          <p:cNvSpPr txBox="1"/>
          <p:nvPr/>
        </p:nvSpPr>
        <p:spPr>
          <a:xfrm>
            <a:off x="2820079" y="1099114"/>
            <a:ext cx="9252585" cy="5586145"/>
          </a:xfrm>
          <a:prstGeom prst="rect">
            <a:avLst/>
          </a:prstGeom>
          <a:noFill/>
        </p:spPr>
        <p:txBody>
          <a:bodyPr wrap="square" rtlCol="0">
            <a:spAutoFit/>
          </a:bodyPr>
          <a:lstStyle/>
          <a:p>
            <a:r>
              <a:rPr lang="en-US" sz="2100" dirty="0">
                <a:solidFill>
                  <a:schemeClr val="accent5">
                    <a:lumMod val="75000"/>
                  </a:schemeClr>
                </a:solidFill>
                <a:latin typeface="Candara" panose="020E0502030303020204" pitchFamily="34" charset="0"/>
              </a:rPr>
              <a:t>The final report and project results will be assessed by the NA, using a common set of quality criteria focusing on:</a:t>
            </a:r>
          </a:p>
          <a:p>
            <a:endParaRPr lang="en-US" sz="2100" dirty="0">
              <a:solidFill>
                <a:schemeClr val="accent3">
                  <a:lumMod val="50000"/>
                </a:schemeClr>
              </a:solidFill>
              <a:latin typeface="Candara" panose="020E0502030303020204" pitchFamily="34" charset="0"/>
            </a:endParaRPr>
          </a:p>
          <a:p>
            <a:pPr marL="342900" indent="-342900">
              <a:buFont typeface="Arial" panose="020B0604020202020204" pitchFamily="34" charset="0"/>
              <a:buChar char="•"/>
            </a:pPr>
            <a:r>
              <a:rPr lang="en-US" sz="2100" dirty="0">
                <a:solidFill>
                  <a:schemeClr val="accent1">
                    <a:lumMod val="75000"/>
                  </a:schemeClr>
                </a:solidFill>
                <a:latin typeface="Candara" panose="020E0502030303020204" pitchFamily="34" charset="0"/>
              </a:rPr>
              <a:t>extent to which the project was implemented in line with the</a:t>
            </a:r>
            <a:br>
              <a:rPr lang="en-US" sz="2100" dirty="0">
                <a:solidFill>
                  <a:schemeClr val="accent1">
                    <a:lumMod val="75000"/>
                  </a:schemeClr>
                </a:solidFill>
                <a:latin typeface="Candara" panose="020E0502030303020204" pitchFamily="34" charset="0"/>
              </a:rPr>
            </a:br>
            <a:r>
              <a:rPr lang="en-US" sz="2100" dirty="0">
                <a:solidFill>
                  <a:schemeClr val="accent1">
                    <a:lumMod val="75000"/>
                  </a:schemeClr>
                </a:solidFill>
                <a:latin typeface="Candara" panose="020E0502030303020204" pitchFamily="34" charset="0"/>
              </a:rPr>
              <a:t>approved grant application;</a:t>
            </a:r>
          </a:p>
          <a:p>
            <a:pPr marL="342900" indent="-342900">
              <a:buFont typeface="Arial" panose="020B0604020202020204" pitchFamily="34" charset="0"/>
              <a:buChar char="•"/>
            </a:pPr>
            <a:r>
              <a:rPr lang="en-US" sz="2100" dirty="0">
                <a:solidFill>
                  <a:schemeClr val="accent5">
                    <a:lumMod val="75000"/>
                  </a:schemeClr>
                </a:solidFill>
                <a:latin typeface="Candara" panose="020E0502030303020204" pitchFamily="34" charset="0"/>
              </a:rPr>
              <a:t>quality of activities undertaken and consistency with project objectives;</a:t>
            </a:r>
          </a:p>
          <a:p>
            <a:pPr marL="342900" indent="-342900">
              <a:buFont typeface="Arial" panose="020B0604020202020204" pitchFamily="34" charset="0"/>
              <a:buChar char="•"/>
            </a:pPr>
            <a:r>
              <a:rPr lang="en-US" sz="2100" dirty="0">
                <a:solidFill>
                  <a:schemeClr val="accent1">
                    <a:lumMod val="75000"/>
                  </a:schemeClr>
                </a:solidFill>
                <a:latin typeface="Candara" panose="020E0502030303020204" pitchFamily="34" charset="0"/>
              </a:rPr>
              <a:t>quality of the products and results produced;</a:t>
            </a:r>
          </a:p>
          <a:p>
            <a:pPr marL="342900" indent="-342900">
              <a:buFont typeface="Arial" panose="020B0604020202020204" pitchFamily="34" charset="0"/>
              <a:buChar char="•"/>
            </a:pPr>
            <a:r>
              <a:rPr lang="en-US" sz="2100" dirty="0">
                <a:solidFill>
                  <a:schemeClr val="accent5">
                    <a:lumMod val="75000"/>
                  </a:schemeClr>
                </a:solidFill>
                <a:latin typeface="Candara" panose="020E0502030303020204" pitchFamily="34" charset="0"/>
              </a:rPr>
              <a:t>learning outcomes and impact on participants;</a:t>
            </a:r>
          </a:p>
          <a:p>
            <a:pPr marL="342900" indent="-342900">
              <a:buFont typeface="Arial" panose="020B0604020202020204" pitchFamily="34" charset="0"/>
              <a:buChar char="•"/>
            </a:pPr>
            <a:r>
              <a:rPr lang="en-US" sz="2100" dirty="0">
                <a:solidFill>
                  <a:schemeClr val="accent1">
                    <a:lumMod val="75000"/>
                  </a:schemeClr>
                </a:solidFill>
                <a:latin typeface="Candara" panose="020E0502030303020204" pitchFamily="34" charset="0"/>
              </a:rPr>
              <a:t>extent to which the project proved to be innovative/complementary to other initiatives;</a:t>
            </a:r>
          </a:p>
          <a:p>
            <a:pPr marL="342900" indent="-342900">
              <a:buFont typeface="Arial" panose="020B0604020202020204" pitchFamily="34" charset="0"/>
              <a:buChar char="•"/>
            </a:pPr>
            <a:r>
              <a:rPr lang="en-US" sz="2100" dirty="0">
                <a:solidFill>
                  <a:schemeClr val="accent5">
                    <a:lumMod val="75000"/>
                  </a:schemeClr>
                </a:solidFill>
                <a:latin typeface="Candara" panose="020E0502030303020204" pitchFamily="34" charset="0"/>
              </a:rPr>
              <a:t>extent to which the project proved to add value at EU level;</a:t>
            </a:r>
          </a:p>
          <a:p>
            <a:pPr marL="342900" indent="-342900">
              <a:buFont typeface="Arial" panose="020B0604020202020204" pitchFamily="34" charset="0"/>
              <a:buChar char="•"/>
            </a:pPr>
            <a:r>
              <a:rPr lang="en-US" sz="2100" dirty="0">
                <a:solidFill>
                  <a:schemeClr val="accent1">
                    <a:lumMod val="75000"/>
                  </a:schemeClr>
                </a:solidFill>
                <a:latin typeface="Candara" panose="020E0502030303020204" pitchFamily="34" charset="0"/>
              </a:rPr>
              <a:t>extent to which the project implemented effective quality measures as well as measures for evaluating the project's outcomes;</a:t>
            </a:r>
          </a:p>
          <a:p>
            <a:pPr marL="342900" indent="-342900">
              <a:buFont typeface="Arial" panose="020B0604020202020204" pitchFamily="34" charset="0"/>
              <a:buChar char="•"/>
            </a:pPr>
            <a:r>
              <a:rPr lang="en-US" sz="2100" dirty="0">
                <a:solidFill>
                  <a:schemeClr val="accent5">
                    <a:lumMod val="75000"/>
                  </a:schemeClr>
                </a:solidFill>
                <a:latin typeface="Candara" panose="020E0502030303020204" pitchFamily="34" charset="0"/>
              </a:rPr>
              <a:t>impact on participating organisations;</a:t>
            </a:r>
          </a:p>
          <a:p>
            <a:pPr marL="342900" indent="-342900">
              <a:buFont typeface="Arial" panose="020B0604020202020204" pitchFamily="34" charset="0"/>
              <a:buChar char="•"/>
            </a:pPr>
            <a:r>
              <a:rPr lang="en-US" sz="2100" dirty="0">
                <a:solidFill>
                  <a:schemeClr val="accent1">
                    <a:lumMod val="75000"/>
                  </a:schemeClr>
                </a:solidFill>
                <a:latin typeface="Candara" panose="020E0502030303020204" pitchFamily="34" charset="0"/>
              </a:rPr>
              <a:t>quality and scope of dissemination activities undertaken;</a:t>
            </a:r>
          </a:p>
          <a:p>
            <a:pPr marL="342900" indent="-342900">
              <a:buFont typeface="Arial" panose="020B0604020202020204" pitchFamily="34" charset="0"/>
              <a:buChar char="•"/>
            </a:pPr>
            <a:r>
              <a:rPr lang="en-US" sz="2100" dirty="0">
                <a:solidFill>
                  <a:schemeClr val="accent5">
                    <a:lumMod val="75000"/>
                  </a:schemeClr>
                </a:solidFill>
                <a:latin typeface="Candara" panose="020E0502030303020204" pitchFamily="34" charset="0"/>
              </a:rPr>
              <a:t>potential wider impact of the project on individuals and organisations beyond the beneficiaries.</a:t>
            </a:r>
          </a:p>
        </p:txBody>
      </p:sp>
      <p:pic>
        <p:nvPicPr>
          <p:cNvPr id="5" name="Picture 4" descr="A pencil and checklist on a piece of paper&#10;&#10;Description automatically generated">
            <a:extLst>
              <a:ext uri="{FF2B5EF4-FFF2-40B4-BE49-F238E27FC236}">
                <a16:creationId xmlns:a16="http://schemas.microsoft.com/office/drawing/2014/main" id="{D2BC29AC-2081-4150-BF4E-3E56DE1CE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1099114"/>
            <a:ext cx="2340703" cy="2340703"/>
          </a:xfrm>
          <a:prstGeom prst="rect">
            <a:avLst/>
          </a:prstGeom>
        </p:spPr>
      </p:pic>
      <p:pic>
        <p:nvPicPr>
          <p:cNvPr id="3" name="Picture 2" descr="A pencil and checklist on a piece of paper&#10;&#10;Description automatically generated">
            <a:extLst>
              <a:ext uri="{FF2B5EF4-FFF2-40B4-BE49-F238E27FC236}">
                <a16:creationId xmlns:a16="http://schemas.microsoft.com/office/drawing/2014/main" id="{E49E77D6-335F-5C37-5111-E021D6C7B3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3574905"/>
            <a:ext cx="2340703" cy="2340703"/>
          </a:xfrm>
          <a:prstGeom prst="rect">
            <a:avLst/>
          </a:prstGeom>
        </p:spPr>
      </p:pic>
    </p:spTree>
    <p:extLst>
      <p:ext uri="{BB962C8B-B14F-4D97-AF65-F5344CB8AC3E}">
        <p14:creationId xmlns:p14="http://schemas.microsoft.com/office/powerpoint/2010/main" val="14983178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69801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5">
                    <a:lumMod val="75000"/>
                  </a:schemeClr>
                </a:solidFill>
                <a:effectLst/>
                <a:uLnTx/>
                <a:uFillTx/>
                <a:latin typeface="Candara" panose="020E0502030303020204" pitchFamily="34" charset="0"/>
                <a:cs typeface="Helvetica" panose="020B0604020202020204" pitchFamily="34" charset="0"/>
              </a:rPr>
              <a:t>Online Assessment Tool (EESC)</a:t>
            </a:r>
          </a:p>
        </p:txBody>
      </p:sp>
      <p:graphicFrame>
        <p:nvGraphicFramePr>
          <p:cNvPr id="4" name="Table 6">
            <a:extLst>
              <a:ext uri="{FF2B5EF4-FFF2-40B4-BE49-F238E27FC236}">
                <a16:creationId xmlns:a16="http://schemas.microsoft.com/office/drawing/2014/main" id="{A018F2CE-0D2E-6F63-CDA2-1CF43913AF9A}"/>
              </a:ext>
            </a:extLst>
          </p:cNvPr>
          <p:cNvGraphicFramePr>
            <a:graphicFrameLocks noGrp="1"/>
          </p:cNvGraphicFramePr>
          <p:nvPr>
            <p:extLst>
              <p:ext uri="{D42A27DB-BD31-4B8C-83A1-F6EECF244321}">
                <p14:modId xmlns:p14="http://schemas.microsoft.com/office/powerpoint/2010/main" val="3525033112"/>
              </p:ext>
            </p:extLst>
          </p:nvPr>
        </p:nvGraphicFramePr>
        <p:xfrm>
          <a:off x="623392" y="1203960"/>
          <a:ext cx="11017224" cy="5033352"/>
        </p:xfrm>
        <a:graphic>
          <a:graphicData uri="http://schemas.openxmlformats.org/drawingml/2006/table">
            <a:tbl>
              <a:tblPr firstRow="1" bandRow="1">
                <a:tableStyleId>{7DF18680-E054-41AD-8BC1-D1AEF772440D}</a:tableStyleId>
              </a:tblPr>
              <a:tblGrid>
                <a:gridCol w="5904656">
                  <a:extLst>
                    <a:ext uri="{9D8B030D-6E8A-4147-A177-3AD203B41FA5}">
                      <a16:colId xmlns:a16="http://schemas.microsoft.com/office/drawing/2014/main" val="2467445025"/>
                    </a:ext>
                  </a:extLst>
                </a:gridCol>
                <a:gridCol w="5112568">
                  <a:extLst>
                    <a:ext uri="{9D8B030D-6E8A-4147-A177-3AD203B41FA5}">
                      <a16:colId xmlns:a16="http://schemas.microsoft.com/office/drawing/2014/main" val="3002976460"/>
                    </a:ext>
                  </a:extLst>
                </a:gridCol>
              </a:tblGrid>
              <a:tr h="838892">
                <a:tc>
                  <a:txBody>
                    <a:bodyPr/>
                    <a:lstStyle/>
                    <a:p>
                      <a:r>
                        <a:rPr lang="en-GB" sz="2800" dirty="0"/>
                        <a:t>Criteria</a:t>
                      </a:r>
                    </a:p>
                  </a:txBody>
                  <a:tcPr anchor="ctr"/>
                </a:tc>
                <a:tc>
                  <a:txBody>
                    <a:bodyPr/>
                    <a:lstStyle/>
                    <a:p>
                      <a:pPr algn="ctr"/>
                      <a:r>
                        <a:rPr lang="en-GB" sz="2800" dirty="0"/>
                        <a:t>Quality Assessment Score</a:t>
                      </a:r>
                    </a:p>
                  </a:txBody>
                  <a:tcPr anchor="ctr"/>
                </a:tc>
                <a:extLst>
                  <a:ext uri="{0D108BD9-81ED-4DB2-BD59-A6C34878D82A}">
                    <a16:rowId xmlns:a16="http://schemas.microsoft.com/office/drawing/2014/main" val="2099696195"/>
                  </a:ext>
                </a:extLst>
              </a:tr>
              <a:tr h="838892">
                <a:tc>
                  <a:txBody>
                    <a:bodyPr/>
                    <a:lstStyle/>
                    <a:p>
                      <a:r>
                        <a:rPr lang="en-GB" sz="2800" dirty="0">
                          <a:solidFill>
                            <a:schemeClr val="accent1">
                              <a:lumMod val="75000"/>
                            </a:schemeClr>
                          </a:solidFill>
                        </a:rPr>
                        <a:t>Relevance</a:t>
                      </a:r>
                    </a:p>
                  </a:txBody>
                  <a:tcPr anchor="ctr"/>
                </a:tc>
                <a:tc>
                  <a:txBody>
                    <a:bodyPr/>
                    <a:lstStyle/>
                    <a:p>
                      <a:pPr algn="ctr"/>
                      <a:r>
                        <a:rPr lang="en-GB" sz="2800" dirty="0">
                          <a:solidFill>
                            <a:schemeClr val="accent1">
                              <a:lumMod val="75000"/>
                            </a:schemeClr>
                          </a:solidFill>
                        </a:rPr>
                        <a:t>[out of 20 points]</a:t>
                      </a:r>
                    </a:p>
                  </a:txBody>
                  <a:tcPr anchor="ctr"/>
                </a:tc>
                <a:extLst>
                  <a:ext uri="{0D108BD9-81ED-4DB2-BD59-A6C34878D82A}">
                    <a16:rowId xmlns:a16="http://schemas.microsoft.com/office/drawing/2014/main" val="574649696"/>
                  </a:ext>
                </a:extLst>
              </a:tr>
              <a:tr h="838892">
                <a:tc>
                  <a:txBody>
                    <a:bodyPr/>
                    <a:lstStyle/>
                    <a:p>
                      <a:r>
                        <a:rPr lang="en-GB" sz="2800" dirty="0">
                          <a:solidFill>
                            <a:schemeClr val="accent1">
                              <a:lumMod val="75000"/>
                            </a:schemeClr>
                          </a:solidFill>
                        </a:rPr>
                        <a:t>Quality of Project Implementation</a:t>
                      </a:r>
                    </a:p>
                  </a:txBody>
                  <a:tcPr anchor="ctr"/>
                </a:tc>
                <a:tc>
                  <a:txBody>
                    <a:bodyPr/>
                    <a:lstStyle/>
                    <a:p>
                      <a:pPr algn="ctr"/>
                      <a:r>
                        <a:rPr lang="en-GB" sz="2800" dirty="0">
                          <a:solidFill>
                            <a:schemeClr val="accent1">
                              <a:lumMod val="75000"/>
                            </a:schemeClr>
                          </a:solidFill>
                        </a:rPr>
                        <a:t>[out of 30 points]</a:t>
                      </a:r>
                    </a:p>
                  </a:txBody>
                  <a:tcPr anchor="ctr"/>
                </a:tc>
                <a:extLst>
                  <a:ext uri="{0D108BD9-81ED-4DB2-BD59-A6C34878D82A}">
                    <a16:rowId xmlns:a16="http://schemas.microsoft.com/office/drawing/2014/main" val="1908439221"/>
                  </a:ext>
                </a:extLst>
              </a:tr>
              <a:tr h="838892">
                <a:tc>
                  <a:txBody>
                    <a:bodyPr/>
                    <a:lstStyle/>
                    <a:p>
                      <a:r>
                        <a:rPr lang="en-GB" sz="2800" dirty="0">
                          <a:solidFill>
                            <a:schemeClr val="accent1">
                              <a:lumMod val="75000"/>
                            </a:schemeClr>
                          </a:solidFill>
                        </a:rPr>
                        <a:t>Quality of Partnership</a:t>
                      </a:r>
                    </a:p>
                  </a:txBody>
                  <a:tcPr anchor="ctr"/>
                </a:tc>
                <a:tc>
                  <a:txBody>
                    <a:bodyPr/>
                    <a:lstStyle/>
                    <a:p>
                      <a:pPr algn="ctr"/>
                      <a:r>
                        <a:rPr lang="en-GB" sz="2800" dirty="0">
                          <a:solidFill>
                            <a:schemeClr val="accent1">
                              <a:lumMod val="75000"/>
                            </a:schemeClr>
                          </a:solidFill>
                        </a:rPr>
                        <a:t>[out of 20 points]</a:t>
                      </a:r>
                    </a:p>
                  </a:txBody>
                  <a:tcPr anchor="ctr"/>
                </a:tc>
                <a:extLst>
                  <a:ext uri="{0D108BD9-81ED-4DB2-BD59-A6C34878D82A}">
                    <a16:rowId xmlns:a16="http://schemas.microsoft.com/office/drawing/2014/main" val="1373982167"/>
                  </a:ext>
                </a:extLst>
              </a:tr>
              <a:tr h="838892">
                <a:tc>
                  <a:txBody>
                    <a:bodyPr/>
                    <a:lstStyle/>
                    <a:p>
                      <a:r>
                        <a:rPr lang="en-GB" sz="2800" dirty="0">
                          <a:solidFill>
                            <a:schemeClr val="accent1">
                              <a:lumMod val="75000"/>
                            </a:schemeClr>
                          </a:solidFill>
                        </a:rPr>
                        <a:t>Impact</a:t>
                      </a:r>
                    </a:p>
                  </a:txBody>
                  <a:tcPr anchor="ctr"/>
                </a:tc>
                <a:tc>
                  <a:txBody>
                    <a:bodyPr/>
                    <a:lstStyle/>
                    <a:p>
                      <a:pPr algn="ctr"/>
                      <a:r>
                        <a:rPr lang="en-GB" sz="2800" dirty="0">
                          <a:solidFill>
                            <a:schemeClr val="accent1">
                              <a:lumMod val="75000"/>
                            </a:schemeClr>
                          </a:solidFill>
                        </a:rPr>
                        <a:t>[out of 30 points]</a:t>
                      </a:r>
                    </a:p>
                  </a:txBody>
                  <a:tcPr anchor="ctr"/>
                </a:tc>
                <a:extLst>
                  <a:ext uri="{0D108BD9-81ED-4DB2-BD59-A6C34878D82A}">
                    <a16:rowId xmlns:a16="http://schemas.microsoft.com/office/drawing/2014/main" val="2376699599"/>
                  </a:ext>
                </a:extLst>
              </a:tr>
              <a:tr h="838892">
                <a:tc>
                  <a:txBody>
                    <a:bodyPr/>
                    <a:lstStyle/>
                    <a:p>
                      <a:r>
                        <a:rPr lang="en-GB" sz="2800" dirty="0">
                          <a:solidFill>
                            <a:schemeClr val="accent1">
                              <a:lumMod val="75000"/>
                            </a:schemeClr>
                          </a:solidFill>
                        </a:rPr>
                        <a:t>FINAL SCORE</a:t>
                      </a:r>
                    </a:p>
                  </a:txBody>
                  <a:tcPr anchor="ctr"/>
                </a:tc>
                <a:tc>
                  <a:txBody>
                    <a:bodyPr/>
                    <a:lstStyle/>
                    <a:p>
                      <a:pPr algn="ctr"/>
                      <a:r>
                        <a:rPr lang="en-GB" sz="2800" dirty="0">
                          <a:solidFill>
                            <a:schemeClr val="accent1">
                              <a:lumMod val="75000"/>
                            </a:schemeClr>
                          </a:solidFill>
                        </a:rPr>
                        <a:t>[out of 100 points]</a:t>
                      </a:r>
                    </a:p>
                  </a:txBody>
                  <a:tcPr anchor="ctr"/>
                </a:tc>
                <a:extLst>
                  <a:ext uri="{0D108BD9-81ED-4DB2-BD59-A6C34878D82A}">
                    <a16:rowId xmlns:a16="http://schemas.microsoft.com/office/drawing/2014/main" val="2373808668"/>
                  </a:ext>
                </a:extLst>
              </a:tr>
            </a:tbl>
          </a:graphicData>
        </a:graphic>
      </p:graphicFrame>
    </p:spTree>
    <p:extLst>
      <p:ext uri="{BB962C8B-B14F-4D97-AF65-F5344CB8AC3E}">
        <p14:creationId xmlns:p14="http://schemas.microsoft.com/office/powerpoint/2010/main" val="63100990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10009</TotalTime>
  <Words>1289</Words>
  <Application>Microsoft Office PowerPoint</Application>
  <PresentationFormat>Widescreen</PresentationFormat>
  <Paragraphs>84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Paul-Home</dc:creator>
  <cp:lastModifiedBy>Paul G</cp:lastModifiedBy>
  <cp:revision>685</cp:revision>
  <cp:lastPrinted>2023-02-11T13:31:46Z</cp:lastPrinted>
  <dcterms:created xsi:type="dcterms:W3CDTF">2014-03-21T10:03:33Z</dcterms:created>
  <dcterms:modified xsi:type="dcterms:W3CDTF">2023-10-12T13:50:03Z</dcterms:modified>
</cp:coreProperties>
</file>