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553" r:id="rId3"/>
    <p:sldId id="1554" r:id="rId4"/>
    <p:sldId id="1555" r:id="rId5"/>
    <p:sldId id="1651" r:id="rId6"/>
    <p:sldId id="557" r:id="rId7"/>
    <p:sldId id="1745" r:id="rId8"/>
    <p:sldId id="1197" r:id="rId9"/>
    <p:sldId id="1687" r:id="rId10"/>
    <p:sldId id="1556" r:id="rId11"/>
    <p:sldId id="923" r:id="rId12"/>
    <p:sldId id="1696" r:id="rId13"/>
    <p:sldId id="1661" r:id="rId14"/>
    <p:sldId id="1794" r:id="rId15"/>
    <p:sldId id="1663" r:id="rId16"/>
    <p:sldId id="1664" r:id="rId17"/>
    <p:sldId id="1002" r:id="rId18"/>
    <p:sldId id="1104" r:id="rId19"/>
    <p:sldId id="1508" r:id="rId20"/>
    <p:sldId id="964" r:id="rId21"/>
    <p:sldId id="1513"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3776"/>
    <a:srgbClr val="9B5630"/>
    <a:srgbClr val="15297D"/>
    <a:srgbClr val="193193"/>
    <a:srgbClr val="C6D9F1"/>
    <a:srgbClr val="B02E18"/>
    <a:srgbClr val="E3492F"/>
    <a:srgbClr val="DA2A6C"/>
    <a:srgbClr val="EDEDEF"/>
    <a:srgbClr val="E13A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62545" autoAdjust="0"/>
  </p:normalViewPr>
  <p:slideViewPr>
    <p:cSldViewPr>
      <p:cViewPr varScale="1">
        <p:scale>
          <a:sx n="70" d="100"/>
          <a:sy n="70" d="100"/>
        </p:scale>
        <p:origin x="2052" y="5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1146" y="300"/>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0758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9091" tIns="49545" rIns="99091" bIns="49545" rtlCol="0" anchor="ctr"/>
          <a:lstStyle/>
          <a:p>
            <a:endParaRPr lang="en-GB"/>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9091" tIns="49545" rIns="99091" bIns="495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819268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algn="l"/>
            <a:r>
              <a:rPr lang="en-GB" dirty="0">
                <a:latin typeface="Calibri" panose="020F0502020204030204" pitchFamily="34" charset="0"/>
                <a:cs typeface="Calibri" panose="020F0502020204030204" pitchFamily="34" charset="0"/>
              </a:rPr>
              <a:t>GUIDELINES FOR ERASMUS+ NAs</a:t>
            </a:r>
          </a:p>
          <a:p>
            <a:pPr algn="l"/>
            <a:r>
              <a:rPr lang="en-US" dirty="0">
                <a:latin typeface="Calibri" panose="020F0502020204030204" pitchFamily="34" charset="0"/>
                <a:cs typeface="Calibri" panose="020F0502020204030204" pitchFamily="34" charset="0"/>
              </a:rPr>
              <a:t>This is the welcome screen. Add your own location and date. You can also add your own logos but please retain the CLEAR, Erasmus+ and EU financing logos.</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3821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1675"/>
            <a:ext cx="6234112" cy="3506788"/>
          </a:xfrm>
        </p:spPr>
      </p:sp>
      <p:sp>
        <p:nvSpPr>
          <p:cNvPr id="3" name="Notes Placeholder 2"/>
          <p:cNvSpPr>
            <a:spLocks noGrp="1"/>
          </p:cNvSpPr>
          <p:nvPr>
            <p:ph type="body" idx="1"/>
          </p:nvPr>
        </p:nvSpPr>
        <p:spPr/>
        <p:txBody>
          <a:bodyPr>
            <a:normAutofit/>
          </a:bodyPr>
          <a:lstStyle/>
          <a:p>
            <a:pPr defTabSz="937900"/>
            <a:r>
              <a:rPr lang="en-GB" dirty="0"/>
              <a:t>GUIDELINES FOR ERASMUS+ NAs</a:t>
            </a:r>
          </a:p>
          <a:p>
            <a:pPr defTabSz="937900"/>
            <a:r>
              <a:rPr lang="en-US" dirty="0"/>
              <a:t>Icebreaker Example 1: this is suitable for a physical event where participants are asked to work either in a single LARGE GROUP or in several SMALLER GROUPS, within which they will share some information about themselves, namely: [1] first name; [2] country of residence and/or country in which they assess; [3] educational field/s for which they assess; and [4] something else which can be work-related or more personal to the participating individuals (e.g. loves sport; loves to travel; loves gardening). If working in a single LARGE GROUP, more space and time will be needed. If space and/or time are limited, it is recommended to work in smaller circles, with the trainer inviting just a few smaller groups to share their findings with remaining participants.</a:t>
            </a:r>
          </a:p>
        </p:txBody>
      </p:sp>
    </p:spTree>
    <p:extLst>
      <p:ext uri="{BB962C8B-B14F-4D97-AF65-F5344CB8AC3E}">
        <p14:creationId xmlns:p14="http://schemas.microsoft.com/office/powerpoint/2010/main" val="4179316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r>
              <a:rPr lang="en-GB" dirty="0"/>
              <a:t>GUIDELINES FOR ERASMUS+ NAs</a:t>
            </a:r>
          </a:p>
          <a:p>
            <a:pPr defTabSz="937900"/>
            <a:r>
              <a:rPr lang="en-US" dirty="0"/>
              <a:t>Bridging Page: helps to move on to the next activity.</a:t>
            </a:r>
            <a:endParaRPr lang="en-GB" dirty="0"/>
          </a:p>
        </p:txBody>
      </p:sp>
      <p:sp>
        <p:nvSpPr>
          <p:cNvPr id="6" name="Header Placeholder 3">
            <a:extLst>
              <a:ext uri="{FF2B5EF4-FFF2-40B4-BE49-F238E27FC236}">
                <a16:creationId xmlns:a16="http://schemas.microsoft.com/office/drawing/2014/main" id="{188DCF1A-C294-4B8C-B0F4-5B8F9CC23172}"/>
              </a:ext>
            </a:extLst>
          </p:cNvPr>
          <p:cNvSpPr txBox="1">
            <a:spLocks/>
          </p:cNvSpPr>
          <p:nvPr/>
        </p:nvSpPr>
        <p:spPr>
          <a:xfrm>
            <a:off x="2" y="9024637"/>
            <a:ext cx="7063401" cy="326549"/>
          </a:xfrm>
          <a:prstGeom prst="rect">
            <a:avLst/>
          </a:prstGeom>
        </p:spPr>
        <p:txBody>
          <a:bodyPr vert="horz" lIns="93790" tIns="46895" rIns="93790" bIns="46895" rtlCol="0"/>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68950">
              <a:defRPr/>
            </a:pPr>
            <a:r>
              <a:rPr lang="en-GB" dirty="0">
                <a:solidFill>
                  <a:prstClr val="black"/>
                </a:solidFill>
                <a:latin typeface="Calibri" panose="020F0502020204030204"/>
              </a:rPr>
              <a:t>© Orientra (2018)</a:t>
            </a:r>
          </a:p>
        </p:txBody>
      </p:sp>
    </p:spTree>
    <p:extLst>
      <p:ext uri="{BB962C8B-B14F-4D97-AF65-F5344CB8AC3E}">
        <p14:creationId xmlns:p14="http://schemas.microsoft.com/office/powerpoint/2010/main" val="163358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701675"/>
            <a:ext cx="6234112" cy="3506788"/>
          </a:xfrm>
        </p:spPr>
      </p:sp>
      <p:sp>
        <p:nvSpPr>
          <p:cNvPr id="3" name="Notes Placeholder 2"/>
          <p:cNvSpPr>
            <a:spLocks noGrp="1"/>
          </p:cNvSpPr>
          <p:nvPr>
            <p:ph type="body" idx="1"/>
          </p:nvPr>
        </p:nvSpPr>
        <p:spPr/>
        <p:txBody>
          <a:bodyPr>
            <a:normAutofit/>
          </a:bodyPr>
          <a:lstStyle/>
          <a:p>
            <a:pPr defTabSz="937900"/>
            <a:r>
              <a:rPr lang="en-GB" dirty="0"/>
              <a:t>GUIDELINES FOR ERASMUS+ NAs</a:t>
            </a:r>
          </a:p>
          <a:p>
            <a:pPr defTabSz="937900"/>
            <a:r>
              <a:rPr lang="en-US" dirty="0"/>
              <a:t>This can also feature as a part of the Icebreaker Session, inviting assessors to choose the animal that best reflects their personality as a final report assessor, being either: a WHALE that is empathic and able to share and understand the feelings of others; an ELEPHANT which is conscious of its role in the herd and of being part of something that contributes to the common good; a LION that is fierce and protective (i.e. looking for faults in reports in order to protect European funds); or a DEER, which is slightly nervous about the whole exercise. Of course, this activity is just for fun, but it does allow assessors to recognise their own traits and tendencies when assessing whilst underlining that most assessors probably have a little but of each animal. </a:t>
            </a:r>
            <a:endParaRPr lang="en-GB" dirty="0"/>
          </a:p>
        </p:txBody>
      </p:sp>
    </p:spTree>
    <p:extLst>
      <p:ext uri="{BB962C8B-B14F-4D97-AF65-F5344CB8AC3E}">
        <p14:creationId xmlns:p14="http://schemas.microsoft.com/office/powerpoint/2010/main" val="3373286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r>
              <a:rPr lang="en-GB" dirty="0"/>
              <a:t>GUIDELINES FOR ERASMUS+ NAs</a:t>
            </a:r>
          </a:p>
          <a:p>
            <a:pPr defTabSz="937900"/>
            <a:r>
              <a:rPr lang="en-US" dirty="0"/>
              <a:t>Title Page: it can be useful to have a space to breathe between the different sub-</a:t>
            </a:r>
            <a:r>
              <a:rPr lang="en-GB" dirty="0"/>
              <a:t>sections of the training.</a:t>
            </a:r>
          </a:p>
          <a:p>
            <a:endParaRPr lang="en-GB" b="0" baseline="0" dirty="0"/>
          </a:p>
        </p:txBody>
      </p:sp>
      <p:sp>
        <p:nvSpPr>
          <p:cNvPr id="4" name="Header Placeholder 3"/>
          <p:cNvSpPr>
            <a:spLocks noGrp="1"/>
          </p:cNvSpPr>
          <p:nvPr>
            <p:ph type="hdr" sz="quarter" idx="10"/>
          </p:nvPr>
        </p:nvSpPr>
        <p:spPr>
          <a:xfrm>
            <a:off x="1" y="2"/>
            <a:ext cx="7328940" cy="527712"/>
          </a:xfrm>
          <a:prstGeom prst="rect">
            <a:avLst/>
          </a:prstGeom>
        </p:spPr>
        <p:txBody>
          <a:bodyPr lIns="93790" tIns="46895" rIns="93790" bIns="46895"/>
          <a:lstStyle/>
          <a:p>
            <a:endParaRPr lang="en-GB" dirty="0"/>
          </a:p>
        </p:txBody>
      </p:sp>
      <p:sp>
        <p:nvSpPr>
          <p:cNvPr id="5" name="Footer Placeholder 4"/>
          <p:cNvSpPr>
            <a:spLocks noGrp="1"/>
          </p:cNvSpPr>
          <p:nvPr>
            <p:ph type="ftr" sz="quarter" idx="11"/>
          </p:nvPr>
        </p:nvSpPr>
        <p:spPr>
          <a:xfrm>
            <a:off x="-1" y="9990000"/>
            <a:ext cx="7328942" cy="527711"/>
          </a:xfrm>
          <a:prstGeom prst="rect">
            <a:avLst/>
          </a:prstGeom>
        </p:spPr>
        <p:txBody>
          <a:bodyPr lIns="93790" tIns="46895" rIns="93790" bIns="46895"/>
          <a:lstStyle/>
          <a:p>
            <a:endParaRPr lang="en-GB" dirty="0"/>
          </a:p>
        </p:txBody>
      </p:sp>
    </p:spTree>
    <p:extLst>
      <p:ext uri="{BB962C8B-B14F-4D97-AF65-F5344CB8AC3E}">
        <p14:creationId xmlns:p14="http://schemas.microsoft.com/office/powerpoint/2010/main" val="2390493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r>
              <a:rPr lang="en-GB" dirty="0"/>
              <a:t>GUIDELINES FOR ERASMUS+ NAs</a:t>
            </a:r>
          </a:p>
          <a:p>
            <a:pPr defTabSz="937900"/>
            <a:r>
              <a:rPr lang="en-GB" dirty="0"/>
              <a:t>It can be useful to remind participants of the general objective of the Erasmus+ programme, supporting </a:t>
            </a:r>
            <a:r>
              <a:rPr lang="en-US" dirty="0"/>
              <a:t>the educational, professional and personal development of people, as </a:t>
            </a:r>
            <a:r>
              <a:rPr lang="en-GB" dirty="0"/>
              <a:t>noted in this slide.</a:t>
            </a:r>
          </a:p>
        </p:txBody>
      </p:sp>
    </p:spTree>
    <p:extLst>
      <p:ext uri="{BB962C8B-B14F-4D97-AF65-F5344CB8AC3E}">
        <p14:creationId xmlns:p14="http://schemas.microsoft.com/office/powerpoint/2010/main" val="1376682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r>
              <a:rPr lang="en-GB" dirty="0"/>
              <a:t>GUIDELINES FOR ERASMUS+ NAs</a:t>
            </a:r>
          </a:p>
          <a:p>
            <a:pPr defTabSz="937900"/>
            <a:r>
              <a:rPr lang="en-GB" dirty="0"/>
              <a:t>It can be useful to remind participants of the four horizontal objectives of the Erasmus+ programme, as well as ambitions for building resilience and being responsive to changing societies </a:t>
            </a:r>
            <a:r>
              <a:rPr lang="en-US" dirty="0"/>
              <a:t>as a consequence of the war in Ukraine.</a:t>
            </a:r>
            <a:endParaRPr lang="en-GB" dirty="0"/>
          </a:p>
        </p:txBody>
      </p:sp>
    </p:spTree>
    <p:extLst>
      <p:ext uri="{BB962C8B-B14F-4D97-AF65-F5344CB8AC3E}">
        <p14:creationId xmlns:p14="http://schemas.microsoft.com/office/powerpoint/2010/main" val="2853039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900"/>
            <a:r>
              <a:rPr lang="en-GB" dirty="0"/>
              <a:t>GUIDELINES FOR ERASMUS+ NAs</a:t>
            </a:r>
          </a:p>
          <a:p>
            <a:pPr defTabSz="937900"/>
            <a:r>
              <a:rPr lang="en-GB" dirty="0"/>
              <a:t>It can be useful to remind participants of the three key actions within the Erasmus+ programme, as well as </a:t>
            </a:r>
            <a:r>
              <a:rPr lang="en-US" dirty="0"/>
              <a:t>the frequency of Erasmus+ Calls for Proposals</a:t>
            </a:r>
            <a:r>
              <a:rPr lang="en-GB" dirty="0"/>
              <a:t>.</a:t>
            </a:r>
          </a:p>
          <a:p>
            <a:endParaRPr lang="en-GB" dirty="0"/>
          </a:p>
        </p:txBody>
      </p:sp>
    </p:spTree>
    <p:extLst>
      <p:ext uri="{BB962C8B-B14F-4D97-AF65-F5344CB8AC3E}">
        <p14:creationId xmlns:p14="http://schemas.microsoft.com/office/powerpoint/2010/main" val="3471202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r>
              <a:rPr lang="en-GB" dirty="0"/>
              <a:t>GUIDELINES FOR ERASMUS+ NAs</a:t>
            </a:r>
          </a:p>
          <a:p>
            <a:pPr defTabSz="937900"/>
            <a:r>
              <a:rPr lang="en-GB" dirty="0"/>
              <a:t>It can be useful to remind participants of the new naming culture for EU Member States and Third Countries Associated (or not) to the Erasmus+ Programme, ensuring that all are familiar with this terminology.</a:t>
            </a:r>
          </a:p>
        </p:txBody>
      </p:sp>
    </p:spTree>
    <p:extLst>
      <p:ext uri="{BB962C8B-B14F-4D97-AF65-F5344CB8AC3E}">
        <p14:creationId xmlns:p14="http://schemas.microsoft.com/office/powerpoint/2010/main" val="2899093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r>
              <a:rPr lang="en-GB" dirty="0"/>
              <a:t>GUIDELINES FOR ERASMUS+ NAs</a:t>
            </a:r>
          </a:p>
          <a:p>
            <a:pPr defTabSz="937900"/>
            <a:r>
              <a:rPr lang="en-GB" dirty="0"/>
              <a:t>It can be useful to remind participants of the key institutions involved in goal-setting and direct and indirect management of the Erasmus+ programme.</a:t>
            </a:r>
          </a:p>
        </p:txBody>
      </p:sp>
    </p:spTree>
    <p:extLst>
      <p:ext uri="{BB962C8B-B14F-4D97-AF65-F5344CB8AC3E}">
        <p14:creationId xmlns:p14="http://schemas.microsoft.com/office/powerpoint/2010/main" val="2503037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900"/>
            <a:r>
              <a:rPr lang="en-GB" dirty="0"/>
              <a:t>GUIDELINES FOR ERASMUS+ NAs</a:t>
            </a:r>
          </a:p>
          <a:p>
            <a:pPr defTabSz="937900"/>
            <a:r>
              <a:rPr lang="en-GB" dirty="0"/>
              <a:t>It can be useful to confirm the focus of this training on KA210, showing that this is just one of many actions managed by Erasmus+ National Agencies through the indirect management model.</a:t>
            </a:r>
          </a:p>
        </p:txBody>
      </p:sp>
    </p:spTree>
    <p:extLst>
      <p:ext uri="{BB962C8B-B14F-4D97-AF65-F5344CB8AC3E}">
        <p14:creationId xmlns:p14="http://schemas.microsoft.com/office/powerpoint/2010/main" val="317635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defTabSz="937900"/>
            <a:r>
              <a:rPr lang="en-GB" dirty="0">
                <a:latin typeface="Calibri" panose="020F0502020204030204" pitchFamily="34" charset="0"/>
                <a:cs typeface="Calibri" panose="020F0502020204030204" pitchFamily="34" charset="0"/>
              </a:rPr>
              <a:t>GUIDELINES FOR ERASMUS+ NAs</a:t>
            </a:r>
          </a:p>
          <a:p>
            <a:pPr defTabSz="937900"/>
            <a:r>
              <a:rPr lang="en-US" dirty="0">
                <a:latin typeface="Calibri" panose="020F0502020204030204" pitchFamily="34" charset="0"/>
                <a:cs typeface="Calibri" panose="020F0502020204030204" pitchFamily="34" charset="0"/>
              </a:rPr>
              <a:t>Section Title Page: it can be useful to have a space to breathe between the different </a:t>
            </a:r>
            <a:r>
              <a:rPr lang="en-GB" dirty="0">
                <a:latin typeface="Calibri" panose="020F0502020204030204" pitchFamily="34" charset="0"/>
                <a:cs typeface="Calibri" panose="020F0502020204030204" pitchFamily="34" charset="0"/>
              </a:rPr>
              <a:t>sections of the training.</a:t>
            </a:r>
          </a:p>
        </p:txBody>
      </p:sp>
    </p:spTree>
    <p:extLst>
      <p:ext uri="{BB962C8B-B14F-4D97-AF65-F5344CB8AC3E}">
        <p14:creationId xmlns:p14="http://schemas.microsoft.com/office/powerpoint/2010/main" val="557091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r>
              <a:rPr lang="en-GB" dirty="0"/>
              <a:t>GUIDELINES FOR ERASMUS+ NAs</a:t>
            </a:r>
          </a:p>
          <a:p>
            <a:pPr defTabSz="937900"/>
            <a:r>
              <a:rPr lang="en-GB" dirty="0"/>
              <a:t>It can be useful to remind participants of the objectives, priorities, duration and funding for KA210, as well as options for participation and scores and thresholds applied during project selection, as shown in the table above. It is important to ensure that the data in this table is consistent with projects and contracts that will be reviewed by your assessors (e.g. KA2 projects financed in 2020 or 2021).</a:t>
            </a:r>
          </a:p>
        </p:txBody>
      </p:sp>
    </p:spTree>
    <p:extLst>
      <p:ext uri="{BB962C8B-B14F-4D97-AF65-F5344CB8AC3E}">
        <p14:creationId xmlns:p14="http://schemas.microsoft.com/office/powerpoint/2010/main" val="232991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GB" dirty="0"/>
              <a:t>GUIDELINES FOR ERASMUS+ NAs</a:t>
            </a:r>
          </a:p>
          <a:p>
            <a:pPr algn="l"/>
            <a:r>
              <a:rPr lang="en-US" dirty="0"/>
              <a:t>Single slide introduction to the CLEAR LTA using numbers (see definitions below). Feel free</a:t>
            </a:r>
          </a:p>
          <a:p>
            <a:pPr algn="l"/>
            <a:r>
              <a:rPr lang="en-US" dirty="0"/>
              <a:t>to change some of the numbers to underline important elements of your own event:</a:t>
            </a:r>
          </a:p>
          <a:p>
            <a:pPr algn="l"/>
            <a:endParaRPr lang="en-US" dirty="0"/>
          </a:p>
          <a:p>
            <a:pPr algn="l"/>
            <a:r>
              <a:rPr lang="en-US" dirty="0"/>
              <a:t>• 12 = NAs involved in the CLEAR LTA.</a:t>
            </a:r>
          </a:p>
          <a:p>
            <a:pPr algn="l"/>
            <a:r>
              <a:rPr lang="en-US" dirty="0"/>
              <a:t>• 4 = Fields being addressed by the CLEAR LTA (ADU, HED, SCH and VET).</a:t>
            </a:r>
          </a:p>
          <a:p>
            <a:pPr algn="l"/>
            <a:r>
              <a:rPr lang="en-US" dirty="0"/>
              <a:t>• 3 = Years of Activity for the CLEAR LTA.</a:t>
            </a:r>
          </a:p>
          <a:p>
            <a:pPr algn="l"/>
            <a:r>
              <a:rPr lang="en-US" dirty="0"/>
              <a:t>• E+ = programme financing and benefitting from CLEAR LTA Activity.</a:t>
            </a:r>
          </a:p>
          <a:p>
            <a:pPr algn="l"/>
            <a:r>
              <a:rPr lang="en-US" dirty="0"/>
              <a:t>• KA2 = focus of CLEAR LTA assessor training activities - specifically KA210 and KA220 which follow the indirect management approach.</a:t>
            </a:r>
          </a:p>
          <a:p>
            <a:pPr algn="l"/>
            <a:r>
              <a:rPr lang="en-US" dirty="0"/>
              <a:t>• €€€ = move to lump sum financing which underpins to targeted training for Erasmus+ </a:t>
            </a:r>
            <a:r>
              <a:rPr lang="en-GB" dirty="0"/>
              <a:t>KA2 assessors.</a:t>
            </a:r>
          </a:p>
          <a:p>
            <a:pPr algn="l"/>
            <a:r>
              <a:rPr lang="en-US" dirty="0"/>
              <a:t>• 33 = number of Erasmus+ programme and associated third countries benefitting form the developed resources</a:t>
            </a:r>
            <a:r>
              <a:rPr lang="en-GB" dirty="0"/>
              <a:t>.</a:t>
            </a:r>
          </a:p>
          <a:p>
            <a:pPr algn="l"/>
            <a:r>
              <a:rPr lang="en-US" dirty="0"/>
              <a:t>• 5 = number of CLEAR training events held from 2022-2024 (Bled, Ljubljana, Rotterdam, Stockholm and Florence).</a:t>
            </a:r>
          </a:p>
          <a:p>
            <a:pPr algn="l"/>
            <a:r>
              <a:rPr lang="en-US" dirty="0"/>
              <a:t>• 250+ = number of assessors and NA staff expected to be involved in CLEAR training from 2022-2024.</a:t>
            </a:r>
            <a:endParaRPr lang="en-GB" dirty="0"/>
          </a:p>
        </p:txBody>
      </p:sp>
    </p:spTree>
    <p:extLst>
      <p:ext uri="{BB962C8B-B14F-4D97-AF65-F5344CB8AC3E}">
        <p14:creationId xmlns:p14="http://schemas.microsoft.com/office/powerpoint/2010/main" val="228768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r>
              <a:rPr lang="en-GB" dirty="0">
                <a:latin typeface="Calibri" panose="020F0502020204030204" pitchFamily="34" charset="0"/>
                <a:cs typeface="Calibri" panose="020F0502020204030204" pitchFamily="34" charset="0"/>
              </a:rPr>
              <a:t>GUIDELINES FOR ERASMUS+ NAs</a:t>
            </a:r>
          </a:p>
          <a:p>
            <a:pPr defTabSz="937900"/>
            <a:r>
              <a:rPr lang="en-US" dirty="0">
                <a:latin typeface="Calibri" panose="020F0502020204030204" pitchFamily="34" charset="0"/>
                <a:cs typeface="Calibri" panose="020F0502020204030204" pitchFamily="34" charset="0"/>
              </a:rPr>
              <a:t>A useful slide that allows you to mention that written Briefing Sheets also exist as well as a short, animated video on Lump Sum Financing. It can be useful to note that the initial video within the CLEAR LTA was developed for assessors reviewing KA210-KA220 funding applications and that a second CLEAR LTA video is planned for assessors reviewing KA210-KA220 final reports</a:t>
            </a:r>
            <a:r>
              <a:rPr lang="en-GB" dirty="0">
                <a:latin typeface="Calibri" panose="020F0502020204030204" pitchFamily="34" charset="0"/>
                <a:cs typeface="Calibri" panose="020F0502020204030204" pitchFamily="34" charset="0"/>
              </a:rPr>
              <a:t>.</a:t>
            </a:r>
          </a:p>
        </p:txBody>
      </p:sp>
      <p:sp>
        <p:nvSpPr>
          <p:cNvPr id="6" name="Header Placeholder 3">
            <a:extLst>
              <a:ext uri="{FF2B5EF4-FFF2-40B4-BE49-F238E27FC236}">
                <a16:creationId xmlns:a16="http://schemas.microsoft.com/office/drawing/2014/main" id="{188DCF1A-C294-4B8C-B0F4-5B8F9CC23172}"/>
              </a:ext>
            </a:extLst>
          </p:cNvPr>
          <p:cNvSpPr txBox="1">
            <a:spLocks/>
          </p:cNvSpPr>
          <p:nvPr/>
        </p:nvSpPr>
        <p:spPr>
          <a:xfrm>
            <a:off x="2" y="9024637"/>
            <a:ext cx="7063401" cy="326549"/>
          </a:xfrm>
          <a:prstGeom prst="rect">
            <a:avLst/>
          </a:prstGeom>
        </p:spPr>
        <p:txBody>
          <a:bodyPr vert="horz" lIns="93790" tIns="46895" rIns="93790" bIns="46895" rtlCol="0"/>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468950">
              <a:defRPr/>
            </a:pPr>
            <a:r>
              <a:rPr lang="en-GB" dirty="0">
                <a:solidFill>
                  <a:prstClr val="black"/>
                </a:solidFill>
                <a:latin typeface="Calibri" panose="020F0502020204030204"/>
              </a:rPr>
              <a:t>© Orientra (2018)</a:t>
            </a:r>
          </a:p>
        </p:txBody>
      </p:sp>
    </p:spTree>
    <p:extLst>
      <p:ext uri="{BB962C8B-B14F-4D97-AF65-F5344CB8AC3E}">
        <p14:creationId xmlns:p14="http://schemas.microsoft.com/office/powerpoint/2010/main" val="3467916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defTabSz="937900"/>
            <a:r>
              <a:rPr lang="en-GB" dirty="0">
                <a:latin typeface="Calibri" panose="020F0502020204030204" pitchFamily="34" charset="0"/>
                <a:cs typeface="Calibri" panose="020F0502020204030204" pitchFamily="34" charset="0"/>
              </a:rPr>
              <a:t>GUIDELINES FOR ERASMUS+ NAs</a:t>
            </a:r>
          </a:p>
          <a:p>
            <a:pPr defTabSz="937900"/>
            <a:r>
              <a:rPr lang="en-US" dirty="0">
                <a:latin typeface="Calibri" panose="020F0502020204030204" pitchFamily="34" charset="0"/>
                <a:cs typeface="Calibri" panose="020F0502020204030204" pitchFamily="34" charset="0"/>
              </a:rPr>
              <a:t>Important to use Learning Outcomes to encapsulate the targeted learning. These can be introduced as a whole set, at the start of the training day, or used individually at the start of </a:t>
            </a:r>
            <a:r>
              <a:rPr lang="en-GB" dirty="0">
                <a:latin typeface="Calibri" panose="020F0502020204030204" pitchFamily="34" charset="0"/>
                <a:cs typeface="Calibri" panose="020F0502020204030204" pitchFamily="34" charset="0"/>
              </a:rPr>
              <a:t>each training session.</a:t>
            </a:r>
          </a:p>
        </p:txBody>
      </p:sp>
    </p:spTree>
    <p:extLst>
      <p:ext uri="{BB962C8B-B14F-4D97-AF65-F5344CB8AC3E}">
        <p14:creationId xmlns:p14="http://schemas.microsoft.com/office/powerpoint/2010/main" val="191120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algn="l"/>
            <a:r>
              <a:rPr lang="en-GB" dirty="0"/>
              <a:t>GUIDELINES FOR ERASMUS+ NAs</a:t>
            </a:r>
          </a:p>
          <a:p>
            <a:pPr algn="l"/>
            <a:r>
              <a:rPr lang="en-US" dirty="0"/>
              <a:t>Learning Outcomes 1-3: remember to adapt these to reflect those aspects of the training that you will use with your assessors.</a:t>
            </a:r>
            <a:endParaRPr lang="en-GB" dirty="0"/>
          </a:p>
        </p:txBody>
      </p:sp>
    </p:spTree>
    <p:extLst>
      <p:ext uri="{BB962C8B-B14F-4D97-AF65-F5344CB8AC3E}">
        <p14:creationId xmlns:p14="http://schemas.microsoft.com/office/powerpoint/2010/main" val="69030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defTabSz="937900"/>
            <a:r>
              <a:rPr lang="en-GB" dirty="0"/>
              <a:t>GUIDELINES FOR ERASMUS+ NAs</a:t>
            </a:r>
          </a:p>
          <a:p>
            <a:pPr defTabSz="937900"/>
            <a:r>
              <a:rPr lang="en-US" dirty="0"/>
              <a:t>Section Title Page: it can be useful to have a space to breathe between the different </a:t>
            </a:r>
            <a:r>
              <a:rPr lang="en-GB" dirty="0"/>
              <a:t>sections of the training.</a:t>
            </a:r>
          </a:p>
        </p:txBody>
      </p:sp>
    </p:spTree>
    <p:extLst>
      <p:ext uri="{BB962C8B-B14F-4D97-AF65-F5344CB8AC3E}">
        <p14:creationId xmlns:p14="http://schemas.microsoft.com/office/powerpoint/2010/main" val="492504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normAutofit/>
          </a:bodyPr>
          <a:lstStyle/>
          <a:p>
            <a:pPr defTabSz="937900"/>
            <a:r>
              <a:rPr lang="en-GB" dirty="0"/>
              <a:t>GUIDELINES FOR ERASMUS+ NAs</a:t>
            </a:r>
          </a:p>
          <a:p>
            <a:pPr defTabSz="937900"/>
            <a:r>
              <a:rPr lang="en-US" dirty="0"/>
              <a:t>This is an example of the programme that was used in Stockholm, when testing the KA210 final report assessment training model. It is important to update this to reflect your own training programme, schedule and duration.</a:t>
            </a:r>
            <a:endParaRPr lang="en-GB" dirty="0"/>
          </a:p>
        </p:txBody>
      </p:sp>
    </p:spTree>
    <p:extLst>
      <p:ext uri="{BB962C8B-B14F-4D97-AF65-F5344CB8AC3E}">
        <p14:creationId xmlns:p14="http://schemas.microsoft.com/office/powerpoint/2010/main" val="100740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736600"/>
            <a:ext cx="6546850" cy="3683000"/>
          </a:xfrm>
        </p:spPr>
      </p:sp>
      <p:sp>
        <p:nvSpPr>
          <p:cNvPr id="3" name="Notes Placeholder 2"/>
          <p:cNvSpPr>
            <a:spLocks noGrp="1"/>
          </p:cNvSpPr>
          <p:nvPr>
            <p:ph type="body" idx="1"/>
          </p:nvPr>
        </p:nvSpPr>
        <p:spPr/>
        <p:txBody>
          <a:bodyPr/>
          <a:lstStyle/>
          <a:p>
            <a:pPr defTabSz="937900"/>
            <a:r>
              <a:rPr lang="en-GB" dirty="0"/>
              <a:t>GUIDELINES FOR ERASMUS+ NAs</a:t>
            </a:r>
          </a:p>
          <a:p>
            <a:pPr defTabSz="937900"/>
            <a:r>
              <a:rPr lang="en-US" dirty="0"/>
              <a:t>Section Title Page: it can be useful to have a space to breathe between the different </a:t>
            </a:r>
            <a:r>
              <a:rPr lang="en-GB" dirty="0"/>
              <a:t>sections of the training.</a:t>
            </a:r>
            <a:endParaRPr lang="en-IE" dirty="0"/>
          </a:p>
        </p:txBody>
      </p:sp>
    </p:spTree>
    <p:extLst>
      <p:ext uri="{BB962C8B-B14F-4D97-AF65-F5344CB8AC3E}">
        <p14:creationId xmlns:p14="http://schemas.microsoft.com/office/powerpoint/2010/main" val="3324111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721597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976255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114480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3273321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IE"/>
          </a:p>
        </p:txBody>
      </p:sp>
      <p:sp>
        <p:nvSpPr>
          <p:cNvPr id="9" name="Slide Number Placeholder 8"/>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4113734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IE"/>
          </a:p>
        </p:txBody>
      </p:sp>
      <p:sp>
        <p:nvSpPr>
          <p:cNvPr id="5" name="Slide Number Placeholder 4"/>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3035365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IE"/>
          </a:p>
        </p:txBody>
      </p:sp>
      <p:sp>
        <p:nvSpPr>
          <p:cNvPr id="4" name="Slide Number Placeholder 3"/>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426320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14631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IE"/>
          </a:p>
        </p:txBody>
      </p:sp>
      <p:sp>
        <p:nvSpPr>
          <p:cNvPr id="7" name="Slide Number Placeholder 6"/>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721130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313824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IE"/>
          </a:p>
        </p:txBody>
      </p:sp>
      <p:sp>
        <p:nvSpPr>
          <p:cNvPr id="6" name="Slide Number Placeholder 5"/>
          <p:cNvSpPr>
            <a:spLocks noGrp="1"/>
          </p:cNvSpPr>
          <p:nvPr>
            <p:ph type="sldNum" sz="quarter" idx="12"/>
          </p:nvPr>
        </p:nvSpPr>
        <p:spPr/>
        <p:txBody>
          <a:bodyPr/>
          <a:lstStyle/>
          <a:p>
            <a:fld id="{90EE9D31-8EC0-4390-8530-B9FEA5DCB51E}" type="slidenum">
              <a:rPr lang="en-IE" smtClean="0"/>
              <a:t>‹#›</a:t>
            </a:fld>
            <a:endParaRPr lang="en-IE"/>
          </a:p>
        </p:txBody>
      </p:sp>
    </p:spTree>
    <p:extLst>
      <p:ext uri="{BB962C8B-B14F-4D97-AF65-F5344CB8AC3E}">
        <p14:creationId xmlns:p14="http://schemas.microsoft.com/office/powerpoint/2010/main" val="235138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607391-7E62-419B-A21F-4EAC9340B47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07391-7E62-419B-A21F-4EAC9340B47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E9D31-8EC0-4390-8530-B9FEA5DCB51E}" type="slidenum">
              <a:rPr lang="en-IE" smtClean="0"/>
              <a:t>‹#›</a:t>
            </a:fld>
            <a:endParaRPr lang="en-IE"/>
          </a:p>
        </p:txBody>
      </p:sp>
    </p:spTree>
    <p:extLst>
      <p:ext uri="{BB962C8B-B14F-4D97-AF65-F5344CB8AC3E}">
        <p14:creationId xmlns:p14="http://schemas.microsoft.com/office/powerpoint/2010/main" val="1442018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8255A3-88B0-44A7-B571-9364E8ED0229}"/>
              </a:ext>
            </a:extLst>
          </p:cNvPr>
          <p:cNvPicPr>
            <a:picLocks noChangeAspect="1"/>
          </p:cNvPicPr>
          <p:nvPr/>
        </p:nvPicPr>
        <p:blipFill rotWithShape="1">
          <a:blip r:embed="rId3">
            <a:extLst>
              <a:ext uri="{28A0092B-C50C-407E-A947-70E740481C1C}">
                <a14:useLocalDpi xmlns:a14="http://schemas.microsoft.com/office/drawing/2010/main" val="0"/>
              </a:ext>
            </a:extLst>
          </a:blip>
          <a:srcRect b="21651"/>
          <a:stretch/>
        </p:blipFill>
        <p:spPr>
          <a:xfrm>
            <a:off x="0" y="0"/>
            <a:ext cx="12192000" cy="6858000"/>
          </a:xfrm>
          <a:prstGeom prst="rect">
            <a:avLst/>
          </a:prstGeom>
        </p:spPr>
      </p:pic>
      <p:sp>
        <p:nvSpPr>
          <p:cNvPr id="19" name="Rectangle 4">
            <a:extLst>
              <a:ext uri="{FF2B5EF4-FFF2-40B4-BE49-F238E27FC236}">
                <a16:creationId xmlns:a16="http://schemas.microsoft.com/office/drawing/2014/main" id="{1165F14F-3796-4A0D-9E3F-243A9A71C2E5}"/>
              </a:ext>
            </a:extLst>
          </p:cNvPr>
          <p:cNvSpPr>
            <a:spLocks noChangeArrowheads="1"/>
          </p:cNvSpPr>
          <p:nvPr/>
        </p:nvSpPr>
        <p:spPr bwMode="auto">
          <a:xfrm>
            <a:off x="367154" y="5766355"/>
            <a:ext cx="7532133" cy="775597"/>
          </a:xfrm>
          <a:prstGeom prst="rect">
            <a:avLst/>
          </a:prstGeom>
          <a:noFill/>
          <a:ln w="9525">
            <a:noFill/>
            <a:miter lim="800000"/>
            <a:headEnd/>
            <a:tailEnd/>
          </a:ln>
          <a:effectLst/>
          <a:scene3d>
            <a:camera prst="orthographicFront">
              <a:rot lat="0" lon="0" rev="0"/>
            </a:camera>
            <a:lightRig rig="threePt" dir="t"/>
          </a:scene3d>
          <a:sp3d>
            <a:bevelT w="0" h="0"/>
          </a:sp3d>
        </p:spPr>
        <p:txBody>
          <a:bodyPr wrap="square" anchor="t" anchorCtr="0">
            <a:spAutoFit/>
          </a:bodyPr>
          <a:lstStyle/>
          <a:p>
            <a:pPr>
              <a:tabLst>
                <a:tab pos="1028700" algn="l"/>
              </a:tabLst>
            </a:pPr>
            <a:endParaRPr lang="en-GB" sz="1200" b="1" dirty="0">
              <a:solidFill>
                <a:schemeClr val="accent1">
                  <a:lumMod val="75000"/>
                </a:schemeClr>
              </a:solidFill>
              <a:latin typeface="Candara" panose="020E0502030303020204" pitchFamily="34" charset="0"/>
              <a:cs typeface="Helvetica" panose="020B0604020202020204" pitchFamily="34" charset="0"/>
            </a:endParaRPr>
          </a:p>
          <a:p>
            <a:pPr>
              <a:lnSpc>
                <a:spcPct val="90000"/>
              </a:lnSpc>
              <a:tabLst>
                <a:tab pos="1028700" algn="l"/>
              </a:tabLst>
            </a:pPr>
            <a:r>
              <a:rPr lang="en-US" sz="3600" b="1" dirty="0">
                <a:solidFill>
                  <a:schemeClr val="accent1">
                    <a:lumMod val="75000"/>
                  </a:schemeClr>
                </a:solidFill>
                <a:highlight>
                  <a:srgbClr val="FFFF00"/>
                </a:highlight>
                <a:latin typeface="Candara" panose="020E0502030303020204" pitchFamily="34" charset="0"/>
                <a:cs typeface="Helvetica" pitchFamily="34" charset="0"/>
              </a:rPr>
              <a:t>add location</a:t>
            </a:r>
            <a:r>
              <a:rPr lang="en-US" sz="3600" b="1" dirty="0">
                <a:solidFill>
                  <a:schemeClr val="accent1">
                    <a:lumMod val="75000"/>
                  </a:schemeClr>
                </a:solidFill>
                <a:latin typeface="Candara" panose="020E0502030303020204" pitchFamily="34" charset="0"/>
                <a:cs typeface="Helvetica" pitchFamily="34" charset="0"/>
              </a:rPr>
              <a:t> </a:t>
            </a:r>
            <a:r>
              <a:rPr lang="en-US" sz="3600" b="1" cap="small" dirty="0">
                <a:solidFill>
                  <a:schemeClr val="accent1">
                    <a:lumMod val="75000"/>
                  </a:schemeClr>
                </a:solidFill>
                <a:latin typeface="Candara" panose="020E0502030303020204" pitchFamily="34" charset="0"/>
                <a:cs typeface="Helvetica" pitchFamily="34" charset="0"/>
              </a:rPr>
              <a:t>| </a:t>
            </a:r>
            <a:r>
              <a:rPr lang="en-US" sz="3600" b="1" dirty="0">
                <a:solidFill>
                  <a:schemeClr val="accent1">
                    <a:lumMod val="75000"/>
                  </a:schemeClr>
                </a:solidFill>
                <a:highlight>
                  <a:srgbClr val="FFFF00"/>
                </a:highlight>
                <a:latin typeface="Candara" panose="020E0502030303020204" pitchFamily="34" charset="0"/>
                <a:cs typeface="Helvetica" pitchFamily="34" charset="0"/>
              </a:rPr>
              <a:t>add date</a:t>
            </a:r>
          </a:p>
        </p:txBody>
      </p:sp>
      <p:sp>
        <p:nvSpPr>
          <p:cNvPr id="29" name="Rectangle 4">
            <a:extLst>
              <a:ext uri="{FF2B5EF4-FFF2-40B4-BE49-F238E27FC236}">
                <a16:creationId xmlns:a16="http://schemas.microsoft.com/office/drawing/2014/main" id="{1E569E4E-B5CF-4563-9974-62491F06C907}"/>
              </a:ext>
            </a:extLst>
          </p:cNvPr>
          <p:cNvSpPr>
            <a:spLocks noChangeArrowheads="1"/>
          </p:cNvSpPr>
          <p:nvPr/>
        </p:nvSpPr>
        <p:spPr bwMode="auto">
          <a:xfrm>
            <a:off x="471815" y="421996"/>
            <a:ext cx="9803736" cy="2585323"/>
          </a:xfrm>
          <a:prstGeom prst="rect">
            <a:avLst/>
          </a:prstGeom>
          <a:noFill/>
          <a:ln w="9525">
            <a:noFill/>
            <a:miter lim="800000"/>
            <a:headEnd/>
            <a:tailEnd/>
          </a:ln>
          <a:effectLst/>
          <a:scene3d>
            <a:camera prst="orthographicFront">
              <a:rot lat="0" lon="0" rev="0"/>
            </a:camera>
            <a:lightRig rig="threePt" dir="t"/>
          </a:scene3d>
          <a:sp3d>
            <a:bevelT w="0" h="0"/>
          </a:sp3d>
        </p:spPr>
        <p:txBody>
          <a:bodyPr wrap="square" anchor="t" anchorCtr="0">
            <a:spAutoFit/>
          </a:bodyPr>
          <a:lstStyle/>
          <a:p>
            <a:pPr>
              <a:lnSpc>
                <a:spcPct val="90000"/>
              </a:lnSpc>
              <a:tabLst>
                <a:tab pos="1028700" algn="l"/>
              </a:tabLst>
            </a:pPr>
            <a:r>
              <a:rPr lang="en-GB" sz="2400" b="1" dirty="0">
                <a:solidFill>
                  <a:srgbClr val="193282"/>
                </a:solidFill>
                <a:effectLst/>
                <a:latin typeface="Candara" panose="020E0502030303020204" pitchFamily="34" charset="0"/>
                <a:ea typeface="Calibri" panose="020F0502020204030204" pitchFamily="34" charset="0"/>
                <a:cs typeface="Calibri" panose="020F0502020204030204" pitchFamily="34" charset="0"/>
              </a:rPr>
              <a:t>Collaboration on the Levelling-up of Erasmus+ Assessors through</a:t>
            </a:r>
            <a:br>
              <a:rPr lang="en-GB" sz="2400" b="1" dirty="0">
                <a:solidFill>
                  <a:srgbClr val="193282"/>
                </a:solidFill>
                <a:effectLst/>
                <a:latin typeface="Candara" panose="020E0502030303020204" pitchFamily="34" charset="0"/>
                <a:ea typeface="Calibri" panose="020F0502020204030204" pitchFamily="34" charset="0"/>
                <a:cs typeface="Calibri" panose="020F0502020204030204" pitchFamily="34" charset="0"/>
              </a:rPr>
            </a:br>
            <a:r>
              <a:rPr lang="en-GB" sz="2400" b="1" dirty="0">
                <a:solidFill>
                  <a:srgbClr val="193282"/>
                </a:solidFill>
                <a:effectLst/>
                <a:latin typeface="Candara" panose="020E0502030303020204" pitchFamily="34" charset="0"/>
                <a:ea typeface="Calibri" panose="020F0502020204030204" pitchFamily="34" charset="0"/>
                <a:cs typeface="Calibri" panose="020F0502020204030204" pitchFamily="34" charset="0"/>
              </a:rPr>
              <a:t>developing and testing a common Resource set for KA2 Assessment</a:t>
            </a:r>
            <a:endParaRPr lang="en-GB" sz="2000" b="1" dirty="0">
              <a:solidFill>
                <a:srgbClr val="193282"/>
              </a:solidFill>
              <a:effectLst/>
              <a:latin typeface="Candara" panose="020E0502030303020204" pitchFamily="34" charset="0"/>
              <a:ea typeface="Calibri" panose="020F0502020204030204" pitchFamily="34" charset="0"/>
              <a:cs typeface="Calibri" panose="020F0502020204030204" pitchFamily="34" charset="0"/>
            </a:endParaRPr>
          </a:p>
          <a:p>
            <a:pPr>
              <a:lnSpc>
                <a:spcPct val="90000"/>
              </a:lnSpc>
              <a:tabLst>
                <a:tab pos="1028700" algn="l"/>
              </a:tabLst>
            </a:pPr>
            <a:endParaRPr lang="en-GB" sz="2400" b="1" dirty="0">
              <a:solidFill>
                <a:srgbClr val="1F4E79"/>
              </a:solidFill>
              <a:latin typeface="Candara" panose="020E0502030303020204" pitchFamily="34" charset="0"/>
              <a:cs typeface="Calibri" panose="020F0502020204030204" pitchFamily="34" charset="0"/>
            </a:endParaRPr>
          </a:p>
          <a:p>
            <a:pPr>
              <a:lnSpc>
                <a:spcPct val="90000"/>
              </a:lnSpc>
              <a:tabLst>
                <a:tab pos="1028700" algn="l"/>
              </a:tabLst>
            </a:pPr>
            <a:r>
              <a:rPr lang="en-GB" sz="5400" b="1" dirty="0">
                <a:solidFill>
                  <a:srgbClr val="01893F"/>
                </a:solidFill>
                <a:latin typeface="Candara" panose="020E0502030303020204" pitchFamily="34" charset="0"/>
                <a:cs typeface="Helvetica" pitchFamily="34" charset="0"/>
              </a:rPr>
              <a:t>Erasmus+ Assessor Training: KA210 Final Report Workshop</a:t>
            </a:r>
            <a:endParaRPr lang="en-US" sz="4000" b="1" dirty="0">
              <a:solidFill>
                <a:srgbClr val="01893F"/>
              </a:solidFill>
              <a:latin typeface="Candara" panose="020E0502030303020204" pitchFamily="34" charset="0"/>
              <a:cs typeface="Helvetica" pitchFamily="34" charset="0"/>
            </a:endParaRPr>
          </a:p>
        </p:txBody>
      </p:sp>
      <p:pic>
        <p:nvPicPr>
          <p:cNvPr id="3" name="Picture 2" descr="Logo, company name&#10;&#10;Description automatically generated">
            <a:extLst>
              <a:ext uri="{FF2B5EF4-FFF2-40B4-BE49-F238E27FC236}">
                <a16:creationId xmlns:a16="http://schemas.microsoft.com/office/drawing/2014/main" id="{DDB85DDB-5898-C3B8-8184-966B577DC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0661" y="181870"/>
            <a:ext cx="2473409" cy="1242427"/>
          </a:xfrm>
          <a:prstGeom prst="rect">
            <a:avLst/>
          </a:prstGeom>
        </p:spPr>
      </p:pic>
      <p:grpSp>
        <p:nvGrpSpPr>
          <p:cNvPr id="10" name="Group 9">
            <a:extLst>
              <a:ext uri="{FF2B5EF4-FFF2-40B4-BE49-F238E27FC236}">
                <a16:creationId xmlns:a16="http://schemas.microsoft.com/office/drawing/2014/main" id="{4C69F336-0E40-2914-C445-26C9C58D7DD1}"/>
              </a:ext>
            </a:extLst>
          </p:cNvPr>
          <p:cNvGrpSpPr/>
          <p:nvPr/>
        </p:nvGrpSpPr>
        <p:grpSpPr>
          <a:xfrm>
            <a:off x="6383383" y="5753012"/>
            <a:ext cx="5600687" cy="858181"/>
            <a:chOff x="6456040" y="5841795"/>
            <a:chExt cx="5600687" cy="858181"/>
          </a:xfrm>
        </p:grpSpPr>
        <p:pic>
          <p:nvPicPr>
            <p:cNvPr id="6" name="Picture 5" descr="A blue text on a white background&#10;&#10;Description automatically generated">
              <a:extLst>
                <a:ext uri="{FF2B5EF4-FFF2-40B4-BE49-F238E27FC236}">
                  <a16:creationId xmlns:a16="http://schemas.microsoft.com/office/drawing/2014/main" id="{BD85DEA0-B0F4-2002-77F0-584D265060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8328" y="6011058"/>
              <a:ext cx="3008399" cy="530894"/>
            </a:xfrm>
            <a:prstGeom prst="rect">
              <a:avLst/>
            </a:prstGeom>
          </p:spPr>
        </p:pic>
        <p:pic>
          <p:nvPicPr>
            <p:cNvPr id="2" name="Picture 1">
              <a:extLst>
                <a:ext uri="{FF2B5EF4-FFF2-40B4-BE49-F238E27FC236}">
                  <a16:creationId xmlns:a16="http://schemas.microsoft.com/office/drawing/2014/main" id="{F6F668A8-ACD1-F2FE-047C-8A3AD116834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609"/>
            <a:stretch/>
          </p:blipFill>
          <p:spPr bwMode="auto">
            <a:xfrm>
              <a:off x="6456040" y="5841795"/>
              <a:ext cx="2368975" cy="858181"/>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491182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9416" y="1300703"/>
            <a:ext cx="6120680" cy="3270447"/>
          </a:xfrm>
          <a:prstGeom prst="rect">
            <a:avLst/>
          </a:prstGeom>
          <a:noFill/>
        </p:spPr>
        <p:txBody>
          <a:bodyPr wrap="square" rtlCol="0">
            <a:spAutoFit/>
          </a:bodyPr>
          <a:lstStyle/>
          <a:p>
            <a:pPr algn="ctr">
              <a:lnSpc>
                <a:spcPct val="80000"/>
              </a:lnSpc>
              <a:defRPr/>
            </a:pPr>
            <a:r>
              <a:rPr lang="en-GB" sz="8000" b="1" dirty="0">
                <a:solidFill>
                  <a:schemeClr val="accent5">
                    <a:lumMod val="75000"/>
                  </a:schemeClr>
                </a:solidFill>
                <a:latin typeface="Candara" panose="020E0502030303020204" pitchFamily="34" charset="0"/>
                <a:cs typeface="Helvetica" pitchFamily="34" charset="0"/>
              </a:rPr>
              <a:t>Introductions</a:t>
            </a:r>
            <a:r>
              <a:rPr lang="en-GB" sz="8800" b="1" dirty="0">
                <a:solidFill>
                  <a:schemeClr val="accent5">
                    <a:lumMod val="75000"/>
                  </a:schemeClr>
                </a:solidFill>
                <a:latin typeface="Candara" panose="020E0502030303020204" pitchFamily="34" charset="0"/>
                <a:cs typeface="Helvetica" pitchFamily="34" charset="0"/>
              </a:rPr>
              <a:t> </a:t>
            </a:r>
            <a:r>
              <a:rPr lang="en-GB" sz="16600" b="1" dirty="0">
                <a:solidFill>
                  <a:schemeClr val="accent5">
                    <a:lumMod val="75000"/>
                  </a:schemeClr>
                </a:solidFill>
                <a:latin typeface="Candara" panose="020E0502030303020204" pitchFamily="34" charset="0"/>
                <a:cs typeface="Helvetica" pitchFamily="34" charset="0"/>
              </a:rPr>
              <a:t>1</a:t>
            </a:r>
            <a:r>
              <a:rPr lang="en-GB" sz="6600" b="1" dirty="0">
                <a:solidFill>
                  <a:schemeClr val="accent5">
                    <a:lumMod val="75000"/>
                  </a:schemeClr>
                </a:solidFill>
                <a:latin typeface="Candara" panose="020E0502030303020204" pitchFamily="34" charset="0"/>
                <a:cs typeface="Helvetica" pitchFamily="34" charset="0"/>
              </a:rPr>
              <a:t> </a:t>
            </a:r>
            <a:r>
              <a:rPr lang="en-GB" sz="16600" b="1" dirty="0">
                <a:solidFill>
                  <a:schemeClr val="accent5">
                    <a:lumMod val="75000"/>
                  </a:schemeClr>
                </a:solidFill>
                <a:latin typeface="Candara" panose="020E0502030303020204" pitchFamily="34" charset="0"/>
                <a:cs typeface="Helvetica" pitchFamily="34" charset="0"/>
              </a:rPr>
              <a:t>2</a:t>
            </a:r>
            <a:r>
              <a:rPr lang="en-GB" sz="6600" b="1" dirty="0">
                <a:solidFill>
                  <a:schemeClr val="accent5">
                    <a:lumMod val="75000"/>
                  </a:schemeClr>
                </a:solidFill>
                <a:latin typeface="Candara" panose="020E0502030303020204" pitchFamily="34" charset="0"/>
                <a:cs typeface="Helvetica" pitchFamily="34" charset="0"/>
              </a:rPr>
              <a:t> </a:t>
            </a:r>
            <a:r>
              <a:rPr lang="en-GB" sz="16600" b="1" dirty="0">
                <a:solidFill>
                  <a:schemeClr val="accent5">
                    <a:lumMod val="75000"/>
                  </a:schemeClr>
                </a:solidFill>
                <a:latin typeface="Candara" panose="020E0502030303020204" pitchFamily="34" charset="0"/>
                <a:cs typeface="Helvetica" pitchFamily="34" charset="0"/>
              </a:rPr>
              <a:t>3</a:t>
            </a:r>
            <a:r>
              <a:rPr lang="en-GB" sz="6600" b="1" dirty="0">
                <a:solidFill>
                  <a:schemeClr val="accent5">
                    <a:lumMod val="75000"/>
                  </a:schemeClr>
                </a:solidFill>
                <a:latin typeface="Candara" panose="020E0502030303020204" pitchFamily="34" charset="0"/>
                <a:cs typeface="Helvetica" pitchFamily="34" charset="0"/>
              </a:rPr>
              <a:t> </a:t>
            </a:r>
            <a:r>
              <a:rPr lang="en-GB" sz="16600" b="1" dirty="0">
                <a:solidFill>
                  <a:schemeClr val="accent5">
                    <a:lumMod val="75000"/>
                  </a:schemeClr>
                </a:solidFill>
                <a:latin typeface="Candara" panose="020E0502030303020204" pitchFamily="34" charset="0"/>
                <a:cs typeface="Helvetica" pitchFamily="34" charset="0"/>
              </a:rPr>
              <a:t>+</a:t>
            </a:r>
            <a:endParaRPr lang="en-GB" sz="8800" b="1" dirty="0">
              <a:solidFill>
                <a:schemeClr val="accent5">
                  <a:lumMod val="75000"/>
                </a:schemeClr>
              </a:solidFill>
              <a:latin typeface="Candara" panose="020E0502030303020204" pitchFamily="34" charset="0"/>
              <a:cs typeface="Helvetica" pitchFamily="34" charset="0"/>
            </a:endParaRPr>
          </a:p>
        </p:txBody>
      </p:sp>
      <p:pic>
        <p:nvPicPr>
          <p:cNvPr id="3" name="Picture 2" descr="Cycle with people with solid fill">
            <a:extLst>
              <a:ext uri="{FF2B5EF4-FFF2-40B4-BE49-F238E27FC236}">
                <a16:creationId xmlns:a16="http://schemas.microsoft.com/office/drawing/2014/main" id="{7CB6DAE9-E9D7-412B-AD18-CEE810C09A7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2920" b="11940"/>
          <a:stretch/>
        </p:blipFill>
        <p:spPr>
          <a:xfrm>
            <a:off x="6672064" y="998353"/>
            <a:ext cx="5157193" cy="3875146"/>
          </a:xfrm>
          <a:prstGeom prst="rect">
            <a:avLst/>
          </a:prstGeom>
        </p:spPr>
      </p:pic>
      <p:sp>
        <p:nvSpPr>
          <p:cNvPr id="2" name="TextBox 1">
            <a:extLst>
              <a:ext uri="{FF2B5EF4-FFF2-40B4-BE49-F238E27FC236}">
                <a16:creationId xmlns:a16="http://schemas.microsoft.com/office/drawing/2014/main" id="{CF00B546-EFB2-20F3-8D7E-2724898E3537}"/>
              </a:ext>
            </a:extLst>
          </p:cNvPr>
          <p:cNvSpPr txBox="1"/>
          <p:nvPr/>
        </p:nvSpPr>
        <p:spPr>
          <a:xfrm>
            <a:off x="10379" y="5434915"/>
            <a:ext cx="12191999" cy="849463"/>
          </a:xfrm>
          <a:prstGeom prst="rect">
            <a:avLst/>
          </a:prstGeom>
          <a:noFill/>
        </p:spPr>
        <p:txBody>
          <a:bodyPr wrap="square" rtlCol="0">
            <a:spAutoFit/>
          </a:bodyPr>
          <a:lstStyle/>
          <a:p>
            <a:pPr algn="ctr">
              <a:lnSpc>
                <a:spcPct val="80000"/>
              </a:lnSpc>
              <a:defRPr/>
            </a:pPr>
            <a:r>
              <a:rPr lang="en-GB" sz="6000" b="1" dirty="0">
                <a:solidFill>
                  <a:schemeClr val="accent2"/>
                </a:solidFill>
                <a:latin typeface="Candara" panose="020E0502030303020204" pitchFamily="34" charset="0"/>
                <a:cs typeface="Helvetica" pitchFamily="34" charset="0"/>
              </a:rPr>
              <a:t>Name</a:t>
            </a:r>
            <a:r>
              <a:rPr lang="en-GB" sz="6000" b="1" dirty="0">
                <a:solidFill>
                  <a:srgbClr val="004E7E"/>
                </a:solidFill>
                <a:latin typeface="Candara" panose="020E0502030303020204" pitchFamily="34" charset="0"/>
                <a:cs typeface="Helvetica" pitchFamily="34" charset="0"/>
              </a:rPr>
              <a:t> 	</a:t>
            </a:r>
            <a:r>
              <a:rPr lang="en-GB" sz="6000" b="1" dirty="0">
                <a:solidFill>
                  <a:schemeClr val="accent3"/>
                </a:solidFill>
                <a:latin typeface="Candara" panose="020E0502030303020204" pitchFamily="34" charset="0"/>
                <a:cs typeface="Helvetica" pitchFamily="34" charset="0"/>
              </a:rPr>
              <a:t>Country</a:t>
            </a:r>
            <a:r>
              <a:rPr lang="en-GB" sz="6000" b="1" dirty="0">
                <a:solidFill>
                  <a:srgbClr val="004E7E"/>
                </a:solidFill>
                <a:latin typeface="Candara" panose="020E0502030303020204" pitchFamily="34" charset="0"/>
                <a:cs typeface="Helvetica" pitchFamily="34" charset="0"/>
              </a:rPr>
              <a:t>		</a:t>
            </a:r>
            <a:r>
              <a:rPr lang="en-GB" sz="6000" b="1" dirty="0">
                <a:solidFill>
                  <a:schemeClr val="accent6"/>
                </a:solidFill>
                <a:latin typeface="Candara" panose="020E0502030303020204" pitchFamily="34" charset="0"/>
                <a:cs typeface="Helvetica" pitchFamily="34" charset="0"/>
              </a:rPr>
              <a:t>Field</a:t>
            </a:r>
            <a:r>
              <a:rPr lang="en-GB" sz="6000" b="1" dirty="0">
                <a:solidFill>
                  <a:srgbClr val="004E7E"/>
                </a:solidFill>
                <a:latin typeface="Candara" panose="020E0502030303020204" pitchFamily="34" charset="0"/>
                <a:cs typeface="Helvetica" pitchFamily="34" charset="0"/>
              </a:rPr>
              <a:t>		</a:t>
            </a:r>
            <a:r>
              <a:rPr lang="en-GB" sz="6000" b="1" dirty="0">
                <a:solidFill>
                  <a:schemeClr val="tx2">
                    <a:lumMod val="60000"/>
                    <a:lumOff val="40000"/>
                  </a:schemeClr>
                </a:solidFill>
                <a:latin typeface="Candara" panose="020E0502030303020204" pitchFamily="34" charset="0"/>
                <a:cs typeface="Helvetica" pitchFamily="34" charset="0"/>
              </a:rPr>
              <a:t>Other</a:t>
            </a:r>
          </a:p>
        </p:txBody>
      </p:sp>
    </p:spTree>
    <p:extLst>
      <p:ext uri="{BB962C8B-B14F-4D97-AF65-F5344CB8AC3E}">
        <p14:creationId xmlns:p14="http://schemas.microsoft.com/office/powerpoint/2010/main" val="41102055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616F11-A003-4C2F-915C-D620361EC879}"/>
              </a:ext>
            </a:extLst>
          </p:cNvPr>
          <p:cNvPicPr>
            <a:picLocks noChangeAspect="1"/>
          </p:cNvPicPr>
          <p:nvPr/>
        </p:nvPicPr>
        <p:blipFill rotWithShape="1">
          <a:blip r:embed="rId3">
            <a:extLst>
              <a:ext uri="{28A0092B-C50C-407E-A947-70E740481C1C}">
                <a14:useLocalDpi xmlns:a14="http://schemas.microsoft.com/office/drawing/2010/main" val="0"/>
              </a:ext>
            </a:extLst>
          </a:blip>
          <a:srcRect l="7895" t="4851" r="9204" b="5900"/>
          <a:stretch/>
        </p:blipFill>
        <p:spPr>
          <a:xfrm>
            <a:off x="4631160" y="737320"/>
            <a:ext cx="7560840" cy="6120680"/>
          </a:xfrm>
          <a:prstGeom prst="rect">
            <a:avLst/>
          </a:prstGeom>
        </p:spPr>
      </p:pic>
      <p:sp>
        <p:nvSpPr>
          <p:cNvPr id="10" name="TextBox 9">
            <a:extLst>
              <a:ext uri="{FF2B5EF4-FFF2-40B4-BE49-F238E27FC236}">
                <a16:creationId xmlns:a16="http://schemas.microsoft.com/office/drawing/2014/main" id="{C28ABE5B-8AC7-45F2-AD06-E5ACC90795B2}"/>
              </a:ext>
            </a:extLst>
          </p:cNvPr>
          <p:cNvSpPr txBox="1"/>
          <p:nvPr/>
        </p:nvSpPr>
        <p:spPr>
          <a:xfrm>
            <a:off x="427208" y="404664"/>
            <a:ext cx="4732688" cy="2585323"/>
          </a:xfrm>
          <a:prstGeom prst="rect">
            <a:avLst/>
          </a:prstGeom>
          <a:noFill/>
        </p:spPr>
        <p:txBody>
          <a:bodyPr wrap="square" rtlCol="0">
            <a:spAutoFit/>
          </a:bodyPr>
          <a:lstStyle/>
          <a:p>
            <a:pPr algn="ctr" defTabSz="457200"/>
            <a:r>
              <a:rPr lang="en-GB" sz="8100" b="1" dirty="0">
                <a:solidFill>
                  <a:srgbClr val="19698E"/>
                </a:solidFill>
                <a:latin typeface="Candara" panose="020E0502030303020204" pitchFamily="34" charset="0"/>
              </a:rPr>
              <a:t>One More Question!</a:t>
            </a:r>
          </a:p>
        </p:txBody>
      </p:sp>
    </p:spTree>
    <p:extLst>
      <p:ext uri="{BB962C8B-B14F-4D97-AF65-F5344CB8AC3E}">
        <p14:creationId xmlns:p14="http://schemas.microsoft.com/office/powerpoint/2010/main" val="627644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8014323" y="331982"/>
            <a:ext cx="3702251" cy="6265370"/>
          </a:xfrm>
          <a:prstGeom prst="rect">
            <a:avLst/>
          </a:prstGeom>
        </p:spPr>
        <p:txBody>
          <a:bodyPr vert="horz" lIns="91440" tIns="45720" rIns="91440" bIns="45720" rtlCol="0" anchor="t" anchorCtr="0">
            <a:noAutofit/>
          </a:bodyPr>
          <a:lstStyle/>
          <a:p>
            <a:pPr>
              <a:lnSpc>
                <a:spcPct val="80000"/>
              </a:lnSpc>
              <a:spcBef>
                <a:spcPct val="0"/>
              </a:spcBef>
              <a:spcAft>
                <a:spcPts val="600"/>
              </a:spcAft>
              <a:defRPr/>
            </a:pPr>
            <a:r>
              <a:rPr lang="en-US" sz="6000" b="1" dirty="0">
                <a:solidFill>
                  <a:schemeClr val="accent1"/>
                </a:solidFill>
                <a:latin typeface="+mj-lt"/>
                <a:ea typeface="+mj-ea"/>
                <a:cs typeface="+mj-cs"/>
              </a:rPr>
              <a:t>Type of Assessor?</a:t>
            </a:r>
            <a:br>
              <a:rPr lang="en-US" sz="6000" b="1" dirty="0">
                <a:solidFill>
                  <a:schemeClr val="accent1"/>
                </a:solidFill>
                <a:latin typeface="+mj-lt"/>
                <a:ea typeface="+mj-ea"/>
                <a:cs typeface="+mj-cs"/>
              </a:rPr>
            </a:br>
            <a:r>
              <a:rPr lang="en-US" sz="2800" b="1" dirty="0">
                <a:solidFill>
                  <a:schemeClr val="accent1"/>
                </a:solidFill>
                <a:latin typeface="+mj-lt"/>
                <a:ea typeface="+mj-ea"/>
                <a:cs typeface="+mj-cs"/>
              </a:rPr>
              <a:t>(includes one new one)</a:t>
            </a:r>
            <a:br>
              <a:rPr lang="en-US" sz="6000" b="1" dirty="0">
                <a:solidFill>
                  <a:schemeClr val="accent1"/>
                </a:solidFill>
                <a:latin typeface="+mj-lt"/>
                <a:ea typeface="+mj-ea"/>
                <a:cs typeface="+mj-cs"/>
              </a:rPr>
            </a:br>
            <a:endParaRPr lang="en-US" b="1" dirty="0">
              <a:solidFill>
                <a:schemeClr val="accent1"/>
              </a:solidFill>
              <a:latin typeface="+mj-lt"/>
              <a:ea typeface="+mj-ea"/>
              <a:cs typeface="+mj-cs"/>
            </a:endParaRPr>
          </a:p>
          <a:p>
            <a:pPr>
              <a:lnSpc>
                <a:spcPct val="80000"/>
              </a:lnSpc>
              <a:spcBef>
                <a:spcPct val="0"/>
              </a:spcBef>
              <a:spcAft>
                <a:spcPts val="600"/>
              </a:spcAft>
              <a:defRPr/>
            </a:pPr>
            <a:r>
              <a:rPr lang="en-US" sz="3200" b="1" dirty="0">
                <a:solidFill>
                  <a:schemeClr val="accent1">
                    <a:lumMod val="50000"/>
                  </a:schemeClr>
                </a:solidFill>
                <a:latin typeface="+mj-lt"/>
                <a:ea typeface="+mj-ea"/>
                <a:cs typeface="+mj-cs"/>
              </a:rPr>
              <a:t>WHALE</a:t>
            </a:r>
          </a:p>
          <a:p>
            <a:pPr>
              <a:lnSpc>
                <a:spcPct val="80000"/>
              </a:lnSpc>
              <a:spcBef>
                <a:spcPct val="0"/>
              </a:spcBef>
              <a:spcAft>
                <a:spcPts val="600"/>
              </a:spcAft>
              <a:defRPr/>
            </a:pPr>
            <a:r>
              <a:rPr lang="en-US" sz="2800" dirty="0">
                <a:solidFill>
                  <a:schemeClr val="accent1">
                    <a:lumMod val="50000"/>
                  </a:schemeClr>
                </a:solidFill>
                <a:latin typeface="+mj-lt"/>
                <a:ea typeface="+mj-ea"/>
                <a:cs typeface="+mj-cs"/>
              </a:rPr>
              <a:t>Empathy; Gentle Giant</a:t>
            </a:r>
            <a:endParaRPr lang="en-US" sz="3200" dirty="0">
              <a:solidFill>
                <a:schemeClr val="accent1">
                  <a:lumMod val="50000"/>
                </a:schemeClr>
              </a:solidFill>
              <a:latin typeface="+mj-lt"/>
              <a:ea typeface="+mj-ea"/>
              <a:cs typeface="+mj-cs"/>
            </a:endParaRPr>
          </a:p>
          <a:p>
            <a:pPr>
              <a:lnSpc>
                <a:spcPct val="80000"/>
              </a:lnSpc>
              <a:spcBef>
                <a:spcPct val="0"/>
              </a:spcBef>
              <a:spcAft>
                <a:spcPts val="600"/>
              </a:spcAft>
              <a:defRPr/>
            </a:pPr>
            <a:endParaRPr lang="en-US" sz="900" dirty="0">
              <a:solidFill>
                <a:srgbClr val="0070C0"/>
              </a:solidFill>
              <a:latin typeface="+mj-lt"/>
              <a:ea typeface="+mj-ea"/>
              <a:cs typeface="+mj-cs"/>
            </a:endParaRPr>
          </a:p>
          <a:p>
            <a:pPr>
              <a:lnSpc>
                <a:spcPct val="80000"/>
              </a:lnSpc>
              <a:spcBef>
                <a:spcPct val="0"/>
              </a:spcBef>
              <a:spcAft>
                <a:spcPts val="600"/>
              </a:spcAft>
              <a:defRPr/>
            </a:pPr>
            <a:r>
              <a:rPr lang="en-US" sz="3200" b="1" dirty="0">
                <a:solidFill>
                  <a:schemeClr val="accent3">
                    <a:lumMod val="75000"/>
                  </a:schemeClr>
                </a:solidFill>
                <a:latin typeface="+mj-lt"/>
                <a:ea typeface="+mj-ea"/>
                <a:cs typeface="+mj-cs"/>
              </a:rPr>
              <a:t>ELEPHANT</a:t>
            </a:r>
            <a:br>
              <a:rPr lang="en-US" sz="3200" dirty="0">
                <a:solidFill>
                  <a:schemeClr val="accent3">
                    <a:lumMod val="75000"/>
                  </a:schemeClr>
                </a:solidFill>
                <a:latin typeface="+mj-lt"/>
                <a:ea typeface="+mj-ea"/>
                <a:cs typeface="+mj-cs"/>
              </a:rPr>
            </a:br>
            <a:r>
              <a:rPr lang="en-US" sz="3200" dirty="0">
                <a:solidFill>
                  <a:schemeClr val="accent3">
                    <a:lumMod val="75000"/>
                  </a:schemeClr>
                </a:solidFill>
                <a:latin typeface="+mj-lt"/>
                <a:ea typeface="+mj-ea"/>
                <a:cs typeface="+mj-cs"/>
              </a:rPr>
              <a:t>Team-Player; Member of the Herd</a:t>
            </a:r>
          </a:p>
          <a:p>
            <a:pPr>
              <a:lnSpc>
                <a:spcPct val="80000"/>
              </a:lnSpc>
              <a:spcBef>
                <a:spcPct val="0"/>
              </a:spcBef>
              <a:spcAft>
                <a:spcPts val="600"/>
              </a:spcAft>
              <a:defRPr/>
            </a:pPr>
            <a:endParaRPr lang="en-US" sz="900" dirty="0">
              <a:solidFill>
                <a:srgbClr val="0070C0"/>
              </a:solidFill>
              <a:latin typeface="+mj-lt"/>
              <a:ea typeface="+mj-ea"/>
              <a:cs typeface="+mj-cs"/>
            </a:endParaRPr>
          </a:p>
          <a:p>
            <a:pPr>
              <a:lnSpc>
                <a:spcPct val="80000"/>
              </a:lnSpc>
              <a:spcBef>
                <a:spcPct val="0"/>
              </a:spcBef>
              <a:spcAft>
                <a:spcPts val="600"/>
              </a:spcAft>
              <a:defRPr/>
            </a:pPr>
            <a:r>
              <a:rPr lang="en-US" sz="3200" b="1" dirty="0">
                <a:solidFill>
                  <a:schemeClr val="accent2">
                    <a:lumMod val="75000"/>
                  </a:schemeClr>
                </a:solidFill>
                <a:latin typeface="+mj-lt"/>
                <a:ea typeface="+mj-ea"/>
                <a:cs typeface="+mj-cs"/>
              </a:rPr>
              <a:t>LION</a:t>
            </a:r>
            <a:br>
              <a:rPr lang="en-US" sz="3200" b="1" dirty="0">
                <a:solidFill>
                  <a:schemeClr val="accent2">
                    <a:lumMod val="75000"/>
                  </a:schemeClr>
                </a:solidFill>
                <a:latin typeface="+mj-lt"/>
                <a:ea typeface="+mj-ea"/>
                <a:cs typeface="+mj-cs"/>
              </a:rPr>
            </a:br>
            <a:r>
              <a:rPr lang="en-US" sz="3200" dirty="0">
                <a:solidFill>
                  <a:schemeClr val="accent2">
                    <a:lumMod val="75000"/>
                  </a:schemeClr>
                </a:solidFill>
                <a:latin typeface="+mj-lt"/>
                <a:ea typeface="+mj-ea"/>
                <a:cs typeface="+mj-cs"/>
              </a:rPr>
              <a:t>Hunter; Protector</a:t>
            </a:r>
          </a:p>
          <a:p>
            <a:pPr>
              <a:lnSpc>
                <a:spcPct val="80000"/>
              </a:lnSpc>
              <a:spcBef>
                <a:spcPct val="0"/>
              </a:spcBef>
              <a:spcAft>
                <a:spcPts val="600"/>
              </a:spcAft>
              <a:defRPr/>
            </a:pPr>
            <a:br>
              <a:rPr lang="en-US" sz="900" dirty="0">
                <a:solidFill>
                  <a:schemeClr val="accent2">
                    <a:lumMod val="75000"/>
                  </a:schemeClr>
                </a:solidFill>
                <a:latin typeface="+mj-lt"/>
                <a:ea typeface="+mj-ea"/>
                <a:cs typeface="+mj-cs"/>
              </a:rPr>
            </a:br>
            <a:r>
              <a:rPr lang="en-US" sz="3200" b="1" dirty="0">
                <a:solidFill>
                  <a:schemeClr val="accent5">
                    <a:lumMod val="75000"/>
                  </a:schemeClr>
                </a:solidFill>
                <a:latin typeface="+mj-lt"/>
                <a:ea typeface="+mj-ea"/>
                <a:cs typeface="+mj-cs"/>
              </a:rPr>
              <a:t>DEER</a:t>
            </a:r>
            <a:br>
              <a:rPr lang="en-US" sz="3200" b="1" dirty="0">
                <a:solidFill>
                  <a:schemeClr val="accent5">
                    <a:lumMod val="75000"/>
                  </a:schemeClr>
                </a:solidFill>
                <a:latin typeface="+mj-lt"/>
                <a:ea typeface="+mj-ea"/>
                <a:cs typeface="+mj-cs"/>
              </a:rPr>
            </a:br>
            <a:r>
              <a:rPr lang="en-US" sz="3200" dirty="0">
                <a:solidFill>
                  <a:schemeClr val="accent5">
                    <a:lumMod val="75000"/>
                  </a:schemeClr>
                </a:solidFill>
                <a:latin typeface="+mj-lt"/>
                <a:ea typeface="+mj-ea"/>
                <a:cs typeface="+mj-cs"/>
              </a:rPr>
              <a:t>Nervous; Wary</a:t>
            </a:r>
          </a:p>
        </p:txBody>
      </p:sp>
      <p:sp>
        <p:nvSpPr>
          <p:cNvPr id="15" name="Rectangle 14">
            <a:extLst>
              <a:ext uri="{FF2B5EF4-FFF2-40B4-BE49-F238E27FC236}">
                <a16:creationId xmlns:a16="http://schemas.microsoft.com/office/drawing/2014/main" id="{4CDBFB27-D30B-4FDC-BE38-220B93893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9C87C6-2AEF-4409-BEC6-AC98598F3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481264"/>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Whale with solid fill">
            <a:extLst>
              <a:ext uri="{FF2B5EF4-FFF2-40B4-BE49-F238E27FC236}">
                <a16:creationId xmlns:a16="http://schemas.microsoft.com/office/drawing/2014/main" id="{493A2436-A676-85E6-5894-7BE4239EB1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0" b="170"/>
          <a:stretch/>
        </p:blipFill>
        <p:spPr>
          <a:xfrm>
            <a:off x="794017" y="642131"/>
            <a:ext cx="2583735" cy="2574973"/>
          </a:xfrm>
          <a:prstGeom prst="rect">
            <a:avLst/>
          </a:prstGeom>
        </p:spPr>
      </p:pic>
      <p:sp>
        <p:nvSpPr>
          <p:cNvPr id="19" name="Rectangle 18">
            <a:extLst>
              <a:ext uri="{FF2B5EF4-FFF2-40B4-BE49-F238E27FC236}">
                <a16:creationId xmlns:a16="http://schemas.microsoft.com/office/drawing/2014/main" id="{3394CA68-C042-4896-B478-9F37D7660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7760" y="481264"/>
            <a:ext cx="3207226"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Elephant with solid fill">
            <a:extLst>
              <a:ext uri="{FF2B5EF4-FFF2-40B4-BE49-F238E27FC236}">
                <a16:creationId xmlns:a16="http://schemas.microsoft.com/office/drawing/2014/main" id="{7CB6DAE9-E9D7-412B-AD18-CEE810C09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69" b="169"/>
          <a:stretch/>
        </p:blipFill>
        <p:spPr>
          <a:xfrm>
            <a:off x="4159520" y="642131"/>
            <a:ext cx="2583706" cy="2574973"/>
          </a:xfrm>
          <a:prstGeom prst="rect">
            <a:avLst/>
          </a:prstGeom>
        </p:spPr>
      </p:pic>
      <p:sp>
        <p:nvSpPr>
          <p:cNvPr id="21" name="Rectangle 20">
            <a:extLst>
              <a:ext uri="{FF2B5EF4-FFF2-40B4-BE49-F238E27FC236}">
                <a16:creationId xmlns:a16="http://schemas.microsoft.com/office/drawing/2014/main" id="{E74EA41F-E3F5-4A93-887A-B631FEA58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3307" y="3531049"/>
            <a:ext cx="2423160" cy="241255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6ACB58-4D03-4A27-9232-8045D1517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7334" y="3538308"/>
            <a:ext cx="3217652" cy="28624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Lion with solid fill">
            <a:extLst>
              <a:ext uri="{FF2B5EF4-FFF2-40B4-BE49-F238E27FC236}">
                <a16:creationId xmlns:a16="http://schemas.microsoft.com/office/drawing/2014/main" id="{309BEC04-80D3-0566-D910-ADB8E79E67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170" b="170"/>
          <a:stretch/>
        </p:blipFill>
        <p:spPr>
          <a:xfrm>
            <a:off x="4160864" y="3678058"/>
            <a:ext cx="2570591" cy="2561874"/>
          </a:xfrm>
          <a:prstGeom prst="rect">
            <a:avLst/>
          </a:prstGeom>
        </p:spPr>
      </p:pic>
      <p:cxnSp>
        <p:nvCxnSpPr>
          <p:cNvPr id="25" name="Straight Connector 24" hidden="1">
            <a:extLst>
              <a:ext uri="{FF2B5EF4-FFF2-40B4-BE49-F238E27FC236}">
                <a16:creationId xmlns:a16="http://schemas.microsoft.com/office/drawing/2014/main" id="{80BC5618-0789-41DD-93E0-6D34874C2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A7B0334-DABF-B67D-C21A-8A1D33504AD8}"/>
              </a:ext>
            </a:extLst>
          </p:cNvPr>
          <p:cNvSpPr/>
          <p:nvPr/>
        </p:nvSpPr>
        <p:spPr>
          <a:xfrm>
            <a:off x="479666" y="3531049"/>
            <a:ext cx="3196801" cy="2896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pic>
        <p:nvPicPr>
          <p:cNvPr id="2" name="Picture 2">
            <a:extLst>
              <a:ext uri="{FF2B5EF4-FFF2-40B4-BE49-F238E27FC236}">
                <a16:creationId xmlns:a16="http://schemas.microsoft.com/office/drawing/2014/main" id="{99E0D2D9-2E1B-258A-FF51-84AF5661001D}"/>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t="52" b="52"/>
          <a:stretch/>
        </p:blipFill>
        <p:spPr>
          <a:xfrm flipH="1">
            <a:off x="637587" y="3711757"/>
            <a:ext cx="2423159" cy="2414942"/>
          </a:xfrm>
          <a:prstGeom prst="rect">
            <a:avLst/>
          </a:prstGeom>
        </p:spPr>
      </p:pic>
    </p:spTree>
    <p:extLst>
      <p:ext uri="{BB962C8B-B14F-4D97-AF65-F5344CB8AC3E}">
        <p14:creationId xmlns:p14="http://schemas.microsoft.com/office/powerpoint/2010/main" val="401882761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192000" cy="6857999"/>
          </a:xfrm>
          <a:prstGeom prst="rect">
            <a:avLst/>
          </a:prstGeom>
          <a:solidFill>
            <a:schemeClr val="accent1"/>
          </a:solidFill>
          <a:ln w="12700">
            <a:noFill/>
            <a:miter lim="800000"/>
            <a:headEnd/>
            <a:tailEnd/>
          </a:ln>
        </p:spPr>
      </p:pic>
      <p:sp>
        <p:nvSpPr>
          <p:cNvPr id="14" name="Rectangle 13"/>
          <p:cNvSpPr/>
          <p:nvPr/>
        </p:nvSpPr>
        <p:spPr>
          <a:xfrm rot="16200000">
            <a:off x="3803651" y="-3803652"/>
            <a:ext cx="4584700" cy="121920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
        <p:nvSpPr>
          <p:cNvPr id="6" name="TextBox 5">
            <a:extLst>
              <a:ext uri="{FF2B5EF4-FFF2-40B4-BE49-F238E27FC236}">
                <a16:creationId xmlns:a16="http://schemas.microsoft.com/office/drawing/2014/main" id="{D2106BEF-96C4-47E0-A678-AB1B2CC2BCBB}"/>
              </a:ext>
            </a:extLst>
          </p:cNvPr>
          <p:cNvSpPr txBox="1"/>
          <p:nvPr/>
        </p:nvSpPr>
        <p:spPr>
          <a:xfrm>
            <a:off x="0" y="259241"/>
            <a:ext cx="12192000" cy="1316386"/>
          </a:xfrm>
          <a:prstGeom prst="rect">
            <a:avLst/>
          </a:prstGeom>
          <a:noFill/>
        </p:spPr>
        <p:txBody>
          <a:bodyPr wrap="square" rtlCol="0">
            <a:spAutoFit/>
          </a:bodyPr>
          <a:lstStyle/>
          <a:p>
            <a:pPr algn="ctr">
              <a:lnSpc>
                <a:spcPct val="80000"/>
              </a:lnSpc>
            </a:pPr>
            <a:r>
              <a:rPr lang="en-GB" sz="9700" b="1" dirty="0">
                <a:solidFill>
                  <a:schemeClr val="accent1">
                    <a:lumMod val="75000"/>
                  </a:schemeClr>
                </a:solidFill>
                <a:latin typeface="Candara" panose="020E0502030303020204" pitchFamily="34" charset="0"/>
                <a:cs typeface="Helvetica" panose="020B0604020202020204" pitchFamily="34" charset="0"/>
              </a:rPr>
              <a:t>Panoramic View</a:t>
            </a:r>
          </a:p>
        </p:txBody>
      </p:sp>
    </p:spTree>
    <p:extLst>
      <p:ext uri="{BB962C8B-B14F-4D97-AF65-F5344CB8AC3E}">
        <p14:creationId xmlns:p14="http://schemas.microsoft.com/office/powerpoint/2010/main" val="15192984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90798" y="376594"/>
            <a:ext cx="6834425" cy="4030462"/>
          </a:xfrm>
          <a:prstGeom prst="rect">
            <a:avLst/>
          </a:prstGeom>
          <a:noFill/>
        </p:spPr>
        <p:txBody>
          <a:bodyPr wrap="square" rtlCol="0">
            <a:spAutoFit/>
          </a:bodyPr>
          <a:lstStyle/>
          <a:p>
            <a:pPr algn="l">
              <a:lnSpc>
                <a:spcPct val="75000"/>
              </a:lnSpc>
            </a:pPr>
            <a:r>
              <a:rPr lang="en-US" sz="3000" b="0" i="0" u="none" strike="noStrike" baseline="0" dirty="0">
                <a:solidFill>
                  <a:srgbClr val="003387"/>
                </a:solidFill>
                <a:latin typeface="Candara" panose="020E0502030303020204" pitchFamily="34" charset="0"/>
              </a:rPr>
              <a:t>“to support, through lifelong learning, the educational, professional and personal development of people in education, training, youth and sport, in Europe and beyond, thereby contributing to sustainable growth, quality jobs and social cohesion, to driving innovation, and to strengthening European identity and active citizenship”</a:t>
            </a:r>
            <a:br>
              <a:rPr lang="en-US" sz="3000" b="0" i="0" u="none" strike="noStrike" baseline="0" dirty="0">
                <a:solidFill>
                  <a:srgbClr val="003387"/>
                </a:solidFill>
                <a:latin typeface="Candara" panose="020E0502030303020204" pitchFamily="34" charset="0"/>
              </a:rPr>
            </a:br>
            <a:br>
              <a:rPr lang="en-US" sz="1400" b="0" i="0" u="none" strike="noStrike" baseline="0" dirty="0">
                <a:solidFill>
                  <a:srgbClr val="003387"/>
                </a:solidFill>
                <a:latin typeface="Candara" panose="020E0502030303020204" pitchFamily="34" charset="0"/>
              </a:rPr>
            </a:br>
            <a:r>
              <a:rPr kumimoji="0" lang="en-GB" sz="2800" i="0" u="none" strike="noStrike" kern="1200" cap="none" spc="0" normalizeH="0" baseline="0" noProof="0" dirty="0">
                <a:ln>
                  <a:noFill/>
                </a:ln>
                <a:solidFill>
                  <a:schemeClr val="accent5">
                    <a:lumMod val="75000"/>
                  </a:schemeClr>
                </a:solidFill>
                <a:effectLst/>
                <a:uLnTx/>
                <a:uFillTx/>
                <a:latin typeface="Candara" panose="020E0502030303020204" pitchFamily="34" charset="0"/>
              </a:rPr>
              <a:t>Contributes to the Achievement of</a:t>
            </a:r>
            <a:br>
              <a:rPr kumimoji="0" lang="en-GB" sz="2800" i="0" u="none" strike="noStrike" kern="1200" cap="none" spc="0" normalizeH="0" baseline="0" noProof="0" dirty="0">
                <a:ln>
                  <a:noFill/>
                </a:ln>
                <a:solidFill>
                  <a:schemeClr val="accent5">
                    <a:lumMod val="75000"/>
                  </a:schemeClr>
                </a:solidFill>
                <a:effectLst/>
                <a:uLnTx/>
                <a:uFillTx/>
                <a:latin typeface="Candara" panose="020E0502030303020204" pitchFamily="34" charset="0"/>
              </a:rPr>
            </a:br>
            <a:r>
              <a:rPr kumimoji="0" lang="en-GB" sz="2800" i="0" u="none" strike="noStrike" kern="1200" cap="none" spc="0" normalizeH="0" baseline="0" noProof="0" dirty="0">
                <a:ln>
                  <a:noFill/>
                </a:ln>
                <a:solidFill>
                  <a:schemeClr val="accent5">
                    <a:lumMod val="75000"/>
                  </a:schemeClr>
                </a:solidFill>
                <a:effectLst/>
                <a:uLnTx/>
                <a:uFillTx/>
                <a:latin typeface="Candara" panose="020E0502030303020204" pitchFamily="34" charset="0"/>
              </a:rPr>
              <a:t>Higher-level Policy Objectives and Priorities</a:t>
            </a:r>
            <a:endParaRPr lang="en-GB" sz="2800" baseline="30000"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endParaRPr>
          </a:p>
        </p:txBody>
      </p:sp>
      <p:grpSp>
        <p:nvGrpSpPr>
          <p:cNvPr id="5" name="Group 4">
            <a:extLst>
              <a:ext uri="{FF2B5EF4-FFF2-40B4-BE49-F238E27FC236}">
                <a16:creationId xmlns:a16="http://schemas.microsoft.com/office/drawing/2014/main" id="{7570CFE8-AFC5-F159-4BAD-1A37777EE9AC}"/>
              </a:ext>
            </a:extLst>
          </p:cNvPr>
          <p:cNvGrpSpPr/>
          <p:nvPr/>
        </p:nvGrpSpPr>
        <p:grpSpPr>
          <a:xfrm>
            <a:off x="475456" y="3466256"/>
            <a:ext cx="4702228" cy="923330"/>
            <a:chOff x="590739" y="3782370"/>
            <a:chExt cx="4702228" cy="923330"/>
          </a:xfrm>
        </p:grpSpPr>
        <p:pic>
          <p:nvPicPr>
            <p:cNvPr id="7" name="Picture 4" descr="Image result for erasmus+ logo">
              <a:extLst>
                <a:ext uri="{FF2B5EF4-FFF2-40B4-BE49-F238E27FC236}">
                  <a16:creationId xmlns:a16="http://schemas.microsoft.com/office/drawing/2014/main" id="{DC8D04FF-2EEA-9E78-D3BC-264FD613416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t="68885"/>
            <a:stretch/>
          </p:blipFill>
          <p:spPr bwMode="auto">
            <a:xfrm>
              <a:off x="590739" y="3933897"/>
              <a:ext cx="3248400" cy="6029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C323C55-ABCF-4D82-4728-88B105E5D9C8}"/>
                </a:ext>
              </a:extLst>
            </p:cNvPr>
            <p:cNvSpPr txBox="1"/>
            <p:nvPr/>
          </p:nvSpPr>
          <p:spPr>
            <a:xfrm>
              <a:off x="3852253" y="3782370"/>
              <a:ext cx="1440714" cy="923330"/>
            </a:xfrm>
            <a:prstGeom prst="rect">
              <a:avLst/>
            </a:prstGeom>
            <a:noFill/>
          </p:spPr>
          <p:txBody>
            <a:bodyPr wrap="square" rtlCol="0">
              <a:spAutoFit/>
            </a:bodyPr>
            <a:lstStyle/>
            <a:p>
              <a:pPr algn="ctr"/>
              <a:r>
                <a:rPr lang="en-GB" sz="5400" dirty="0">
                  <a:solidFill>
                    <a:srgbClr val="0A51A3"/>
                  </a:solidFill>
                  <a:latin typeface="Prima Sans" panose="02000503040000020004" pitchFamily="2" charset="0"/>
                  <a:ea typeface="Verdana" panose="020B0604030504040204" pitchFamily="34" charset="0"/>
                  <a:cs typeface="Verdana" panose="020B0604030504040204" pitchFamily="34" charset="0"/>
                </a:rPr>
                <a:t>v2.0</a:t>
              </a:r>
            </a:p>
          </p:txBody>
        </p:sp>
      </p:grpSp>
      <p:pic>
        <p:nvPicPr>
          <p:cNvPr id="9" name="Picture 4">
            <a:extLst>
              <a:ext uri="{FF2B5EF4-FFF2-40B4-BE49-F238E27FC236}">
                <a16:creationId xmlns:a16="http://schemas.microsoft.com/office/drawing/2014/main" id="{18AF1B25-A104-B0BA-6DE5-A960D37DBD4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t="516" b="516"/>
          <a:stretch/>
        </p:blipFill>
        <p:spPr bwMode="auto">
          <a:xfrm>
            <a:off x="475456" y="386480"/>
            <a:ext cx="4534650" cy="29907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B6BC31E-8415-6567-0BBC-11EC457C8D58}"/>
              </a:ext>
            </a:extLst>
          </p:cNvPr>
          <p:cNvSpPr txBox="1"/>
          <p:nvPr/>
        </p:nvSpPr>
        <p:spPr>
          <a:xfrm>
            <a:off x="416177" y="4898556"/>
            <a:ext cx="9437236" cy="1248355"/>
          </a:xfrm>
          <a:prstGeom prst="rect">
            <a:avLst/>
          </a:prstGeom>
          <a:noFill/>
        </p:spPr>
        <p:txBody>
          <a:bodyPr wrap="square">
            <a:spAutoFit/>
          </a:bodyPr>
          <a:lstStyle/>
          <a:p>
            <a:pPr algn="l">
              <a:lnSpc>
                <a:spcPct val="75000"/>
              </a:lnSpc>
            </a:pPr>
            <a:r>
              <a:rPr lang="en-US" sz="9600" b="1" i="0" u="none" strike="noStrike" baseline="0" dirty="0">
                <a:solidFill>
                  <a:srgbClr val="003387"/>
                </a:solidFill>
                <a:latin typeface="Calibri" panose="020F0502020204030204" pitchFamily="34" charset="0"/>
              </a:rPr>
              <a:t>General Objective</a:t>
            </a:r>
          </a:p>
        </p:txBody>
      </p:sp>
    </p:spTree>
    <p:extLst>
      <p:ext uri="{BB962C8B-B14F-4D97-AF65-F5344CB8AC3E}">
        <p14:creationId xmlns:p14="http://schemas.microsoft.com/office/powerpoint/2010/main" val="8588457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09357" y="226060"/>
            <a:ext cx="6407187" cy="3416320"/>
          </a:xfrm>
          <a:prstGeom prst="rect">
            <a:avLst/>
          </a:prstGeom>
          <a:noFill/>
        </p:spPr>
        <p:txBody>
          <a:bodyPr wrap="square" rtlCol="0">
            <a:spAutoFit/>
          </a:bodyPr>
          <a:lstStyle/>
          <a:p>
            <a:r>
              <a:rPr lang="en-GB" sz="3600" b="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rPr>
              <a:t>Access and Inclusion</a:t>
            </a:r>
            <a:br>
              <a:rPr lang="en-GB" sz="3600" b="1" baseline="30000"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rPr>
            </a:br>
            <a:r>
              <a:rPr lang="en-GB" sz="3600" b="1" dirty="0">
                <a:solidFill>
                  <a:schemeClr val="accent1">
                    <a:lumMod val="75000"/>
                  </a:schemeClr>
                </a:solidFill>
                <a:latin typeface="Candara" panose="020E0502030303020204" pitchFamily="34" charset="0"/>
                <a:ea typeface="Verdana" panose="020B0604030504040204" pitchFamily="34" charset="0"/>
                <a:cs typeface="Verdana" panose="020B0604030504040204" pitchFamily="34" charset="0"/>
              </a:rPr>
              <a:t>Green Transition</a:t>
            </a:r>
          </a:p>
          <a:p>
            <a:r>
              <a:rPr lang="en-GB" sz="3600" b="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rPr>
              <a:t>Digital Transformation</a:t>
            </a:r>
            <a:br>
              <a:rPr lang="en-GB" sz="3600" b="1" dirty="0">
                <a:solidFill>
                  <a:schemeClr val="accent1">
                    <a:lumMod val="75000"/>
                  </a:schemeClr>
                </a:solidFill>
                <a:latin typeface="Candara" panose="020E0502030303020204" pitchFamily="34" charset="0"/>
                <a:ea typeface="Verdana" panose="020B0604030504040204" pitchFamily="34" charset="0"/>
                <a:cs typeface="Verdana" panose="020B0604030504040204" pitchFamily="34" charset="0"/>
              </a:rPr>
            </a:br>
            <a:r>
              <a:rPr lang="en-GB" sz="3600" b="1" dirty="0">
                <a:solidFill>
                  <a:schemeClr val="accent1">
                    <a:lumMod val="75000"/>
                  </a:schemeClr>
                </a:solidFill>
                <a:latin typeface="Candara" panose="020E0502030303020204" pitchFamily="34" charset="0"/>
                <a:ea typeface="Verdana" panose="020B0604030504040204" pitchFamily="34" charset="0"/>
                <a:cs typeface="Verdana" panose="020B0604030504040204" pitchFamily="34" charset="0"/>
              </a:rPr>
              <a:t>Democratic Participation</a:t>
            </a:r>
            <a:br>
              <a:rPr lang="en-GB" sz="4800" b="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rPr>
            </a:br>
            <a:r>
              <a:rPr lang="en-GB" sz="3600" b="1" u="sng" dirty="0">
                <a:solidFill>
                  <a:schemeClr val="accent4">
                    <a:lumMod val="50000"/>
                  </a:schemeClr>
                </a:solidFill>
                <a:latin typeface="Candara" panose="020E0502030303020204" pitchFamily="34" charset="0"/>
                <a:ea typeface="Verdana" panose="020B0604030504040204" pitchFamily="34" charset="0"/>
                <a:cs typeface="Verdana" panose="020B0604030504040204" pitchFamily="34" charset="0"/>
              </a:rPr>
              <a:t>plus</a:t>
            </a:r>
            <a:r>
              <a:rPr lang="en-GB" sz="3600" b="1" dirty="0">
                <a:solidFill>
                  <a:schemeClr val="accent4">
                    <a:lumMod val="50000"/>
                  </a:schemeClr>
                </a:solidFill>
                <a:latin typeface="Candara" panose="020E0502030303020204" pitchFamily="34" charset="0"/>
                <a:ea typeface="Verdana" panose="020B0604030504040204" pitchFamily="34" charset="0"/>
                <a:cs typeface="Verdana" panose="020B0604030504040204" pitchFamily="34" charset="0"/>
              </a:rPr>
              <a:t> Resilience and Recovery</a:t>
            </a:r>
            <a:br>
              <a:rPr lang="en-GB" sz="3600" b="1" dirty="0">
                <a:solidFill>
                  <a:schemeClr val="accent6">
                    <a:lumMod val="75000"/>
                  </a:schemeClr>
                </a:solidFill>
                <a:latin typeface="Candara" panose="020E0502030303020204" pitchFamily="34" charset="0"/>
                <a:ea typeface="Verdana" panose="020B0604030504040204" pitchFamily="34" charset="0"/>
                <a:cs typeface="Verdana" panose="020B0604030504040204" pitchFamily="34" charset="0"/>
              </a:rPr>
            </a:br>
            <a:r>
              <a:rPr lang="en-GB" sz="3600" b="1" u="sng" dirty="0">
                <a:solidFill>
                  <a:schemeClr val="accent6">
                    <a:lumMod val="75000"/>
                  </a:schemeClr>
                </a:solidFill>
                <a:latin typeface="Candara" panose="020E0502030303020204" pitchFamily="34" charset="0"/>
                <a:ea typeface="Verdana" panose="020B0604030504040204" pitchFamily="34" charset="0"/>
                <a:cs typeface="Verdana" panose="020B0604030504040204" pitchFamily="34" charset="0"/>
              </a:rPr>
              <a:t>plus</a:t>
            </a:r>
            <a:r>
              <a:rPr lang="en-GB" sz="3600" b="1" dirty="0">
                <a:solidFill>
                  <a:schemeClr val="accent6">
                    <a:lumMod val="75000"/>
                  </a:schemeClr>
                </a:solidFill>
                <a:latin typeface="Candara" panose="020E0502030303020204" pitchFamily="34" charset="0"/>
                <a:ea typeface="Verdana" panose="020B0604030504040204" pitchFamily="34" charset="0"/>
                <a:cs typeface="Verdana" panose="020B0604030504040204" pitchFamily="34" charset="0"/>
              </a:rPr>
              <a:t> Responsiveness</a:t>
            </a:r>
            <a:endParaRPr lang="en-GB" sz="3600" b="1" baseline="30000" dirty="0">
              <a:solidFill>
                <a:schemeClr val="accent6">
                  <a:lumMod val="75000"/>
                </a:schemeClr>
              </a:solidFill>
              <a:latin typeface="Candara" panose="020E0502030303020204" pitchFamily="34" charset="0"/>
              <a:ea typeface="Verdana" panose="020B0604030504040204" pitchFamily="34" charset="0"/>
              <a:cs typeface="Verdana" panose="020B0604030504040204" pitchFamily="34" charset="0"/>
            </a:endParaRPr>
          </a:p>
        </p:txBody>
      </p:sp>
      <p:pic>
        <p:nvPicPr>
          <p:cNvPr id="5" name="Picture 2" descr="ukraine flag from en.wikipedia.org">
            <a:extLst>
              <a:ext uri="{FF2B5EF4-FFF2-40B4-BE49-F238E27FC236}">
                <a16:creationId xmlns:a16="http://schemas.microsoft.com/office/drawing/2014/main" id="{67AE9C2B-9994-337F-C86C-7F75C98CD0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2384" y="3156928"/>
            <a:ext cx="418152" cy="27207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91645CEA-E328-F303-FD41-396195A05FD4}"/>
              </a:ext>
            </a:extLst>
          </p:cNvPr>
          <p:cNvGrpSpPr/>
          <p:nvPr/>
        </p:nvGrpSpPr>
        <p:grpSpPr>
          <a:xfrm>
            <a:off x="475456" y="3466256"/>
            <a:ext cx="4702228" cy="923330"/>
            <a:chOff x="590739" y="3782370"/>
            <a:chExt cx="4702228" cy="923330"/>
          </a:xfrm>
        </p:grpSpPr>
        <p:pic>
          <p:nvPicPr>
            <p:cNvPr id="15" name="Picture 4" descr="Image result for erasmus+ logo">
              <a:extLst>
                <a:ext uri="{FF2B5EF4-FFF2-40B4-BE49-F238E27FC236}">
                  <a16:creationId xmlns:a16="http://schemas.microsoft.com/office/drawing/2014/main" id="{42B7E0BC-2BF9-B023-FADE-E574A181BB0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t="68885"/>
            <a:stretch/>
          </p:blipFill>
          <p:spPr bwMode="auto">
            <a:xfrm>
              <a:off x="590739" y="3933897"/>
              <a:ext cx="3248400" cy="6029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C5694D9-CEEE-0B35-8FA2-5595C28EC2AF}"/>
                </a:ext>
              </a:extLst>
            </p:cNvPr>
            <p:cNvSpPr txBox="1"/>
            <p:nvPr/>
          </p:nvSpPr>
          <p:spPr>
            <a:xfrm>
              <a:off x="3852253" y="3782370"/>
              <a:ext cx="1440714" cy="923330"/>
            </a:xfrm>
            <a:prstGeom prst="rect">
              <a:avLst/>
            </a:prstGeom>
            <a:noFill/>
          </p:spPr>
          <p:txBody>
            <a:bodyPr wrap="square" rtlCol="0">
              <a:spAutoFit/>
            </a:bodyPr>
            <a:lstStyle/>
            <a:p>
              <a:pPr algn="ctr"/>
              <a:r>
                <a:rPr lang="en-GB" sz="5400" dirty="0">
                  <a:solidFill>
                    <a:srgbClr val="0A51A3"/>
                  </a:solidFill>
                  <a:latin typeface="Prima Sans" panose="02000503040000020004" pitchFamily="2" charset="0"/>
                  <a:ea typeface="Verdana" panose="020B0604030504040204" pitchFamily="34" charset="0"/>
                  <a:cs typeface="Verdana" panose="020B0604030504040204" pitchFamily="34" charset="0"/>
                </a:rPr>
                <a:t>v2.0</a:t>
              </a:r>
            </a:p>
          </p:txBody>
        </p:sp>
      </p:grpSp>
      <p:pic>
        <p:nvPicPr>
          <p:cNvPr id="17" name="Picture 4">
            <a:extLst>
              <a:ext uri="{FF2B5EF4-FFF2-40B4-BE49-F238E27FC236}">
                <a16:creationId xmlns:a16="http://schemas.microsoft.com/office/drawing/2014/main" id="{BB415F3C-C83E-1651-AAFD-1F5F7D094B3E}"/>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rcRect t="516" b="516"/>
          <a:stretch/>
        </p:blipFill>
        <p:spPr bwMode="auto">
          <a:xfrm>
            <a:off x="475456" y="386480"/>
            <a:ext cx="4534650" cy="299074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7D76BDC-7893-6DE7-66C6-9D55C71B99AD}"/>
              </a:ext>
            </a:extLst>
          </p:cNvPr>
          <p:cNvSpPr txBox="1"/>
          <p:nvPr/>
        </p:nvSpPr>
        <p:spPr>
          <a:xfrm>
            <a:off x="475456" y="5223165"/>
            <a:ext cx="11545668" cy="1248355"/>
          </a:xfrm>
          <a:prstGeom prst="rect">
            <a:avLst/>
          </a:prstGeom>
          <a:noFill/>
        </p:spPr>
        <p:txBody>
          <a:bodyPr wrap="square">
            <a:spAutoFit/>
          </a:bodyPr>
          <a:lstStyle/>
          <a:p>
            <a:pPr algn="l">
              <a:lnSpc>
                <a:spcPct val="75000"/>
              </a:lnSpc>
            </a:pPr>
            <a:r>
              <a:rPr lang="en-US" sz="9600" b="1" i="0" u="none" strike="noStrike" baseline="0" dirty="0">
                <a:solidFill>
                  <a:srgbClr val="003387"/>
                </a:solidFill>
                <a:latin typeface="Candara" panose="020E0502030303020204" pitchFamily="34" charset="0"/>
              </a:rPr>
              <a:t>Horizontal Objectives</a:t>
            </a:r>
          </a:p>
        </p:txBody>
      </p:sp>
    </p:spTree>
    <p:extLst>
      <p:ext uri="{BB962C8B-B14F-4D97-AF65-F5344CB8AC3E}">
        <p14:creationId xmlns:p14="http://schemas.microsoft.com/office/powerpoint/2010/main" val="26985199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909" y="57291"/>
            <a:ext cx="5112568" cy="1373831"/>
          </a:xfrm>
          <a:prstGeom prst="rect">
            <a:avLst/>
          </a:prstGeom>
        </p:spPr>
      </p:pic>
      <p:grpSp>
        <p:nvGrpSpPr>
          <p:cNvPr id="2" name="Group 1">
            <a:extLst>
              <a:ext uri="{FF2B5EF4-FFF2-40B4-BE49-F238E27FC236}">
                <a16:creationId xmlns:a16="http://schemas.microsoft.com/office/drawing/2014/main" id="{04E02010-9FAD-407A-B0B4-45305B3EE64C}"/>
              </a:ext>
            </a:extLst>
          </p:cNvPr>
          <p:cNvGrpSpPr/>
          <p:nvPr/>
        </p:nvGrpSpPr>
        <p:grpSpPr>
          <a:xfrm>
            <a:off x="1647867" y="1567139"/>
            <a:ext cx="5690543" cy="4974623"/>
            <a:chOff x="323528" y="1017177"/>
            <a:chExt cx="4433188" cy="4607623"/>
          </a:xfrm>
        </p:grpSpPr>
        <p:sp>
          <p:nvSpPr>
            <p:cNvPr id="10" name="Line Callout 2 9"/>
            <p:cNvSpPr/>
            <p:nvPr/>
          </p:nvSpPr>
          <p:spPr>
            <a:xfrm flipH="1">
              <a:off x="323528" y="1017177"/>
              <a:ext cx="4433188" cy="1325481"/>
            </a:xfrm>
            <a:prstGeom prst="borderCallout2">
              <a:avLst>
                <a:gd name="adj1" fmla="val 48145"/>
                <a:gd name="adj2" fmla="val -3554"/>
                <a:gd name="adj3" fmla="val 48145"/>
                <a:gd name="adj4" fmla="val -17549"/>
                <a:gd name="adj5" fmla="val 48867"/>
                <a:gd name="adj6" fmla="val -54312"/>
              </a:avLst>
            </a:prstGeom>
            <a:noFill/>
            <a:ln>
              <a:solidFill>
                <a:srgbClr val="007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cap="small" dirty="0">
                  <a:solidFill>
                    <a:schemeClr val="accent5"/>
                  </a:solidFill>
                  <a:latin typeface="Candara" panose="020E0502030303020204" pitchFamily="34" charset="0"/>
                </a:rPr>
                <a:t>Key Action 1</a:t>
              </a:r>
              <a:r>
                <a:rPr lang="en-GB" sz="3200" b="1" dirty="0">
                  <a:solidFill>
                    <a:schemeClr val="accent5"/>
                  </a:solidFill>
                  <a:latin typeface="Candara" panose="020E0502030303020204" pitchFamily="34" charset="0"/>
                </a:rPr>
                <a:t>:</a:t>
              </a:r>
              <a:br>
                <a:rPr lang="en-GB" sz="3200" b="1" dirty="0">
                  <a:solidFill>
                    <a:schemeClr val="accent4">
                      <a:lumMod val="50000"/>
                    </a:schemeClr>
                  </a:solidFill>
                  <a:latin typeface="Candara" panose="020E0502030303020204" pitchFamily="34" charset="0"/>
                </a:rPr>
              </a:br>
              <a:r>
                <a:rPr lang="en-GB" sz="2800" b="1" dirty="0">
                  <a:solidFill>
                    <a:srgbClr val="0055A5"/>
                  </a:solidFill>
                  <a:latin typeface="Candara" panose="020E0502030303020204" pitchFamily="34" charset="0"/>
                </a:rPr>
                <a:t>Learning Mobility of Individuals</a:t>
              </a:r>
            </a:p>
          </p:txBody>
        </p:sp>
        <p:sp>
          <p:nvSpPr>
            <p:cNvPr id="12" name="Line Callout 2 11"/>
            <p:cNvSpPr/>
            <p:nvPr/>
          </p:nvSpPr>
          <p:spPr>
            <a:xfrm flipH="1">
              <a:off x="323528" y="2564904"/>
              <a:ext cx="4433188" cy="1512168"/>
            </a:xfrm>
            <a:prstGeom prst="borderCallout2">
              <a:avLst>
                <a:gd name="adj1" fmla="val 49767"/>
                <a:gd name="adj2" fmla="val -3260"/>
                <a:gd name="adj3" fmla="val 49159"/>
                <a:gd name="adj4" fmla="val -18431"/>
                <a:gd name="adj5" fmla="val 49764"/>
                <a:gd name="adj6" fmla="val -47980"/>
              </a:avLst>
            </a:prstGeom>
            <a:noFill/>
            <a:ln>
              <a:solidFill>
                <a:srgbClr val="007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cap="small" dirty="0">
                  <a:solidFill>
                    <a:schemeClr val="accent5"/>
                  </a:solidFill>
                  <a:latin typeface="Candara" panose="020E0502030303020204" pitchFamily="34" charset="0"/>
                </a:rPr>
                <a:t>Key Action 2</a:t>
              </a:r>
              <a:r>
                <a:rPr lang="en-GB" sz="3200" b="1" dirty="0">
                  <a:solidFill>
                    <a:schemeClr val="accent5"/>
                  </a:solidFill>
                  <a:latin typeface="Candara" panose="020E0502030303020204" pitchFamily="34" charset="0"/>
                </a:rPr>
                <a:t>:</a:t>
              </a:r>
              <a:br>
                <a:rPr lang="en-GB" sz="3200" b="1" dirty="0">
                  <a:solidFill>
                    <a:schemeClr val="accent4">
                      <a:lumMod val="50000"/>
                    </a:schemeClr>
                  </a:solidFill>
                  <a:latin typeface="Candara" panose="020E0502030303020204" pitchFamily="34" charset="0"/>
                </a:rPr>
              </a:br>
              <a:r>
                <a:rPr lang="en-GB" sz="2800" b="1" dirty="0">
                  <a:solidFill>
                    <a:srgbClr val="0055A5"/>
                  </a:solidFill>
                  <a:latin typeface="Candara" panose="020E0502030303020204" pitchFamily="34" charset="0"/>
                </a:rPr>
                <a:t>Cooperation among Organisations and Institutions</a:t>
              </a:r>
              <a:endParaRPr lang="en-GB" sz="2400" b="1" dirty="0">
                <a:solidFill>
                  <a:srgbClr val="0055A5"/>
                </a:solidFill>
                <a:latin typeface="Candara" panose="020E0502030303020204" pitchFamily="34" charset="0"/>
              </a:endParaRPr>
            </a:p>
          </p:txBody>
        </p:sp>
        <p:sp>
          <p:nvSpPr>
            <p:cNvPr id="14" name="Line Callout 2 13"/>
            <p:cNvSpPr/>
            <p:nvPr/>
          </p:nvSpPr>
          <p:spPr>
            <a:xfrm flipH="1">
              <a:off x="323528" y="4299319"/>
              <a:ext cx="4433188" cy="1325481"/>
            </a:xfrm>
            <a:prstGeom prst="borderCallout2">
              <a:avLst>
                <a:gd name="adj1" fmla="val 48985"/>
                <a:gd name="adj2" fmla="val -4142"/>
                <a:gd name="adj3" fmla="val 48985"/>
                <a:gd name="adj4" fmla="val -19019"/>
                <a:gd name="adj5" fmla="val 48026"/>
                <a:gd name="adj6" fmla="val -40825"/>
              </a:avLst>
            </a:prstGeom>
            <a:noFill/>
            <a:ln>
              <a:solidFill>
                <a:srgbClr val="007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cap="small" dirty="0">
                  <a:solidFill>
                    <a:schemeClr val="accent5"/>
                  </a:solidFill>
                  <a:latin typeface="Candara" panose="020E0502030303020204" pitchFamily="34" charset="0"/>
                </a:rPr>
                <a:t>Key Action 3</a:t>
              </a:r>
              <a:r>
                <a:rPr lang="en-GB" sz="3200" b="1" dirty="0">
                  <a:solidFill>
                    <a:schemeClr val="accent5"/>
                  </a:solidFill>
                  <a:latin typeface="Candara" panose="020E0502030303020204" pitchFamily="34" charset="0"/>
                </a:rPr>
                <a:t>:</a:t>
              </a:r>
              <a:br>
                <a:rPr lang="en-GB" sz="3200" b="1" dirty="0">
                  <a:solidFill>
                    <a:schemeClr val="accent4">
                      <a:lumMod val="50000"/>
                    </a:schemeClr>
                  </a:solidFill>
                  <a:latin typeface="Candara" panose="020E0502030303020204" pitchFamily="34" charset="0"/>
                </a:rPr>
              </a:br>
              <a:r>
                <a:rPr lang="en-GB" sz="2800" b="1" dirty="0">
                  <a:solidFill>
                    <a:srgbClr val="0055A5"/>
                  </a:solidFill>
                  <a:latin typeface="Candara" panose="020E0502030303020204" pitchFamily="34" charset="0"/>
                </a:rPr>
                <a:t>Support to Policy Development</a:t>
              </a:r>
              <a:br>
                <a:rPr lang="en-GB" sz="2800" b="1" dirty="0">
                  <a:solidFill>
                    <a:srgbClr val="0055A5"/>
                  </a:solidFill>
                  <a:latin typeface="Candara" panose="020E0502030303020204" pitchFamily="34" charset="0"/>
                </a:rPr>
              </a:br>
              <a:r>
                <a:rPr lang="en-GB" sz="2800" b="1" dirty="0">
                  <a:solidFill>
                    <a:srgbClr val="0055A5"/>
                  </a:solidFill>
                  <a:latin typeface="Candara" panose="020E0502030303020204" pitchFamily="34" charset="0"/>
                </a:rPr>
                <a:t>and Cooperation</a:t>
              </a:r>
            </a:p>
          </p:txBody>
        </p:sp>
      </p:grpSp>
      <p:sp>
        <p:nvSpPr>
          <p:cNvPr id="11" name="TextBox 10">
            <a:extLst>
              <a:ext uri="{FF2B5EF4-FFF2-40B4-BE49-F238E27FC236}">
                <a16:creationId xmlns:a16="http://schemas.microsoft.com/office/drawing/2014/main" id="{88ADCF3E-43C1-430C-9C9A-69070080421F}"/>
              </a:ext>
            </a:extLst>
          </p:cNvPr>
          <p:cNvSpPr txBox="1"/>
          <p:nvPr/>
        </p:nvSpPr>
        <p:spPr>
          <a:xfrm rot="16200000">
            <a:off x="-2366024" y="2987054"/>
            <a:ext cx="6223669" cy="923330"/>
          </a:xfrm>
          <a:prstGeom prst="rect">
            <a:avLst/>
          </a:prstGeom>
          <a:noFill/>
        </p:spPr>
        <p:txBody>
          <a:bodyPr wrap="square" rtlCol="0">
            <a:spAutoFit/>
          </a:bodyPr>
          <a:lstStyle/>
          <a:p>
            <a:r>
              <a:rPr lang="en-GB" sz="5400" b="1" dirty="0">
                <a:solidFill>
                  <a:srgbClr val="0055A5"/>
                </a:solidFill>
                <a:latin typeface="Candara" panose="020E0502030303020204" pitchFamily="34" charset="0"/>
                <a:cs typeface="Helvetica" panose="020B0604020202020204" pitchFamily="34" charset="0"/>
              </a:rPr>
              <a:t>THREE KEY ACTIONS</a:t>
            </a:r>
            <a:endParaRPr lang="en-US" sz="5400" b="1" dirty="0">
              <a:solidFill>
                <a:srgbClr val="0055A5"/>
              </a:solidFill>
              <a:latin typeface="Candara" panose="020E0502030303020204" pitchFamily="34" charset="0"/>
              <a:cs typeface="Helvetica" panose="020B0604020202020204" pitchFamily="34" charset="0"/>
            </a:endParaRPr>
          </a:p>
        </p:txBody>
      </p:sp>
      <p:sp>
        <p:nvSpPr>
          <p:cNvPr id="3" name="Rectangle 2">
            <a:extLst>
              <a:ext uri="{FF2B5EF4-FFF2-40B4-BE49-F238E27FC236}">
                <a16:creationId xmlns:a16="http://schemas.microsoft.com/office/drawing/2014/main" id="{E0097F20-052E-4F6A-889B-C1E03E702B4C}"/>
              </a:ext>
            </a:extLst>
          </p:cNvPr>
          <p:cNvSpPr/>
          <p:nvPr/>
        </p:nvSpPr>
        <p:spPr>
          <a:xfrm>
            <a:off x="7536283" y="1585929"/>
            <a:ext cx="4495295" cy="4974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1">
                    <a:lumMod val="75000"/>
                  </a:schemeClr>
                </a:solidFill>
                <a:latin typeface="Candara" panose="020E0502030303020204" pitchFamily="34" charset="0"/>
              </a:rPr>
              <a:t>ANNUAL Calls for Proposals for each year of the Programme.</a:t>
            </a:r>
            <a:br>
              <a:rPr lang="en-GB" sz="2400" b="1" dirty="0">
                <a:solidFill>
                  <a:schemeClr val="accent1">
                    <a:lumMod val="75000"/>
                  </a:schemeClr>
                </a:solidFill>
                <a:latin typeface="Candara" panose="020E0502030303020204" pitchFamily="34" charset="0"/>
              </a:rPr>
            </a:br>
            <a:br>
              <a:rPr lang="en-GB" sz="3200" b="1" dirty="0">
                <a:solidFill>
                  <a:schemeClr val="accent1">
                    <a:lumMod val="75000"/>
                  </a:schemeClr>
                </a:solidFill>
                <a:latin typeface="Candara" panose="020E0502030303020204" pitchFamily="34" charset="0"/>
              </a:rPr>
            </a:br>
            <a:r>
              <a:rPr lang="en-GB" sz="2400" b="1" dirty="0">
                <a:solidFill>
                  <a:srgbClr val="0070C0"/>
                </a:solidFill>
                <a:latin typeface="Candara" panose="020E0502030303020204" pitchFamily="34" charset="0"/>
              </a:rPr>
              <a:t>PHASED, SINGLE and MULTIPLE</a:t>
            </a:r>
            <a:br>
              <a:rPr lang="en-GB" sz="2400" b="1" dirty="0">
                <a:solidFill>
                  <a:srgbClr val="0070C0"/>
                </a:solidFill>
                <a:latin typeface="Candara" panose="020E0502030303020204" pitchFamily="34" charset="0"/>
              </a:rPr>
            </a:br>
            <a:r>
              <a:rPr lang="en-GB" sz="2400" b="1" dirty="0">
                <a:solidFill>
                  <a:srgbClr val="0070C0"/>
                </a:solidFill>
                <a:latin typeface="Candara" panose="020E0502030303020204" pitchFamily="34" charset="0"/>
              </a:rPr>
              <a:t>deadlines for different actions.</a:t>
            </a:r>
          </a:p>
          <a:p>
            <a:pPr algn="ctr"/>
            <a:endParaRPr lang="en-GB" sz="3200" b="1" dirty="0">
              <a:solidFill>
                <a:schemeClr val="accent1">
                  <a:lumMod val="75000"/>
                </a:schemeClr>
              </a:solidFill>
              <a:latin typeface="Candara" panose="020E0502030303020204" pitchFamily="34" charset="0"/>
            </a:endParaRPr>
          </a:p>
          <a:p>
            <a:pPr algn="ctr"/>
            <a:r>
              <a:rPr lang="en-GB" sz="2400" b="1" dirty="0">
                <a:solidFill>
                  <a:schemeClr val="accent1">
                    <a:lumMod val="75000"/>
                  </a:schemeClr>
                </a:solidFill>
                <a:latin typeface="Candara" panose="020E0502030303020204" pitchFamily="34" charset="0"/>
              </a:rPr>
              <a:t>EXTRAORDINARY or COMPLEMENTARY Calls can also be released (e.g. response to Covid-19; European Universities).</a:t>
            </a:r>
          </a:p>
        </p:txBody>
      </p:sp>
    </p:spTree>
    <p:extLst>
      <p:ext uri="{BB962C8B-B14F-4D97-AF65-F5344CB8AC3E}">
        <p14:creationId xmlns:p14="http://schemas.microsoft.com/office/powerpoint/2010/main" val="3286016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1280" y="655269"/>
            <a:ext cx="7090719" cy="3046988"/>
          </a:xfrm>
          <a:prstGeom prst="rect">
            <a:avLst/>
          </a:prstGeom>
          <a:noFill/>
        </p:spPr>
        <p:txBody>
          <a:bodyPr wrap="square" rtlCol="0">
            <a:spAutoFit/>
          </a:bodyPr>
          <a:lstStyle/>
          <a:p>
            <a:r>
              <a:rPr lang="en-GB" sz="3200" b="1" i="1" dirty="0">
                <a:solidFill>
                  <a:schemeClr val="accent5"/>
                </a:solidFill>
                <a:latin typeface="Candara" panose="020E0502030303020204" pitchFamily="34" charset="0"/>
                <a:ea typeface="Verdana" panose="020B0604030504040204" pitchFamily="34" charset="0"/>
                <a:cs typeface="Verdana" panose="020B0604030504040204" pitchFamily="34" charset="0"/>
              </a:rPr>
              <a:t>Previously:</a:t>
            </a:r>
            <a:br>
              <a:rPr lang="en-GB" sz="3200" b="1" i="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rPr>
            </a:br>
            <a:r>
              <a:rPr lang="en-GB" sz="3200" b="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rPr>
              <a:t>Programme and Partner Countries</a:t>
            </a:r>
            <a:br>
              <a:rPr lang="en-GB" sz="3600" b="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rPr>
            </a:br>
            <a:br>
              <a:rPr lang="en-GB" sz="3200" b="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rPr>
            </a:br>
            <a:r>
              <a:rPr lang="en-GB" sz="3200" b="1" i="1" dirty="0">
                <a:solidFill>
                  <a:schemeClr val="accent5"/>
                </a:solidFill>
                <a:latin typeface="Candara" panose="020E0502030303020204" pitchFamily="34" charset="0"/>
                <a:ea typeface="Verdana" panose="020B0604030504040204" pitchFamily="34" charset="0"/>
                <a:cs typeface="Verdana" panose="020B0604030504040204" pitchFamily="34" charset="0"/>
              </a:rPr>
              <a:t>Now:</a:t>
            </a:r>
            <a:br>
              <a:rPr lang="en-GB" sz="3200" b="1" i="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rPr>
            </a:br>
            <a:r>
              <a:rPr lang="en-GB" sz="3200" b="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rPr>
              <a:t>EU Member States and Third Countries Associated (or not) to the Programme</a:t>
            </a:r>
            <a:endParaRPr lang="en-GB" sz="4000" b="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endParaRPr>
          </a:p>
        </p:txBody>
      </p:sp>
      <p:grpSp>
        <p:nvGrpSpPr>
          <p:cNvPr id="2" name="Group 1"/>
          <p:cNvGrpSpPr/>
          <p:nvPr/>
        </p:nvGrpSpPr>
        <p:grpSpPr>
          <a:xfrm>
            <a:off x="-1809999" y="-176708"/>
            <a:ext cx="11403177" cy="6249158"/>
            <a:chOff x="-2447167" y="-167164"/>
            <a:chExt cx="7992386" cy="4136281"/>
          </a:xfrm>
        </p:grpSpPr>
        <p:pic>
          <p:nvPicPr>
            <p:cNvPr id="1028" name="Picture 4" descr="Image result for erasmus+ logo"/>
            <p:cNvPicPr>
              <a:picLocks noChangeAspect="1" noChangeArrowheads="1"/>
            </p:cNvPicPr>
            <p:nvPr/>
          </p:nvPicPr>
          <p:blipFill rotWithShape="1">
            <a:blip r:embed="rId3">
              <a:extLst>
                <a:ext uri="{28A0092B-C50C-407E-A947-70E740481C1C}">
                  <a14:useLocalDpi xmlns:a14="http://schemas.microsoft.com/office/drawing/2010/main" val="0"/>
                </a:ext>
              </a:extLst>
            </a:blip>
            <a:srcRect t="68885"/>
            <a:stretch/>
          </p:blipFill>
          <p:spPr bwMode="auto">
            <a:xfrm>
              <a:off x="-764512" y="2553619"/>
              <a:ext cx="4824536" cy="8456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9844" y="3419085"/>
              <a:ext cx="6215063" cy="550032"/>
            </a:xfrm>
            <a:prstGeom prst="rect">
              <a:avLst/>
            </a:prstGeom>
            <a:noFill/>
          </p:spPr>
          <p:txBody>
            <a:bodyPr wrap="square" rtlCol="0">
              <a:spAutoFit/>
            </a:bodyPr>
            <a:lstStyle/>
            <a:p>
              <a:r>
                <a:rPr lang="en-GB" sz="4800" b="1" dirty="0">
                  <a:solidFill>
                    <a:srgbClr val="0A51A3"/>
                  </a:solidFill>
                  <a:latin typeface="Prima Sans" panose="02000503040000020004" pitchFamily="2" charset="0"/>
                  <a:ea typeface="Verdana" panose="020B0604030504040204" pitchFamily="34" charset="0"/>
                  <a:cs typeface="Verdana" panose="020B0604030504040204" pitchFamily="34" charset="0"/>
                </a:rPr>
                <a:t>		…Associated or Not</a:t>
              </a:r>
              <a:endParaRPr lang="en-GB" sz="3600" b="1" dirty="0">
                <a:solidFill>
                  <a:srgbClr val="0A51A3"/>
                </a:solidFill>
                <a:latin typeface="Prima Sans" panose="02000503040000020004" pitchFamily="2" charset="0"/>
                <a:ea typeface="Verdana" panose="020B0604030504040204" pitchFamily="34" charset="0"/>
                <a:cs typeface="Verdana" panose="020B0604030504040204" pitchFamily="34" charset="0"/>
              </a:endParaRPr>
            </a:p>
          </p:txBody>
        </p:sp>
        <p:pic>
          <p:nvPicPr>
            <p:cNvPr id="6" name="Picture 4" descr="Image result for erasmus+ logo"/>
            <p:cNvPicPr>
              <a:picLocks noChangeAspect="1" noChangeArrowheads="1"/>
            </p:cNvPicPr>
            <p:nvPr/>
          </p:nvPicPr>
          <p:blipFill rotWithShape="1">
            <a:blip r:embed="rId3">
              <a:extLst>
                <a:ext uri="{28A0092B-C50C-407E-A947-70E740481C1C}">
                  <a14:useLocalDpi xmlns:a14="http://schemas.microsoft.com/office/drawing/2010/main" val="0"/>
                </a:ext>
              </a:extLst>
            </a:blip>
            <a:srcRect b="31115"/>
            <a:stretch/>
          </p:blipFill>
          <p:spPr bwMode="auto">
            <a:xfrm>
              <a:off x="-2447167" y="-167164"/>
              <a:ext cx="6752545" cy="2620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DE25FF74-2E96-482D-A18B-6003CC338E51}"/>
              </a:ext>
            </a:extLst>
          </p:cNvPr>
          <p:cNvGrpSpPr/>
          <p:nvPr/>
        </p:nvGrpSpPr>
        <p:grpSpPr>
          <a:xfrm>
            <a:off x="9275892" y="4005064"/>
            <a:ext cx="2359228" cy="2318678"/>
            <a:chOff x="9376091" y="3782221"/>
            <a:chExt cx="2359228" cy="2318678"/>
          </a:xfrm>
        </p:grpSpPr>
        <p:pic>
          <p:nvPicPr>
            <p:cNvPr id="7" name="Picture 6">
              <a:extLst>
                <a:ext uri="{FF2B5EF4-FFF2-40B4-BE49-F238E27FC236}">
                  <a16:creationId xmlns:a16="http://schemas.microsoft.com/office/drawing/2014/main" id="{E5B27AE4-B50E-430E-8B64-64922CC185C8}"/>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9376091" y="3782221"/>
              <a:ext cx="2359228" cy="2318678"/>
            </a:xfrm>
            <a:prstGeom prst="rect">
              <a:avLst/>
            </a:prstGeom>
          </p:spPr>
        </p:pic>
        <p:sp>
          <p:nvSpPr>
            <p:cNvPr id="8" name="TextBox 7">
              <a:extLst>
                <a:ext uri="{FF2B5EF4-FFF2-40B4-BE49-F238E27FC236}">
                  <a16:creationId xmlns:a16="http://schemas.microsoft.com/office/drawing/2014/main" id="{18BFD121-6A98-4A53-AB77-01822BC4CB6E}"/>
                </a:ext>
              </a:extLst>
            </p:cNvPr>
            <p:cNvSpPr txBox="1"/>
            <p:nvPr/>
          </p:nvSpPr>
          <p:spPr>
            <a:xfrm>
              <a:off x="9777663" y="4617774"/>
              <a:ext cx="1556084" cy="701731"/>
            </a:xfrm>
            <a:prstGeom prst="rect">
              <a:avLst/>
            </a:prstGeom>
            <a:noFill/>
          </p:spPr>
          <p:txBody>
            <a:bodyPr wrap="square" rtlCol="0">
              <a:spAutoFit/>
            </a:bodyPr>
            <a:lstStyle/>
            <a:p>
              <a:pPr algn="ctr">
                <a:lnSpc>
                  <a:spcPct val="90000"/>
                </a:lnSpc>
              </a:pPr>
              <a:r>
                <a:rPr lang="en-GB" sz="1200" dirty="0">
                  <a:solidFill>
                    <a:srgbClr val="5B7AB5"/>
                  </a:solidFill>
                  <a:latin typeface="Copperplate Gothic Bold" panose="020E0705020206020404" pitchFamily="34" charset="0"/>
                </a:rPr>
                <a:t>Established</a:t>
              </a:r>
              <a:br>
                <a:rPr lang="en-GB" sz="1200" dirty="0">
                  <a:solidFill>
                    <a:srgbClr val="5B7AB5"/>
                  </a:solidFill>
                  <a:latin typeface="Copperplate Gothic Bold" panose="020E0705020206020404" pitchFamily="34" charset="0"/>
                </a:rPr>
              </a:br>
              <a:r>
                <a:rPr lang="en-GB" sz="3200" dirty="0">
                  <a:solidFill>
                    <a:srgbClr val="5B7AB5"/>
                  </a:solidFill>
                  <a:latin typeface="Copperplate Gothic Bold" panose="020E0705020206020404" pitchFamily="34" charset="0"/>
                </a:rPr>
                <a:t>2022</a:t>
              </a:r>
              <a:endParaRPr lang="en-GB" sz="3600" dirty="0">
                <a:solidFill>
                  <a:srgbClr val="5B7AB5"/>
                </a:solidFill>
                <a:latin typeface="Copperplate Gothic Bold" panose="020E0705020206020404" pitchFamily="34" charset="0"/>
              </a:endParaRPr>
            </a:p>
          </p:txBody>
        </p:sp>
      </p:grpSp>
    </p:spTree>
    <p:extLst>
      <p:ext uri="{BB962C8B-B14F-4D97-AF65-F5344CB8AC3E}">
        <p14:creationId xmlns:p14="http://schemas.microsoft.com/office/powerpoint/2010/main" val="81204820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59492" y="620688"/>
            <a:ext cx="6883431" cy="3108543"/>
          </a:xfrm>
          <a:prstGeom prst="rect">
            <a:avLst/>
          </a:prstGeom>
          <a:noFill/>
        </p:spPr>
        <p:txBody>
          <a:bodyPr wrap="square" rtlCol="0">
            <a:spAutoFit/>
          </a:bodyPr>
          <a:lstStyle/>
          <a:p>
            <a:r>
              <a:rPr lang="en-GB" sz="2100" b="1" dirty="0">
                <a:solidFill>
                  <a:srgbClr val="06509A"/>
                </a:solidFill>
                <a:latin typeface="Candara" panose="020E0502030303020204" pitchFamily="34" charset="0"/>
              </a:rPr>
              <a:t>European Commission </a:t>
            </a:r>
            <a:r>
              <a:rPr lang="en-GB" sz="2100" dirty="0">
                <a:solidFill>
                  <a:srgbClr val="06509A"/>
                </a:solidFill>
                <a:latin typeface="Candara" panose="020E0502030303020204" pitchFamily="34" charset="0"/>
              </a:rPr>
              <a:t>promotes the Erasmus+ programme and agrees budgets, priorities and targets for participation.</a:t>
            </a:r>
            <a:br>
              <a:rPr lang="en-GB" sz="2100" dirty="0">
                <a:solidFill>
                  <a:srgbClr val="06509A"/>
                </a:solidFill>
                <a:latin typeface="Candara" panose="020E0502030303020204" pitchFamily="34" charset="0"/>
              </a:rPr>
            </a:br>
            <a:br>
              <a:rPr lang="en-GB" sz="1400" dirty="0">
                <a:solidFill>
                  <a:srgbClr val="06509A"/>
                </a:solidFill>
                <a:latin typeface="Candara" panose="020E0502030303020204" pitchFamily="34" charset="0"/>
              </a:rPr>
            </a:br>
            <a:r>
              <a:rPr lang="en-GB" sz="2100" b="1" dirty="0">
                <a:solidFill>
                  <a:srgbClr val="06509A"/>
                </a:solidFill>
                <a:latin typeface="Candara" panose="020E0502030303020204" pitchFamily="34" charset="0"/>
              </a:rPr>
              <a:t>EACEA </a:t>
            </a:r>
            <a:r>
              <a:rPr lang="en-GB" sz="2100" dirty="0">
                <a:solidFill>
                  <a:srgbClr val="00B050"/>
                </a:solidFill>
                <a:latin typeface="Candara" panose="020E0502030303020204" pitchFamily="34" charset="0"/>
              </a:rPr>
              <a:t>direct management </a:t>
            </a:r>
            <a:r>
              <a:rPr lang="en-GB" sz="2100" dirty="0">
                <a:solidFill>
                  <a:srgbClr val="06509A"/>
                </a:solidFill>
                <a:latin typeface="Candara" panose="020E0502030303020204" pitchFamily="34" charset="0"/>
              </a:rPr>
              <a:t>approach, promoting specific funding actions as well as selecting, supporting and managing projects.</a:t>
            </a:r>
            <a:br>
              <a:rPr lang="en-GB" sz="2100" dirty="0">
                <a:solidFill>
                  <a:srgbClr val="06509A"/>
                </a:solidFill>
                <a:latin typeface="Candara" panose="020E0502030303020204" pitchFamily="34" charset="0"/>
              </a:rPr>
            </a:br>
            <a:br>
              <a:rPr lang="en-GB" sz="1400" dirty="0">
                <a:solidFill>
                  <a:srgbClr val="06509A"/>
                </a:solidFill>
                <a:latin typeface="Candara" panose="020E0502030303020204" pitchFamily="34" charset="0"/>
              </a:rPr>
            </a:br>
            <a:r>
              <a:rPr lang="en-GB" sz="2100" b="1" dirty="0">
                <a:solidFill>
                  <a:srgbClr val="06509A"/>
                </a:solidFill>
                <a:latin typeface="Candara" panose="020E0502030303020204" pitchFamily="34" charset="0"/>
              </a:rPr>
              <a:t>National Agencies </a:t>
            </a:r>
            <a:r>
              <a:rPr lang="en-GB" sz="2100" dirty="0">
                <a:solidFill>
                  <a:srgbClr val="00B050"/>
                </a:solidFill>
                <a:latin typeface="Candara" panose="020E0502030303020204" pitchFamily="34" charset="0"/>
              </a:rPr>
              <a:t>indirect management </a:t>
            </a:r>
            <a:r>
              <a:rPr lang="en-GB" sz="2100" dirty="0">
                <a:solidFill>
                  <a:srgbClr val="06509A"/>
                </a:solidFill>
                <a:latin typeface="Candara" panose="020E0502030303020204" pitchFamily="34" charset="0"/>
              </a:rPr>
              <a:t>approach, promoting specific funding actions as well as selecting, supporting and managing projects.</a:t>
            </a:r>
            <a:endParaRPr lang="en-GB" sz="2100" b="1" dirty="0">
              <a:solidFill>
                <a:schemeClr val="accent5">
                  <a:lumMod val="75000"/>
                </a:schemeClr>
              </a:solidFill>
              <a:latin typeface="Candara" panose="020E0502030303020204" pitchFamily="34" charset="0"/>
              <a:ea typeface="Verdana" panose="020B0604030504040204" pitchFamily="34" charset="0"/>
              <a:cs typeface="Verdana" panose="020B0604030504040204" pitchFamily="34" charset="0"/>
            </a:endParaRPr>
          </a:p>
        </p:txBody>
      </p:sp>
      <p:grpSp>
        <p:nvGrpSpPr>
          <p:cNvPr id="2" name="Group 1"/>
          <p:cNvGrpSpPr/>
          <p:nvPr/>
        </p:nvGrpSpPr>
        <p:grpSpPr>
          <a:xfrm>
            <a:off x="-1809999" y="-176708"/>
            <a:ext cx="10718942" cy="6291021"/>
            <a:chOff x="-2447167" y="-167164"/>
            <a:chExt cx="7512812" cy="4163990"/>
          </a:xfrm>
        </p:grpSpPr>
        <p:pic>
          <p:nvPicPr>
            <p:cNvPr id="1028" name="Picture 4" descr="Image result for erasmus+ logo"/>
            <p:cNvPicPr>
              <a:picLocks noChangeAspect="1" noChangeArrowheads="1"/>
            </p:cNvPicPr>
            <p:nvPr/>
          </p:nvPicPr>
          <p:blipFill rotWithShape="1">
            <a:blip r:embed="rId3">
              <a:extLst>
                <a:ext uri="{28A0092B-C50C-407E-A947-70E740481C1C}">
                  <a14:useLocalDpi xmlns:a14="http://schemas.microsoft.com/office/drawing/2010/main" val="0"/>
                </a:ext>
              </a:extLst>
            </a:blip>
            <a:srcRect t="68885"/>
            <a:stretch/>
          </p:blipFill>
          <p:spPr bwMode="auto">
            <a:xfrm>
              <a:off x="-764512" y="2553619"/>
              <a:ext cx="4824536" cy="8456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8380" y="3477352"/>
              <a:ext cx="5984025" cy="519474"/>
            </a:xfrm>
            <a:prstGeom prst="rect">
              <a:avLst/>
            </a:prstGeom>
            <a:noFill/>
          </p:spPr>
          <p:txBody>
            <a:bodyPr wrap="square" rtlCol="0">
              <a:spAutoFit/>
            </a:bodyPr>
            <a:lstStyle/>
            <a:p>
              <a:r>
                <a:rPr lang="en-GB" sz="4500" b="1" dirty="0">
                  <a:solidFill>
                    <a:srgbClr val="0A51A3"/>
                  </a:solidFill>
                  <a:latin typeface="Prima Sans" panose="02000503040000020004" pitchFamily="2" charset="0"/>
                  <a:ea typeface="Verdana" panose="020B0604030504040204" pitchFamily="34" charset="0"/>
                  <a:cs typeface="Verdana" panose="020B0604030504040204" pitchFamily="34" charset="0"/>
                </a:rPr>
                <a:t>   …Key Agencies and Institutions</a:t>
              </a:r>
            </a:p>
          </p:txBody>
        </p:sp>
        <p:pic>
          <p:nvPicPr>
            <p:cNvPr id="6" name="Picture 4" descr="Image result for erasmus+ logo"/>
            <p:cNvPicPr>
              <a:picLocks noChangeAspect="1" noChangeArrowheads="1"/>
            </p:cNvPicPr>
            <p:nvPr/>
          </p:nvPicPr>
          <p:blipFill rotWithShape="1">
            <a:blip r:embed="rId3">
              <a:extLst>
                <a:ext uri="{28A0092B-C50C-407E-A947-70E740481C1C}">
                  <a14:useLocalDpi xmlns:a14="http://schemas.microsoft.com/office/drawing/2010/main" val="0"/>
                </a:ext>
              </a:extLst>
            </a:blip>
            <a:srcRect b="31115"/>
            <a:stretch/>
          </p:blipFill>
          <p:spPr bwMode="auto">
            <a:xfrm>
              <a:off x="-2447167" y="-167164"/>
              <a:ext cx="6752545" cy="2620391"/>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Visual Identity">
            <a:extLst>
              <a:ext uri="{FF2B5EF4-FFF2-40B4-BE49-F238E27FC236}">
                <a16:creationId xmlns:a16="http://schemas.microsoft.com/office/drawing/2014/main" id="{7B66CDD1-D904-47EA-9882-C039196240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r="9770" b="2971"/>
          <a:stretch/>
        </p:blipFill>
        <p:spPr bwMode="auto">
          <a:xfrm>
            <a:off x="9577839" y="4077072"/>
            <a:ext cx="2242956" cy="5989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10;&#10;Description automatically generated with medium confidence">
            <a:extLst>
              <a:ext uri="{FF2B5EF4-FFF2-40B4-BE49-F238E27FC236}">
                <a16:creationId xmlns:a16="http://schemas.microsoft.com/office/drawing/2014/main" id="{E9C491E0-2D6D-9033-852A-D33A82B556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9638" y="4920341"/>
            <a:ext cx="3383273" cy="336556"/>
          </a:xfrm>
          <a:prstGeom prst="rect">
            <a:avLst/>
          </a:prstGeom>
        </p:spPr>
      </p:pic>
      <p:pic>
        <p:nvPicPr>
          <p:cNvPr id="5" name="Picture 2">
            <a:extLst>
              <a:ext uri="{FF2B5EF4-FFF2-40B4-BE49-F238E27FC236}">
                <a16:creationId xmlns:a16="http://schemas.microsoft.com/office/drawing/2014/main" id="{3F645470-6ED6-7D37-0F4C-263C77DE09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9552365" y="5436609"/>
            <a:ext cx="2268430" cy="51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6661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2A4A593-CC04-4F5D-A536-88AEF581C971}"/>
              </a:ext>
            </a:extLst>
          </p:cNvPr>
          <p:cNvGraphicFramePr>
            <a:graphicFrameLocks noGrp="1"/>
          </p:cNvGraphicFramePr>
          <p:nvPr>
            <p:extLst>
              <p:ext uri="{D42A27DB-BD31-4B8C-83A1-F6EECF244321}">
                <p14:modId xmlns:p14="http://schemas.microsoft.com/office/powerpoint/2010/main" val="3037206812"/>
              </p:ext>
            </p:extLst>
          </p:nvPr>
        </p:nvGraphicFramePr>
        <p:xfrm>
          <a:off x="1460077" y="1256094"/>
          <a:ext cx="10447551" cy="5157626"/>
        </p:xfrm>
        <a:graphic>
          <a:graphicData uri="http://schemas.openxmlformats.org/drawingml/2006/table">
            <a:tbl>
              <a:tblPr firstRow="1">
                <a:tableStyleId>{5C22544A-7EE6-4342-B048-85BDC9FD1C3A}</a:tableStyleId>
              </a:tblPr>
              <a:tblGrid>
                <a:gridCol w="5283995">
                  <a:extLst>
                    <a:ext uri="{9D8B030D-6E8A-4147-A177-3AD203B41FA5}">
                      <a16:colId xmlns:a16="http://schemas.microsoft.com/office/drawing/2014/main" val="917367830"/>
                    </a:ext>
                  </a:extLst>
                </a:gridCol>
                <a:gridCol w="5163556">
                  <a:extLst>
                    <a:ext uri="{9D8B030D-6E8A-4147-A177-3AD203B41FA5}">
                      <a16:colId xmlns:a16="http://schemas.microsoft.com/office/drawing/2014/main" val="4088691477"/>
                    </a:ext>
                  </a:extLst>
                </a:gridCol>
              </a:tblGrid>
              <a:tr h="467975">
                <a:tc>
                  <a:txBody>
                    <a:bodyPr/>
                    <a:lstStyle/>
                    <a:p>
                      <a:r>
                        <a:rPr lang="en-GB" sz="2800" dirty="0">
                          <a:latin typeface="Candara" panose="020E0502030303020204" pitchFamily="34" charset="0"/>
                        </a:rPr>
                        <a:t>Key Action 1</a:t>
                      </a:r>
                    </a:p>
                  </a:txBody>
                  <a:tcPr anchor="ctr">
                    <a:solidFill>
                      <a:schemeClr val="accent1"/>
                    </a:solidFill>
                  </a:tcPr>
                </a:tc>
                <a:tc>
                  <a:txBody>
                    <a:bodyPr/>
                    <a:lstStyle/>
                    <a:p>
                      <a:r>
                        <a:rPr lang="en-GB" sz="2800" dirty="0">
                          <a:latin typeface="Candara" panose="020E0502030303020204" pitchFamily="34" charset="0"/>
                        </a:rPr>
                        <a:t>Key Action 2</a:t>
                      </a:r>
                    </a:p>
                  </a:txBody>
                  <a:tcPr anchor="ctr">
                    <a:solidFill>
                      <a:schemeClr val="accent5">
                        <a:lumMod val="75000"/>
                      </a:schemeClr>
                    </a:solidFill>
                  </a:tcPr>
                </a:tc>
                <a:extLst>
                  <a:ext uri="{0D108BD9-81ED-4DB2-BD59-A6C34878D82A}">
                    <a16:rowId xmlns:a16="http://schemas.microsoft.com/office/drawing/2014/main" val="405782930"/>
                  </a:ext>
                </a:extLst>
              </a:tr>
              <a:tr h="646634">
                <a:tc>
                  <a:txBody>
                    <a:bodyPr/>
                    <a:lstStyle/>
                    <a:p>
                      <a:r>
                        <a:rPr lang="en-GB" dirty="0">
                          <a:solidFill>
                            <a:srgbClr val="00B0F0"/>
                          </a:solidFill>
                          <a:latin typeface="Candara" panose="020E0502030303020204" pitchFamily="34" charset="0"/>
                          <a:sym typeface="Wingdings" panose="05000000000000000000" pitchFamily="2" charset="2"/>
                        </a:rPr>
                        <a:t></a:t>
                      </a:r>
                      <a:r>
                        <a:rPr lang="en-GB" dirty="0">
                          <a:solidFill>
                            <a:schemeClr val="accent1">
                              <a:lumMod val="50000"/>
                            </a:schemeClr>
                          </a:solidFill>
                          <a:latin typeface="Candara" panose="020E0502030303020204" pitchFamily="34" charset="0"/>
                        </a:rPr>
                        <a:t> Mobility for Learners and Staff in Adult</a:t>
                      </a:r>
                      <a:br>
                        <a:rPr lang="en-GB" dirty="0">
                          <a:solidFill>
                            <a:schemeClr val="accent1">
                              <a:lumMod val="50000"/>
                            </a:schemeClr>
                          </a:solidFill>
                          <a:latin typeface="Candara" panose="020E0502030303020204" pitchFamily="34" charset="0"/>
                        </a:rPr>
                      </a:br>
                      <a:r>
                        <a:rPr lang="en-GB" dirty="0">
                          <a:solidFill>
                            <a:schemeClr val="accent1">
                              <a:lumMod val="50000"/>
                            </a:schemeClr>
                          </a:solidFill>
                          <a:latin typeface="Candara" panose="020E0502030303020204" pitchFamily="34" charset="0"/>
                        </a:rPr>
                        <a:t>Education (ADU)</a:t>
                      </a:r>
                    </a:p>
                  </a:txBody>
                  <a:tcPr/>
                </a:tc>
                <a:tc>
                  <a:txBody>
                    <a:bodyPr/>
                    <a:lstStyle/>
                    <a:p>
                      <a:r>
                        <a:rPr lang="en-GB" dirty="0">
                          <a:solidFill>
                            <a:schemeClr val="accent5">
                              <a:lumMod val="50000"/>
                            </a:schemeClr>
                          </a:solidFill>
                          <a:latin typeface="Candara" panose="020E0502030303020204" pitchFamily="34" charset="0"/>
                          <a:sym typeface="Wingdings" panose="05000000000000000000" pitchFamily="2" charset="2"/>
                        </a:rPr>
                        <a:t></a:t>
                      </a:r>
                      <a:r>
                        <a:rPr lang="en-GB" dirty="0">
                          <a:solidFill>
                            <a:schemeClr val="accent5">
                              <a:lumMod val="50000"/>
                            </a:schemeClr>
                          </a:solidFill>
                          <a:latin typeface="Candara" panose="020E0502030303020204" pitchFamily="34" charset="0"/>
                        </a:rPr>
                        <a:t> Partnerships for </a:t>
                      </a:r>
                      <a:r>
                        <a:rPr lang="en-GB">
                          <a:solidFill>
                            <a:schemeClr val="accent5">
                              <a:lumMod val="50000"/>
                            </a:schemeClr>
                          </a:solidFill>
                          <a:latin typeface="Candara" panose="020E0502030303020204" pitchFamily="34" charset="0"/>
                        </a:rPr>
                        <a:t>Cooperation: CP</a:t>
                      </a:r>
                      <a:br>
                        <a:rPr lang="en-GB">
                          <a:solidFill>
                            <a:schemeClr val="accent5">
                              <a:lumMod val="50000"/>
                            </a:schemeClr>
                          </a:solidFill>
                          <a:latin typeface="Candara" panose="020E0502030303020204" pitchFamily="34" charset="0"/>
                        </a:rPr>
                      </a:br>
                      <a:r>
                        <a:rPr lang="en-GB">
                          <a:solidFill>
                            <a:schemeClr val="accent5">
                              <a:lumMod val="50000"/>
                            </a:schemeClr>
                          </a:solidFill>
                          <a:latin typeface="Candara" panose="020E0502030303020204" pitchFamily="34" charset="0"/>
                        </a:rPr>
                        <a:t>(</a:t>
                      </a:r>
                      <a:r>
                        <a:rPr lang="en-GB" dirty="0">
                          <a:solidFill>
                            <a:schemeClr val="accent5">
                              <a:lumMod val="50000"/>
                            </a:schemeClr>
                          </a:solidFill>
                          <a:latin typeface="Candara" panose="020E0502030303020204" pitchFamily="34" charset="0"/>
                        </a:rPr>
                        <a:t>except European NGOs and Sport)</a:t>
                      </a:r>
                      <a:endParaRPr lang="en-GB" b="1" i="1" u="none" dirty="0">
                        <a:solidFill>
                          <a:schemeClr val="accent5">
                            <a:lumMod val="50000"/>
                          </a:schemeClr>
                        </a:solidFill>
                        <a:latin typeface="Candara" panose="020E0502030303020204" pitchFamily="34" charset="0"/>
                      </a:endParaRPr>
                    </a:p>
                  </a:txBody>
                  <a:tcPr/>
                </a:tc>
                <a:extLst>
                  <a:ext uri="{0D108BD9-81ED-4DB2-BD59-A6C34878D82A}">
                    <a16:rowId xmlns:a16="http://schemas.microsoft.com/office/drawing/2014/main" val="2763104539"/>
                  </a:ext>
                </a:extLst>
              </a:tr>
              <a:tr h="720080">
                <a:tc>
                  <a:txBody>
                    <a:bodyPr/>
                    <a:lstStyle/>
                    <a:p>
                      <a:r>
                        <a:rPr lang="en-GB" dirty="0">
                          <a:solidFill>
                            <a:srgbClr val="00B0F0"/>
                          </a:solidFill>
                          <a:latin typeface="Candara" panose="020E0502030303020204" pitchFamily="34" charset="0"/>
                          <a:sym typeface="Wingdings" panose="05000000000000000000" pitchFamily="2" charset="2"/>
                        </a:rPr>
                        <a:t></a:t>
                      </a:r>
                      <a:r>
                        <a:rPr lang="en-GB" dirty="0">
                          <a:solidFill>
                            <a:schemeClr val="accent1">
                              <a:lumMod val="50000"/>
                            </a:schemeClr>
                          </a:solidFill>
                          <a:latin typeface="Candara" panose="020E0502030303020204" pitchFamily="34" charset="0"/>
                        </a:rPr>
                        <a:t> Mobility for Pupils and Staff in School</a:t>
                      </a:r>
                      <a:br>
                        <a:rPr lang="en-GB" dirty="0">
                          <a:solidFill>
                            <a:schemeClr val="accent1">
                              <a:lumMod val="50000"/>
                            </a:schemeClr>
                          </a:solidFill>
                          <a:latin typeface="Candara" panose="020E0502030303020204" pitchFamily="34" charset="0"/>
                        </a:rPr>
                      </a:br>
                      <a:r>
                        <a:rPr lang="en-GB" dirty="0">
                          <a:solidFill>
                            <a:schemeClr val="accent1">
                              <a:lumMod val="50000"/>
                            </a:schemeClr>
                          </a:solidFill>
                          <a:latin typeface="Candara" panose="020E0502030303020204" pitchFamily="34" charset="0"/>
                        </a:rPr>
                        <a:t>Education (SCH)</a:t>
                      </a:r>
                    </a:p>
                  </a:txBody>
                  <a:tcPr/>
                </a:tc>
                <a:tc>
                  <a:txBody>
                    <a:bodyPr/>
                    <a:lstStyle/>
                    <a:p>
                      <a:r>
                        <a:rPr lang="en-GB" dirty="0">
                          <a:solidFill>
                            <a:schemeClr val="accent5">
                              <a:lumMod val="50000"/>
                            </a:schemeClr>
                          </a:solidFill>
                          <a:latin typeface="Candara" panose="020E0502030303020204" pitchFamily="34" charset="0"/>
                          <a:sym typeface="Wingdings" panose="05000000000000000000" pitchFamily="2" charset="2"/>
                        </a:rPr>
                        <a:t></a:t>
                      </a:r>
                      <a:r>
                        <a:rPr lang="en-GB" dirty="0">
                          <a:solidFill>
                            <a:schemeClr val="accent5">
                              <a:lumMod val="50000"/>
                            </a:schemeClr>
                          </a:solidFill>
                          <a:latin typeface="Candara" panose="020E0502030303020204" pitchFamily="34" charset="0"/>
                        </a:rPr>
                        <a:t> Partnerships for Cooperation: SSP</a:t>
                      </a:r>
                      <a:br>
                        <a:rPr lang="en-GB" dirty="0">
                          <a:solidFill>
                            <a:schemeClr val="accent5">
                              <a:lumMod val="50000"/>
                            </a:schemeClr>
                          </a:solidFill>
                          <a:latin typeface="Candara" panose="020E0502030303020204" pitchFamily="34" charset="0"/>
                        </a:rPr>
                      </a:br>
                      <a:r>
                        <a:rPr lang="en-GB" dirty="0">
                          <a:solidFill>
                            <a:schemeClr val="accent5">
                              <a:lumMod val="50000"/>
                            </a:schemeClr>
                          </a:solidFill>
                          <a:latin typeface="Candara" panose="020E0502030303020204" pitchFamily="34" charset="0"/>
                        </a:rPr>
                        <a:t>(except European NGOs and Sport; </a:t>
                      </a:r>
                      <a:r>
                        <a:rPr lang="en-GB" u="none" dirty="0">
                          <a:solidFill>
                            <a:schemeClr val="accent5">
                              <a:lumMod val="50000"/>
                            </a:schemeClr>
                          </a:solidFill>
                          <a:latin typeface="Candara" panose="020E0502030303020204" pitchFamily="34" charset="0"/>
                        </a:rPr>
                        <a:t>not HED)</a:t>
                      </a:r>
                    </a:p>
                  </a:txBody>
                  <a:tcPr/>
                </a:tc>
                <a:extLst>
                  <a:ext uri="{0D108BD9-81ED-4DB2-BD59-A6C34878D82A}">
                    <a16:rowId xmlns:a16="http://schemas.microsoft.com/office/drawing/2014/main" val="1531253884"/>
                  </a:ext>
                </a:extLst>
              </a:tr>
              <a:tr h="72008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dirty="0">
                          <a:solidFill>
                            <a:srgbClr val="00B0F0"/>
                          </a:solidFill>
                          <a:latin typeface="Candara" panose="020E0502030303020204" pitchFamily="34" charset="0"/>
                          <a:sym typeface="Wingdings" panose="05000000000000000000" pitchFamily="2" charset="2"/>
                        </a:rPr>
                        <a:t></a:t>
                      </a:r>
                      <a:r>
                        <a:rPr lang="en-GB" dirty="0">
                          <a:solidFill>
                            <a:schemeClr val="accent1">
                              <a:lumMod val="50000"/>
                            </a:schemeClr>
                          </a:solidFill>
                          <a:latin typeface="Candara" panose="020E0502030303020204" pitchFamily="34" charset="0"/>
                        </a:rPr>
                        <a:t> Mobility for Learners and Staff in Vocational</a:t>
                      </a:r>
                      <a:br>
                        <a:rPr lang="en-GB" dirty="0">
                          <a:solidFill>
                            <a:schemeClr val="accent1">
                              <a:lumMod val="50000"/>
                            </a:schemeClr>
                          </a:solidFill>
                          <a:latin typeface="Candara" panose="020E0502030303020204" pitchFamily="34" charset="0"/>
                        </a:rPr>
                      </a:br>
                      <a:r>
                        <a:rPr lang="en-GB" dirty="0">
                          <a:solidFill>
                            <a:schemeClr val="accent1">
                              <a:lumMod val="50000"/>
                            </a:schemeClr>
                          </a:solidFill>
                          <a:latin typeface="Candara" panose="020E0502030303020204" pitchFamily="34" charset="0"/>
                        </a:rPr>
                        <a:t>Education and Training (VET)</a:t>
                      </a:r>
                    </a:p>
                  </a:txBody>
                  <a:tcPr/>
                </a:tc>
                <a:tc>
                  <a:txBody>
                    <a:bodyPr/>
                    <a:lstStyle/>
                    <a:p>
                      <a:endParaRPr lang="en-GB" dirty="0">
                        <a:solidFill>
                          <a:schemeClr val="accent6">
                            <a:lumMod val="75000"/>
                          </a:schemeClr>
                        </a:solidFill>
                        <a:latin typeface="Candara" panose="020E0502030303020204" pitchFamily="34" charset="0"/>
                      </a:endParaRPr>
                    </a:p>
                  </a:txBody>
                  <a:tcPr/>
                </a:tc>
                <a:extLst>
                  <a:ext uri="{0D108BD9-81ED-4DB2-BD59-A6C34878D82A}">
                    <a16:rowId xmlns:a16="http://schemas.microsoft.com/office/drawing/2014/main" val="2747139293"/>
                  </a:ext>
                </a:extLst>
              </a:tr>
              <a:tr h="520252">
                <a:tc>
                  <a:txBody>
                    <a:bodyPr/>
                    <a:lstStyle/>
                    <a:p>
                      <a:r>
                        <a:rPr lang="en-GB" dirty="0">
                          <a:solidFill>
                            <a:srgbClr val="00B0F0"/>
                          </a:solidFill>
                          <a:latin typeface="Candara" panose="020E0502030303020204" pitchFamily="34" charset="0"/>
                          <a:sym typeface="Wingdings" panose="05000000000000000000" pitchFamily="2" charset="2"/>
                        </a:rPr>
                        <a:t></a:t>
                      </a:r>
                      <a:r>
                        <a:rPr lang="en-GB" dirty="0">
                          <a:solidFill>
                            <a:schemeClr val="accent1">
                              <a:lumMod val="50000"/>
                            </a:schemeClr>
                          </a:solidFill>
                          <a:latin typeface="Candara" panose="020E0502030303020204" pitchFamily="34" charset="0"/>
                        </a:rPr>
                        <a:t> Mobility of Staff in the Field of Sport (SPO)</a:t>
                      </a:r>
                    </a:p>
                  </a:txBody>
                  <a:tcPr/>
                </a:tc>
                <a:tc>
                  <a:txBody>
                    <a:bodyPr/>
                    <a:lstStyle/>
                    <a:p>
                      <a:endParaRPr lang="en-GB" dirty="0">
                        <a:solidFill>
                          <a:schemeClr val="accent3">
                            <a:lumMod val="50000"/>
                          </a:schemeClr>
                        </a:solidFill>
                        <a:latin typeface="Candara" panose="020E0502030303020204" pitchFamily="34" charset="0"/>
                      </a:endParaRPr>
                    </a:p>
                  </a:txBody>
                  <a:tcPr/>
                </a:tc>
                <a:extLst>
                  <a:ext uri="{0D108BD9-81ED-4DB2-BD59-A6C34878D82A}">
                    <a16:rowId xmlns:a16="http://schemas.microsoft.com/office/drawing/2014/main" val="822793600"/>
                  </a:ext>
                </a:extLst>
              </a:tr>
              <a:tr h="930226">
                <a:tc>
                  <a:txBody>
                    <a:bodyPr/>
                    <a:lstStyle/>
                    <a:p>
                      <a:r>
                        <a:rPr lang="en-GB" dirty="0">
                          <a:solidFill>
                            <a:srgbClr val="00B0F0"/>
                          </a:solidFill>
                          <a:latin typeface="Candara" panose="020E0502030303020204" pitchFamily="34" charset="0"/>
                          <a:sym typeface="Wingdings" panose="05000000000000000000" pitchFamily="2" charset="2"/>
                        </a:rPr>
                        <a:t></a:t>
                      </a:r>
                      <a:r>
                        <a:rPr lang="en-GB" dirty="0">
                          <a:solidFill>
                            <a:schemeClr val="accent1">
                              <a:lumMod val="50000"/>
                            </a:schemeClr>
                          </a:solidFill>
                          <a:latin typeface="Candara" panose="020E0502030303020204" pitchFamily="34" charset="0"/>
                        </a:rPr>
                        <a:t> Learning Mobility in the Field of Youth (YOU)</a:t>
                      </a:r>
                      <a:br>
                        <a:rPr lang="en-GB" dirty="0">
                          <a:solidFill>
                            <a:schemeClr val="accent1">
                              <a:lumMod val="50000"/>
                            </a:schemeClr>
                          </a:solidFill>
                          <a:latin typeface="Candara" panose="020E0502030303020204" pitchFamily="34" charset="0"/>
                        </a:rPr>
                      </a:br>
                      <a:r>
                        <a:rPr lang="en-GB" dirty="0">
                          <a:solidFill>
                            <a:schemeClr val="accent1">
                              <a:lumMod val="50000"/>
                            </a:schemeClr>
                          </a:solidFill>
                          <a:latin typeface="Candara" panose="020E0502030303020204" pitchFamily="34" charset="0"/>
                        </a:rPr>
                        <a:t>including Youth Participation Activities and DiscoverEU</a:t>
                      </a:r>
                    </a:p>
                  </a:txBody>
                  <a:tcPr/>
                </a:tc>
                <a:tc>
                  <a:txBody>
                    <a:bodyPr/>
                    <a:lstStyle/>
                    <a:p>
                      <a:endParaRPr lang="en-GB" dirty="0">
                        <a:solidFill>
                          <a:schemeClr val="accent3">
                            <a:lumMod val="50000"/>
                          </a:schemeClr>
                        </a:solidFill>
                        <a:latin typeface="Candara" panose="020E0502030303020204" pitchFamily="34" charset="0"/>
                      </a:endParaRPr>
                    </a:p>
                  </a:txBody>
                  <a:tcPr/>
                </a:tc>
                <a:extLst>
                  <a:ext uri="{0D108BD9-81ED-4DB2-BD59-A6C34878D82A}">
                    <a16:rowId xmlns:a16="http://schemas.microsoft.com/office/drawing/2014/main" val="3779105598"/>
                  </a:ext>
                </a:extLst>
              </a:tr>
              <a:tr h="1102194">
                <a:tc>
                  <a:txBody>
                    <a:bodyPr/>
                    <a:lstStyle/>
                    <a:p>
                      <a:r>
                        <a:rPr lang="en-GB" dirty="0">
                          <a:solidFill>
                            <a:srgbClr val="00B0F0"/>
                          </a:solidFill>
                          <a:latin typeface="Candara" panose="020E0502030303020204" pitchFamily="34" charset="0"/>
                          <a:sym typeface="Wingdings" panose="05000000000000000000" pitchFamily="2" charset="2"/>
                        </a:rPr>
                        <a:t></a:t>
                      </a:r>
                      <a:r>
                        <a:rPr lang="en-GB" dirty="0">
                          <a:solidFill>
                            <a:schemeClr val="accent1">
                              <a:lumMod val="50000"/>
                            </a:schemeClr>
                          </a:solidFill>
                          <a:latin typeface="Candara" panose="020E0502030303020204" pitchFamily="34" charset="0"/>
                        </a:rPr>
                        <a:t> Mobility for Higher Education (HED) Students</a:t>
                      </a:r>
                      <a:br>
                        <a:rPr lang="en-GB" dirty="0">
                          <a:solidFill>
                            <a:schemeClr val="accent1">
                              <a:lumMod val="50000"/>
                            </a:schemeClr>
                          </a:solidFill>
                          <a:latin typeface="Candara" panose="020E0502030303020204" pitchFamily="34" charset="0"/>
                        </a:rPr>
                      </a:br>
                      <a:r>
                        <a:rPr lang="en-GB" dirty="0">
                          <a:solidFill>
                            <a:schemeClr val="accent1">
                              <a:lumMod val="50000"/>
                            </a:schemeClr>
                          </a:solidFill>
                          <a:latin typeface="Candara" panose="020E0502030303020204" pitchFamily="34" charset="0"/>
                        </a:rPr>
                        <a:t>and Staff, including Blended Intensive Programmes</a:t>
                      </a:r>
                      <a:br>
                        <a:rPr lang="en-GB" dirty="0">
                          <a:solidFill>
                            <a:schemeClr val="accent1">
                              <a:lumMod val="50000"/>
                            </a:schemeClr>
                          </a:solidFill>
                          <a:latin typeface="Candara" panose="020E0502030303020204" pitchFamily="34" charset="0"/>
                        </a:rPr>
                      </a:br>
                      <a:r>
                        <a:rPr lang="en-GB" dirty="0">
                          <a:solidFill>
                            <a:schemeClr val="accent1">
                              <a:lumMod val="50000"/>
                            </a:schemeClr>
                          </a:solidFill>
                          <a:latin typeface="Candara" panose="020E0502030303020204" pitchFamily="34" charset="0"/>
                        </a:rPr>
                        <a:t>and Mobility to non-associated Third Countries</a:t>
                      </a:r>
                    </a:p>
                  </a:txBody>
                  <a:tcPr/>
                </a:tc>
                <a:tc>
                  <a:txBody>
                    <a:bodyPr/>
                    <a:lstStyle/>
                    <a:p>
                      <a:endParaRPr lang="en-GB" dirty="0">
                        <a:solidFill>
                          <a:schemeClr val="accent6">
                            <a:lumMod val="75000"/>
                          </a:schemeClr>
                        </a:solidFill>
                        <a:latin typeface="Candara" panose="020E0502030303020204" pitchFamily="34" charset="0"/>
                      </a:endParaRPr>
                    </a:p>
                  </a:txBody>
                  <a:tcPr/>
                </a:tc>
                <a:extLst>
                  <a:ext uri="{0D108BD9-81ED-4DB2-BD59-A6C34878D82A}">
                    <a16:rowId xmlns:a16="http://schemas.microsoft.com/office/drawing/2014/main" val="4145652704"/>
                  </a:ext>
                </a:extLst>
              </a:tr>
            </a:tbl>
          </a:graphicData>
        </a:graphic>
      </p:graphicFrame>
      <p:pic>
        <p:nvPicPr>
          <p:cNvPr id="2" name="Picture 1">
            <a:extLst>
              <a:ext uri="{FF2B5EF4-FFF2-40B4-BE49-F238E27FC236}">
                <a16:creationId xmlns:a16="http://schemas.microsoft.com/office/drawing/2014/main" id="{3518151F-9705-45A0-9DE9-3BB10944C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464" y="44624"/>
            <a:ext cx="5112568" cy="1220574"/>
          </a:xfrm>
          <a:prstGeom prst="rect">
            <a:avLst/>
          </a:prstGeom>
        </p:spPr>
      </p:pic>
      <p:sp>
        <p:nvSpPr>
          <p:cNvPr id="4" name="TextBox 3">
            <a:extLst>
              <a:ext uri="{FF2B5EF4-FFF2-40B4-BE49-F238E27FC236}">
                <a16:creationId xmlns:a16="http://schemas.microsoft.com/office/drawing/2014/main" id="{17682410-2C2C-47A8-A7AC-9C65B0A86AB2}"/>
              </a:ext>
            </a:extLst>
          </p:cNvPr>
          <p:cNvSpPr txBox="1"/>
          <p:nvPr/>
        </p:nvSpPr>
        <p:spPr>
          <a:xfrm rot="16200000">
            <a:off x="-1965154" y="3338870"/>
            <a:ext cx="5488703" cy="1175706"/>
          </a:xfrm>
          <a:prstGeom prst="rect">
            <a:avLst/>
          </a:prstGeom>
          <a:noFill/>
        </p:spPr>
        <p:txBody>
          <a:bodyPr wrap="square" rtlCol="0">
            <a:spAutoFit/>
          </a:bodyPr>
          <a:lstStyle/>
          <a:p>
            <a:pPr algn="ctr">
              <a:lnSpc>
                <a:spcPct val="80000"/>
              </a:lnSpc>
            </a:pPr>
            <a:r>
              <a:rPr lang="en-GB" sz="4400" b="1" dirty="0">
                <a:solidFill>
                  <a:srgbClr val="0055A5"/>
                </a:solidFill>
                <a:latin typeface="Helvetica" panose="020B0604020202020204" pitchFamily="34" charset="0"/>
                <a:cs typeface="Helvetica" panose="020B0604020202020204" pitchFamily="34" charset="0"/>
              </a:rPr>
              <a:t>INDIRECT MANAGEMENT</a:t>
            </a:r>
            <a:endParaRPr lang="en-US" sz="4400" b="1" dirty="0">
              <a:solidFill>
                <a:srgbClr val="0055A5"/>
              </a:solidFill>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07957DDA-4C58-40F8-A533-18C2E4AF1D00}"/>
              </a:ext>
            </a:extLst>
          </p:cNvPr>
          <p:cNvSpPr txBox="1"/>
          <p:nvPr/>
        </p:nvSpPr>
        <p:spPr>
          <a:xfrm>
            <a:off x="11208568" y="2492896"/>
            <a:ext cx="648072" cy="646331"/>
          </a:xfrm>
          <a:prstGeom prst="rect">
            <a:avLst/>
          </a:prstGeom>
          <a:noFill/>
        </p:spPr>
        <p:txBody>
          <a:bodyPr wrap="square" rtlCol="0">
            <a:spAutoFit/>
          </a:bodyPr>
          <a:lstStyle/>
          <a:p>
            <a:pPr algn="ctr"/>
            <a:r>
              <a:rPr lang="en-GB" sz="3600" dirty="0">
                <a:solidFill>
                  <a:srgbClr val="00B050"/>
                </a:solidFill>
                <a:sym typeface="Wingdings" panose="05000000000000000000" pitchFamily="2" charset="2"/>
              </a:rPr>
              <a:t></a:t>
            </a:r>
            <a:endParaRPr lang="en-GB" dirty="0">
              <a:solidFill>
                <a:srgbClr val="00B050"/>
              </a:solidFill>
            </a:endParaRPr>
          </a:p>
        </p:txBody>
      </p:sp>
    </p:spTree>
    <p:extLst>
      <p:ext uri="{BB962C8B-B14F-4D97-AF65-F5344CB8AC3E}">
        <p14:creationId xmlns:p14="http://schemas.microsoft.com/office/powerpoint/2010/main" val="6712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1564" y="1905506"/>
            <a:ext cx="7848872" cy="3046988"/>
          </a:xfrm>
          <a:prstGeom prst="rect">
            <a:avLst/>
          </a:prstGeom>
          <a:noFill/>
        </p:spPr>
        <p:txBody>
          <a:bodyPr wrap="square" rtlCol="0">
            <a:spAutoFit/>
          </a:bodyPr>
          <a:lstStyle/>
          <a:p>
            <a:pPr algn="ctr"/>
            <a:r>
              <a:rPr lang="en-GB" sz="9600" b="1" dirty="0">
                <a:solidFill>
                  <a:schemeClr val="accent1">
                    <a:lumMod val="75000"/>
                  </a:schemeClr>
                </a:solidFill>
                <a:latin typeface="Candara" panose="020E0502030303020204" pitchFamily="34" charset="0"/>
                <a:cs typeface="Helvetica" pitchFamily="34" charset="0"/>
              </a:rPr>
              <a:t>Welcome and Introduction</a:t>
            </a:r>
          </a:p>
        </p:txBody>
      </p:sp>
      <p:pic>
        <p:nvPicPr>
          <p:cNvPr id="3" name="Picture 2" descr="A blue text on a white background&#10;&#10;Description automatically generated">
            <a:extLst>
              <a:ext uri="{FF2B5EF4-FFF2-40B4-BE49-F238E27FC236}">
                <a16:creationId xmlns:a16="http://schemas.microsoft.com/office/drawing/2014/main" id="{9A853D4E-57DB-6431-FA92-8B66FA28B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6085918"/>
            <a:ext cx="3008399" cy="530894"/>
          </a:xfrm>
          <a:prstGeom prst="rect">
            <a:avLst/>
          </a:prstGeom>
        </p:spPr>
      </p:pic>
      <p:pic>
        <p:nvPicPr>
          <p:cNvPr id="4" name="Picture 3">
            <a:extLst>
              <a:ext uri="{FF2B5EF4-FFF2-40B4-BE49-F238E27FC236}">
                <a16:creationId xmlns:a16="http://schemas.microsoft.com/office/drawing/2014/main" id="{70C412F6-AA1B-B763-641A-C51B5CBEF8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09"/>
          <a:stretch/>
        </p:blipFill>
        <p:spPr bwMode="auto">
          <a:xfrm>
            <a:off x="9554077" y="5922274"/>
            <a:ext cx="2368975" cy="8581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09676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2209BA5-941E-4A32-AA30-68D1D513803C}"/>
              </a:ext>
            </a:extLst>
          </p:cNvPr>
          <p:cNvGraphicFramePr>
            <a:graphicFrameLocks noGrp="1"/>
          </p:cNvGraphicFramePr>
          <p:nvPr>
            <p:extLst>
              <p:ext uri="{D42A27DB-BD31-4B8C-83A1-F6EECF244321}">
                <p14:modId xmlns:p14="http://schemas.microsoft.com/office/powerpoint/2010/main" val="1158974520"/>
              </p:ext>
            </p:extLst>
          </p:nvPr>
        </p:nvGraphicFramePr>
        <p:xfrm>
          <a:off x="381166" y="965201"/>
          <a:ext cx="11591034" cy="5287331"/>
        </p:xfrm>
        <a:graphic>
          <a:graphicData uri="http://schemas.openxmlformats.org/drawingml/2006/table">
            <a:tbl>
              <a:tblPr firstRow="1" bandRow="1">
                <a:tableStyleId>{5C22544A-7EE6-4342-B048-85BDC9FD1C3A}</a:tableStyleId>
              </a:tblPr>
              <a:tblGrid>
                <a:gridCol w="2735034">
                  <a:extLst>
                    <a:ext uri="{9D8B030D-6E8A-4147-A177-3AD203B41FA5}">
                      <a16:colId xmlns:a16="http://schemas.microsoft.com/office/drawing/2014/main" val="2031922490"/>
                    </a:ext>
                  </a:extLst>
                </a:gridCol>
                <a:gridCol w="1188000">
                  <a:extLst>
                    <a:ext uri="{9D8B030D-6E8A-4147-A177-3AD203B41FA5}">
                      <a16:colId xmlns:a16="http://schemas.microsoft.com/office/drawing/2014/main" val="4209535210"/>
                    </a:ext>
                  </a:extLst>
                </a:gridCol>
                <a:gridCol w="1620000">
                  <a:extLst>
                    <a:ext uri="{9D8B030D-6E8A-4147-A177-3AD203B41FA5}">
                      <a16:colId xmlns:a16="http://schemas.microsoft.com/office/drawing/2014/main" val="1136872839"/>
                    </a:ext>
                  </a:extLst>
                </a:gridCol>
                <a:gridCol w="1980000">
                  <a:extLst>
                    <a:ext uri="{9D8B030D-6E8A-4147-A177-3AD203B41FA5}">
                      <a16:colId xmlns:a16="http://schemas.microsoft.com/office/drawing/2014/main" val="326050943"/>
                    </a:ext>
                  </a:extLst>
                </a:gridCol>
                <a:gridCol w="1800000">
                  <a:extLst>
                    <a:ext uri="{9D8B030D-6E8A-4147-A177-3AD203B41FA5}">
                      <a16:colId xmlns:a16="http://schemas.microsoft.com/office/drawing/2014/main" val="4018051802"/>
                    </a:ext>
                  </a:extLst>
                </a:gridCol>
                <a:gridCol w="2268000">
                  <a:extLst>
                    <a:ext uri="{9D8B030D-6E8A-4147-A177-3AD203B41FA5}">
                      <a16:colId xmlns:a16="http://schemas.microsoft.com/office/drawing/2014/main" val="474401799"/>
                    </a:ext>
                  </a:extLst>
                </a:gridCol>
              </a:tblGrid>
              <a:tr h="576000">
                <a:tc>
                  <a:txBody>
                    <a:bodyPr/>
                    <a:lstStyle/>
                    <a:p>
                      <a:pPr>
                        <a:lnSpc>
                          <a:spcPct val="107000"/>
                        </a:lnSpc>
                        <a:spcBef>
                          <a:spcPts val="600"/>
                        </a:spcBef>
                        <a:spcAft>
                          <a:spcPts val="600"/>
                        </a:spcAft>
                      </a:pPr>
                      <a:r>
                        <a:rPr lang="en-GB" sz="1400" dirty="0">
                          <a:effectLst/>
                        </a:rPr>
                        <a:t>OBJECTIVES and PRIORITIES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nchor="ctr"/>
                </a:tc>
                <a:tc>
                  <a:txBody>
                    <a:bodyPr/>
                    <a:lstStyle/>
                    <a:p>
                      <a:pPr>
                        <a:lnSpc>
                          <a:spcPct val="107000"/>
                        </a:lnSpc>
                        <a:spcBef>
                          <a:spcPts val="600"/>
                        </a:spcBef>
                        <a:spcAft>
                          <a:spcPts val="600"/>
                        </a:spcAft>
                      </a:pPr>
                      <a:r>
                        <a:rPr lang="en-GB" sz="1400" dirty="0">
                          <a:effectLst/>
                        </a:rPr>
                        <a:t>DURATION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nchor="ctr"/>
                </a:tc>
                <a:tc>
                  <a:txBody>
                    <a:bodyPr/>
                    <a:lstStyle/>
                    <a:p>
                      <a:pPr>
                        <a:lnSpc>
                          <a:spcPct val="107000"/>
                        </a:lnSpc>
                        <a:spcBef>
                          <a:spcPts val="600"/>
                        </a:spcBef>
                        <a:spcAft>
                          <a:spcPts val="600"/>
                        </a:spcAft>
                      </a:pPr>
                      <a:r>
                        <a:rPr lang="en-GB" sz="1400" dirty="0">
                          <a:effectLst/>
                        </a:rPr>
                        <a:t>APPLICANT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nchor="ctr"/>
                </a:tc>
                <a:tc>
                  <a:txBody>
                    <a:bodyPr/>
                    <a:lstStyle/>
                    <a:p>
                      <a:pPr>
                        <a:lnSpc>
                          <a:spcPct val="107000"/>
                        </a:lnSpc>
                        <a:spcBef>
                          <a:spcPts val="600"/>
                        </a:spcBef>
                        <a:spcAft>
                          <a:spcPts val="600"/>
                        </a:spcAft>
                      </a:pPr>
                      <a:r>
                        <a:rPr lang="en-GB" sz="1400" dirty="0">
                          <a:effectLst/>
                        </a:rPr>
                        <a:t>PARTNERS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nchor="ctr"/>
                </a:tc>
                <a:tc>
                  <a:txBody>
                    <a:bodyPr/>
                    <a:lstStyle/>
                    <a:p>
                      <a:pPr>
                        <a:lnSpc>
                          <a:spcPct val="107000"/>
                        </a:lnSpc>
                        <a:spcBef>
                          <a:spcPts val="600"/>
                        </a:spcBef>
                        <a:spcAft>
                          <a:spcPts val="600"/>
                        </a:spcAft>
                      </a:pPr>
                      <a:r>
                        <a:rPr lang="en-GB" sz="1400" dirty="0">
                          <a:effectLst/>
                        </a:rPr>
                        <a:t>FUNDING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nchor="ctr"/>
                </a:tc>
                <a:tc>
                  <a:txBody>
                    <a:bodyPr/>
                    <a:lstStyle/>
                    <a:p>
                      <a:pPr>
                        <a:lnSpc>
                          <a:spcPct val="107000"/>
                        </a:lnSpc>
                        <a:spcBef>
                          <a:spcPts val="600"/>
                        </a:spcBef>
                        <a:spcAft>
                          <a:spcPts val="600"/>
                        </a:spcAft>
                      </a:pPr>
                      <a:r>
                        <a:rPr lang="en-GB" sz="1400" dirty="0">
                          <a:effectLst/>
                        </a:rPr>
                        <a:t>SCORES and THRESHOLDS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nchor="ctr"/>
                </a:tc>
                <a:extLst>
                  <a:ext uri="{0D108BD9-81ED-4DB2-BD59-A6C34878D82A}">
                    <a16:rowId xmlns:a16="http://schemas.microsoft.com/office/drawing/2014/main" val="477052496"/>
                  </a:ext>
                </a:extLst>
              </a:tr>
              <a:tr h="4711331">
                <a:tc>
                  <a:txBody>
                    <a:bodyPr/>
                    <a:lstStyle/>
                    <a:p>
                      <a:pPr>
                        <a:lnSpc>
                          <a:spcPct val="107000"/>
                        </a:lnSpc>
                        <a:spcBef>
                          <a:spcPts val="600"/>
                        </a:spcBef>
                        <a:spcAft>
                          <a:spcPts val="600"/>
                        </a:spcAft>
                      </a:pPr>
                      <a:r>
                        <a:rPr lang="en-GB" sz="1200" b="1" dirty="0">
                          <a:solidFill>
                            <a:schemeClr val="accent1">
                              <a:lumMod val="50000"/>
                            </a:schemeClr>
                          </a:solidFill>
                          <a:effectLst/>
                        </a:rPr>
                        <a:t>Core objectives: </a:t>
                      </a:r>
                      <a:r>
                        <a:rPr lang="en-US" sz="1200" b="0" dirty="0">
                          <a:solidFill>
                            <a:schemeClr val="accent1">
                              <a:lumMod val="50000"/>
                            </a:schemeClr>
                          </a:solidFill>
                          <a:effectLst/>
                        </a:rPr>
                        <a:t>attract and widen access for newcomers, less experienced and small-scale actors as a first step into European-level cooperation; support the inclusion of target groups with fewer opportunities; support active European citizenship and bring the European dimension to the local level.</a:t>
                      </a:r>
                      <a:br>
                        <a:rPr lang="en-US" sz="1200" b="0" dirty="0">
                          <a:solidFill>
                            <a:schemeClr val="accent1">
                              <a:lumMod val="50000"/>
                            </a:schemeClr>
                          </a:solidFill>
                          <a:effectLst/>
                        </a:rPr>
                      </a:br>
                      <a:br>
                        <a:rPr lang="en-US" sz="1200" b="0" dirty="0">
                          <a:solidFill>
                            <a:schemeClr val="accent1">
                              <a:lumMod val="50000"/>
                            </a:schemeClr>
                          </a:solidFill>
                          <a:effectLst/>
                        </a:rPr>
                      </a:br>
                      <a:r>
                        <a:rPr lang="en-GB" sz="1200" b="1" dirty="0">
                          <a:solidFill>
                            <a:schemeClr val="accent1">
                              <a:lumMod val="50000"/>
                            </a:schemeClr>
                          </a:solidFill>
                          <a:effectLst/>
                        </a:rPr>
                        <a:t>Four horizontal priorities: </a:t>
                      </a:r>
                      <a:r>
                        <a:rPr lang="en-GB" sz="1200" dirty="0">
                          <a:solidFill>
                            <a:schemeClr val="accent1">
                              <a:lumMod val="50000"/>
                            </a:schemeClr>
                          </a:solidFill>
                          <a:effectLst/>
                        </a:rPr>
                        <a:t>inclusion and diversity; digital transformation; environment and tackling climate change; civic engagement and participation.</a:t>
                      </a:r>
                      <a:br>
                        <a:rPr lang="en-GB" sz="1200" dirty="0">
                          <a:solidFill>
                            <a:schemeClr val="accent1">
                              <a:lumMod val="50000"/>
                            </a:schemeClr>
                          </a:solidFill>
                          <a:effectLst/>
                        </a:rPr>
                      </a:br>
                      <a:br>
                        <a:rPr lang="en-GB" sz="1200" dirty="0">
                          <a:solidFill>
                            <a:schemeClr val="accent1">
                              <a:lumMod val="50000"/>
                            </a:schemeClr>
                          </a:solidFill>
                          <a:effectLst/>
                        </a:rPr>
                      </a:br>
                      <a:r>
                        <a:rPr lang="en-GB" sz="1200" b="1" dirty="0">
                          <a:solidFill>
                            <a:schemeClr val="accent1">
                              <a:lumMod val="50000"/>
                            </a:schemeClr>
                          </a:solidFill>
                          <a:effectLst/>
                        </a:rPr>
                        <a:t>Field-specific priorities: </a:t>
                      </a:r>
                      <a:r>
                        <a:rPr lang="en-GB" sz="1200" b="0" dirty="0">
                          <a:solidFill>
                            <a:schemeClr val="accent1">
                              <a:lumMod val="50000"/>
                            </a:schemeClr>
                          </a:solidFill>
                          <a:effectLst/>
                        </a:rPr>
                        <a:t>confirmed annually for each field (ADU, SCH, VET, etc.) with at </a:t>
                      </a:r>
                      <a:r>
                        <a:rPr lang="en-GB" sz="1200" dirty="0">
                          <a:solidFill>
                            <a:schemeClr val="accent1">
                              <a:lumMod val="50000"/>
                            </a:schemeClr>
                          </a:solidFill>
                          <a:effectLst/>
                        </a:rPr>
                        <a:t>least one horizontal or field-specific priority required to be addressed.</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This action does not extend to HED.</a:t>
                      </a:r>
                      <a:endParaRPr lang="en-GB"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solidFill>
                      <a:srgbClr val="F9FAFD"/>
                    </a:solidFill>
                  </a:tcPr>
                </a:tc>
                <a:tc>
                  <a:txBody>
                    <a:bodyPr/>
                    <a:lstStyle/>
                    <a:p>
                      <a:pPr>
                        <a:lnSpc>
                          <a:spcPct val="107000"/>
                        </a:lnSpc>
                        <a:spcBef>
                          <a:spcPts val="600"/>
                        </a:spcBef>
                        <a:spcAft>
                          <a:spcPts val="600"/>
                        </a:spcAft>
                      </a:pPr>
                      <a:r>
                        <a:rPr lang="en-GB" sz="1200" dirty="0">
                          <a:solidFill>
                            <a:schemeClr val="accent1">
                              <a:lumMod val="50000"/>
                            </a:schemeClr>
                          </a:solidFill>
                          <a:effectLst/>
                        </a:rPr>
                        <a:t>6-24 months.</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Duration to be selected at point of application.</a:t>
                      </a:r>
                      <a:endParaRPr lang="en-GB"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solidFill>
                      <a:srgbClr val="F9FAFD"/>
                    </a:solidFill>
                  </a:tcPr>
                </a:tc>
                <a:tc>
                  <a:txBody>
                    <a:bodyPr/>
                    <a:lstStyle/>
                    <a:p>
                      <a:pPr>
                        <a:lnSpc>
                          <a:spcPct val="107000"/>
                        </a:lnSpc>
                        <a:spcBef>
                          <a:spcPts val="600"/>
                        </a:spcBef>
                        <a:spcAft>
                          <a:spcPts val="600"/>
                        </a:spcAft>
                      </a:pPr>
                      <a:r>
                        <a:rPr lang="en-GB" sz="1200" dirty="0">
                          <a:solidFill>
                            <a:schemeClr val="accent1">
                              <a:lumMod val="50000"/>
                            </a:schemeClr>
                          </a:solidFill>
                          <a:effectLst/>
                        </a:rPr>
                        <a:t>Organisations from EU or Associated Third Countries. </a:t>
                      </a:r>
                      <a:endParaRPr lang="en-GB"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solidFill>
                      <a:srgbClr val="F9FAFD"/>
                    </a:solidFill>
                  </a:tcPr>
                </a:tc>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GB" sz="1200" dirty="0">
                          <a:solidFill>
                            <a:schemeClr val="accent1">
                              <a:lumMod val="50000"/>
                            </a:schemeClr>
                          </a:solidFill>
                          <a:effectLst/>
                        </a:rPr>
                        <a:t>Minimum of 2 organisations from EU or Associated Third Countries.</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No maximum number of partners.</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No participation from non-associated third countries.</a:t>
                      </a:r>
                      <a:br>
                        <a:rPr lang="en-GB" sz="1200" dirty="0">
                          <a:solidFill>
                            <a:schemeClr val="accent1">
                              <a:lumMod val="50000"/>
                            </a:schemeClr>
                          </a:solidFill>
                          <a:effectLst/>
                        </a:rPr>
                      </a:br>
                      <a:br>
                        <a:rPr lang="en-GB" sz="1200" dirty="0">
                          <a:solidFill>
                            <a:schemeClr val="accent1">
                              <a:lumMod val="50000"/>
                            </a:schemeClr>
                          </a:solidFill>
                          <a:effectLst/>
                        </a:rPr>
                      </a:br>
                      <a:br>
                        <a:rPr lang="en-GB" sz="1200" dirty="0">
                          <a:solidFill>
                            <a:schemeClr val="accent1">
                              <a:lumMod val="50000"/>
                            </a:schemeClr>
                          </a:solidFill>
                          <a:effectLst/>
                        </a:rPr>
                      </a:br>
                      <a:br>
                        <a:rPr lang="en-GB" sz="1200" dirty="0">
                          <a:solidFill>
                            <a:schemeClr val="accent1">
                              <a:lumMod val="50000"/>
                            </a:schemeClr>
                          </a:solidFill>
                          <a:effectLst/>
                        </a:rPr>
                      </a:br>
                      <a:endParaRPr lang="en-GB" sz="1200" dirty="0">
                        <a:solidFill>
                          <a:schemeClr val="accent1">
                            <a:lumMod val="50000"/>
                          </a:schemeClr>
                        </a:solidFill>
                        <a:effectLst/>
                      </a:endParaRPr>
                    </a:p>
                    <a:p>
                      <a:pPr>
                        <a:lnSpc>
                          <a:spcPct val="107000"/>
                        </a:lnSpc>
                        <a:spcBef>
                          <a:spcPts val="600"/>
                        </a:spcBef>
                        <a:spcAft>
                          <a:spcPts val="600"/>
                        </a:spcAft>
                      </a:pPr>
                      <a:r>
                        <a:rPr lang="en-GB" sz="1200" dirty="0">
                          <a:solidFill>
                            <a:schemeClr val="accent1">
                              <a:lumMod val="50000"/>
                            </a:schemeClr>
                          </a:solidFill>
                          <a:effectLst/>
                        </a:rPr>
                        <a:t> </a:t>
                      </a:r>
                      <a:endParaRPr lang="en-GB"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solidFill>
                      <a:srgbClr val="F9FAFD"/>
                    </a:solidFill>
                  </a:tcPr>
                </a:tc>
                <a:tc>
                  <a:txBody>
                    <a:bodyPr/>
                    <a:lstStyle/>
                    <a:p>
                      <a:pPr>
                        <a:lnSpc>
                          <a:spcPct val="107000"/>
                        </a:lnSpc>
                        <a:spcBef>
                          <a:spcPts val="600"/>
                        </a:spcBef>
                        <a:spcAft>
                          <a:spcPts val="600"/>
                        </a:spcAft>
                      </a:pPr>
                      <a:r>
                        <a:rPr lang="en-GB" sz="1200" dirty="0">
                          <a:solidFill>
                            <a:schemeClr val="accent1">
                              <a:lumMod val="50000"/>
                            </a:schemeClr>
                          </a:solidFill>
                          <a:effectLst/>
                        </a:rPr>
                        <a:t>LUMP SUM FINANCING with applicants required to choose from one of two lump sums: </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€30,000</a:t>
                      </a:r>
                      <a:br>
                        <a:rPr lang="en-GB" sz="1200" dirty="0">
                          <a:solidFill>
                            <a:schemeClr val="accent1">
                              <a:lumMod val="50000"/>
                            </a:schemeClr>
                          </a:solidFill>
                          <a:effectLst/>
                        </a:rPr>
                      </a:br>
                      <a:r>
                        <a:rPr lang="en-GB" sz="1200" dirty="0">
                          <a:solidFill>
                            <a:schemeClr val="accent1">
                              <a:lumMod val="50000"/>
                            </a:schemeClr>
                          </a:solidFill>
                          <a:effectLst/>
                        </a:rPr>
                        <a:t>€60,000</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Lump Sum is a contribution to total project costs with an expectation that overall costs are higher.</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Simplification ideal requiring that objectives, activities and expected results be confirmed.</a:t>
                      </a:r>
                      <a:br>
                        <a:rPr lang="en-GB" sz="1200" dirty="0">
                          <a:solidFill>
                            <a:schemeClr val="accent1">
                              <a:lumMod val="50000"/>
                            </a:schemeClr>
                          </a:solidFill>
                          <a:effectLst/>
                        </a:rPr>
                      </a:br>
                      <a:br>
                        <a:rPr lang="en-GB" sz="1200" dirty="0">
                          <a:solidFill>
                            <a:schemeClr val="accent1">
                              <a:lumMod val="50000"/>
                            </a:schemeClr>
                          </a:solidFill>
                          <a:effectLst/>
                        </a:rPr>
                      </a:br>
                      <a:r>
                        <a:rPr lang="en-GB" sz="1200" dirty="0">
                          <a:solidFill>
                            <a:schemeClr val="accent1">
                              <a:lumMod val="50000"/>
                            </a:schemeClr>
                          </a:solidFill>
                          <a:effectLst/>
                        </a:rPr>
                        <a:t>Management costs and subcontracting costs are each limited to 20% of total budget.</a:t>
                      </a:r>
                      <a:br>
                        <a:rPr lang="en-GB" sz="1200" dirty="0">
                          <a:solidFill>
                            <a:schemeClr val="accent1">
                              <a:lumMod val="50000"/>
                            </a:schemeClr>
                          </a:solidFill>
                          <a:effectLst/>
                          <a:latin typeface="Calibri" panose="020F0502020204030204" pitchFamily="34" charset="0"/>
                          <a:cs typeface="Times New Roman" panose="02020603050405020304" pitchFamily="18" charset="0"/>
                        </a:rPr>
                      </a:br>
                      <a:endParaRPr lang="en-GB" sz="1200" dirty="0">
                        <a:solidFill>
                          <a:schemeClr val="accent1">
                            <a:lumMod val="50000"/>
                          </a:schemeClr>
                        </a:solidFill>
                        <a:effectLst/>
                      </a:endParaRPr>
                    </a:p>
                  </a:txBody>
                  <a:tcPr marL="63571" marR="63571" marT="0" marB="0">
                    <a:solidFill>
                      <a:srgbClr val="F9FAFD"/>
                    </a:solidFill>
                  </a:tcPr>
                </a:tc>
                <a:tc>
                  <a:txBody>
                    <a:bodyPr/>
                    <a:lstStyle/>
                    <a:p>
                      <a:pPr>
                        <a:lnSpc>
                          <a:spcPct val="107000"/>
                        </a:lnSpc>
                        <a:spcBef>
                          <a:spcPts val="600"/>
                        </a:spcBef>
                        <a:spcAft>
                          <a:spcPts val="600"/>
                        </a:spcAft>
                      </a:pPr>
                      <a:r>
                        <a:rPr lang="en-GB" sz="1200" u="sng" dirty="0">
                          <a:solidFill>
                            <a:schemeClr val="accent1">
                              <a:lumMod val="50000"/>
                            </a:schemeClr>
                          </a:solidFill>
                          <a:effectLst/>
                        </a:rPr>
                        <a:t>SCORES</a:t>
                      </a:r>
                      <a:endParaRPr lang="en-GB" sz="1200" dirty="0">
                        <a:solidFill>
                          <a:schemeClr val="accent1">
                            <a:lumMod val="50000"/>
                          </a:schemeClr>
                        </a:solidFill>
                        <a:effectLst/>
                      </a:endParaRPr>
                    </a:p>
                    <a:p>
                      <a:pPr>
                        <a:lnSpc>
                          <a:spcPct val="107000"/>
                        </a:lnSpc>
                        <a:spcBef>
                          <a:spcPts val="600"/>
                        </a:spcBef>
                        <a:spcAft>
                          <a:spcPts val="600"/>
                        </a:spcAft>
                      </a:pPr>
                      <a:r>
                        <a:rPr lang="en-GB" sz="1200" dirty="0">
                          <a:solidFill>
                            <a:schemeClr val="accent1">
                              <a:lumMod val="50000"/>
                            </a:schemeClr>
                          </a:solidFill>
                          <a:effectLst/>
                        </a:rPr>
                        <a:t>Relevance (30 points);</a:t>
                      </a:r>
                      <a:br>
                        <a:rPr lang="en-GB" sz="1200" dirty="0">
                          <a:solidFill>
                            <a:schemeClr val="accent1">
                              <a:lumMod val="50000"/>
                            </a:schemeClr>
                          </a:solidFill>
                          <a:effectLst/>
                        </a:rPr>
                      </a:br>
                      <a:r>
                        <a:rPr lang="en-GB" sz="1200" dirty="0">
                          <a:solidFill>
                            <a:schemeClr val="accent1">
                              <a:lumMod val="50000"/>
                            </a:schemeClr>
                          </a:solidFill>
                          <a:effectLst/>
                        </a:rPr>
                        <a:t>Project Design (30 points);</a:t>
                      </a:r>
                      <a:br>
                        <a:rPr lang="en-GB" sz="1200" dirty="0">
                          <a:solidFill>
                            <a:schemeClr val="accent1">
                              <a:lumMod val="50000"/>
                            </a:schemeClr>
                          </a:solidFill>
                          <a:effectLst/>
                        </a:rPr>
                      </a:br>
                      <a:r>
                        <a:rPr lang="en-GB" sz="1200" dirty="0">
                          <a:solidFill>
                            <a:schemeClr val="accent1">
                              <a:lumMod val="50000"/>
                            </a:schemeClr>
                          </a:solidFill>
                          <a:effectLst/>
                        </a:rPr>
                        <a:t>Partnership (20 points);</a:t>
                      </a:r>
                      <a:br>
                        <a:rPr lang="en-GB" sz="1200" dirty="0">
                          <a:solidFill>
                            <a:schemeClr val="accent1">
                              <a:lumMod val="50000"/>
                            </a:schemeClr>
                          </a:solidFill>
                          <a:effectLst/>
                        </a:rPr>
                      </a:br>
                      <a:r>
                        <a:rPr lang="en-GB" sz="1200" dirty="0">
                          <a:solidFill>
                            <a:schemeClr val="accent1">
                              <a:lumMod val="50000"/>
                            </a:schemeClr>
                          </a:solidFill>
                          <a:effectLst/>
                        </a:rPr>
                        <a:t>Impact (20 points).</a:t>
                      </a:r>
                    </a:p>
                    <a:p>
                      <a:pPr>
                        <a:lnSpc>
                          <a:spcPct val="107000"/>
                        </a:lnSpc>
                        <a:spcBef>
                          <a:spcPts val="600"/>
                        </a:spcBef>
                        <a:spcAft>
                          <a:spcPts val="600"/>
                        </a:spcAft>
                      </a:pPr>
                      <a:r>
                        <a:rPr lang="en-GB" sz="1200" u="sng" dirty="0">
                          <a:solidFill>
                            <a:schemeClr val="accent1">
                              <a:lumMod val="50000"/>
                            </a:schemeClr>
                          </a:solidFill>
                          <a:effectLst/>
                        </a:rPr>
                        <a:t>THRESHOLDS</a:t>
                      </a:r>
                      <a:endParaRPr lang="en-GB" sz="1200" dirty="0">
                        <a:solidFill>
                          <a:schemeClr val="accent1">
                            <a:lumMod val="50000"/>
                          </a:schemeClr>
                        </a:solidFill>
                        <a:effectLst/>
                      </a:endParaRPr>
                    </a:p>
                    <a:p>
                      <a:pPr>
                        <a:lnSpc>
                          <a:spcPct val="107000"/>
                        </a:lnSpc>
                        <a:spcBef>
                          <a:spcPts val="600"/>
                        </a:spcBef>
                        <a:spcAft>
                          <a:spcPts val="600"/>
                        </a:spcAft>
                      </a:pPr>
                      <a:r>
                        <a:rPr lang="en-GB" sz="1200" dirty="0">
                          <a:solidFill>
                            <a:schemeClr val="accent1">
                              <a:lumMod val="50000"/>
                            </a:schemeClr>
                          </a:solidFill>
                          <a:effectLst/>
                        </a:rPr>
                        <a:t>60 points overall plus</a:t>
                      </a:r>
                      <a:br>
                        <a:rPr lang="en-GB" sz="1200" dirty="0">
                          <a:solidFill>
                            <a:schemeClr val="accent1">
                              <a:lumMod val="50000"/>
                            </a:schemeClr>
                          </a:solidFill>
                          <a:effectLst/>
                        </a:rPr>
                      </a:br>
                      <a:r>
                        <a:rPr lang="en-GB" sz="1200" dirty="0">
                          <a:solidFill>
                            <a:schemeClr val="accent1">
                              <a:lumMod val="50000"/>
                            </a:schemeClr>
                          </a:solidFill>
                          <a:effectLst/>
                        </a:rPr>
                        <a:t>&gt;50% score in each criterion.</a:t>
                      </a:r>
                      <a:endParaRPr lang="en-GB" sz="1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71" marR="63571" marT="0" marB="0">
                    <a:solidFill>
                      <a:srgbClr val="F9FAFD"/>
                    </a:solidFill>
                  </a:tcPr>
                </a:tc>
                <a:extLst>
                  <a:ext uri="{0D108BD9-81ED-4DB2-BD59-A6C34878D82A}">
                    <a16:rowId xmlns:a16="http://schemas.microsoft.com/office/drawing/2014/main" val="1168650231"/>
                  </a:ext>
                </a:extLst>
              </a:tr>
            </a:tbl>
          </a:graphicData>
        </a:graphic>
      </p:graphicFrame>
      <p:sp>
        <p:nvSpPr>
          <p:cNvPr id="10" name="TextBox 9">
            <a:extLst>
              <a:ext uri="{FF2B5EF4-FFF2-40B4-BE49-F238E27FC236}">
                <a16:creationId xmlns:a16="http://schemas.microsoft.com/office/drawing/2014/main" id="{8C61B1A0-123F-44B0-AE36-C99E128FE050}"/>
              </a:ext>
            </a:extLst>
          </p:cNvPr>
          <p:cNvSpPr txBox="1"/>
          <p:nvPr/>
        </p:nvSpPr>
        <p:spPr>
          <a:xfrm>
            <a:off x="1168566" y="220006"/>
            <a:ext cx="110234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A51A3"/>
                </a:solidFill>
                <a:effectLst/>
                <a:uLnTx/>
                <a:uFillTx/>
                <a:latin typeface="Candara" panose="020E0502030303020204" pitchFamily="34" charset="0"/>
                <a:ea typeface="Verdana" panose="020B0604030504040204" pitchFamily="34" charset="0"/>
                <a:cs typeface="Verdana" panose="020B0604030504040204" pitchFamily="34" charset="0"/>
              </a:rPr>
              <a:t>Partnerships for Cooperation: Small-Scale Partnerships</a:t>
            </a:r>
          </a:p>
        </p:txBody>
      </p:sp>
      <p:pic>
        <p:nvPicPr>
          <p:cNvPr id="3074" name="Picture 2" descr="EU Flag | Made In UK | Flagmakers">
            <a:extLst>
              <a:ext uri="{FF2B5EF4-FFF2-40B4-BE49-F238E27FC236}">
                <a16:creationId xmlns:a16="http://schemas.microsoft.com/office/drawing/2014/main" id="{C4E5F66C-92EC-4B10-9E37-0C420FD693BC}"/>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166" y="310929"/>
            <a:ext cx="787400" cy="40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75980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29" name="Rectangle 7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727D48E8-6FCF-4DDE-AB2B-9B9097D328BF}"/>
              </a:ext>
            </a:extLst>
          </p:cNvPr>
          <p:cNvSpPr txBox="1"/>
          <p:nvPr/>
        </p:nvSpPr>
        <p:spPr>
          <a:xfrm>
            <a:off x="220075" y="2033607"/>
            <a:ext cx="3484891" cy="308392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7200" b="1" dirty="0">
                <a:solidFill>
                  <a:schemeClr val="accent1">
                    <a:lumMod val="75000"/>
                  </a:schemeClr>
                </a:solidFill>
                <a:latin typeface="Candara" panose="020E0502030303020204" pitchFamily="34" charset="0"/>
                <a:cs typeface="Helvetica" panose="020B0604020202020204" pitchFamily="34" charset="0"/>
              </a:rPr>
              <a:t>One</a:t>
            </a:r>
            <a:r>
              <a:rPr kumimoji="0" lang="en-GB" sz="7200" b="1" i="0" u="none" strike="noStrike" kern="1200" cap="none" spc="0" normalizeH="0" baseline="0" noProof="0" dirty="0">
                <a:ln>
                  <a:noFill/>
                </a:ln>
                <a:solidFill>
                  <a:schemeClr val="accent1">
                    <a:lumMod val="75000"/>
                  </a:schemeClr>
                </a:solidFill>
                <a:effectLst/>
                <a:uLnTx/>
                <a:uFillTx/>
                <a:latin typeface="Candara" panose="020E0502030303020204" pitchFamily="34" charset="0"/>
                <a:cs typeface="Helvetica" panose="020B0604020202020204" pitchFamily="34" charset="0"/>
              </a:rPr>
              <a:t> CLEAR Vision</a:t>
            </a:r>
          </a:p>
        </p:txBody>
      </p:sp>
      <p:pic>
        <p:nvPicPr>
          <p:cNvPr id="16" name="Picture 15">
            <a:extLst>
              <a:ext uri="{FF2B5EF4-FFF2-40B4-BE49-F238E27FC236}">
                <a16:creationId xmlns:a16="http://schemas.microsoft.com/office/drawing/2014/main" id="{C33A8CD9-3DB9-486F-8642-59A2F412C3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435" y="5520000"/>
            <a:ext cx="2462173" cy="702359"/>
          </a:xfrm>
          <a:prstGeom prst="rect">
            <a:avLst/>
          </a:prstGeom>
        </p:spPr>
      </p:pic>
      <p:pic>
        <p:nvPicPr>
          <p:cNvPr id="17" name="Picture 16">
            <a:extLst>
              <a:ext uri="{FF2B5EF4-FFF2-40B4-BE49-F238E27FC236}">
                <a16:creationId xmlns:a16="http://schemas.microsoft.com/office/drawing/2014/main" id="{5E5CD501-6F7B-47B6-B4E1-62D326C602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32755" y="635641"/>
            <a:ext cx="1189603" cy="1009213"/>
          </a:xfrm>
          <a:prstGeom prst="rect">
            <a:avLst/>
          </a:prstGeom>
        </p:spPr>
      </p:pic>
      <p:grpSp>
        <p:nvGrpSpPr>
          <p:cNvPr id="37" name="Group 36">
            <a:extLst>
              <a:ext uri="{FF2B5EF4-FFF2-40B4-BE49-F238E27FC236}">
                <a16:creationId xmlns:a16="http://schemas.microsoft.com/office/drawing/2014/main" id="{4DC0DD8A-796D-4D58-488F-5F32DE3E9086}"/>
              </a:ext>
            </a:extLst>
          </p:cNvPr>
          <p:cNvGrpSpPr/>
          <p:nvPr/>
        </p:nvGrpSpPr>
        <p:grpSpPr>
          <a:xfrm>
            <a:off x="4647659" y="260648"/>
            <a:ext cx="6812906" cy="6085708"/>
            <a:chOff x="4655840" y="533320"/>
            <a:chExt cx="6812906" cy="6085708"/>
          </a:xfrm>
        </p:grpSpPr>
        <p:grpSp>
          <p:nvGrpSpPr>
            <p:cNvPr id="20" name="Group 19">
              <a:extLst>
                <a:ext uri="{FF2B5EF4-FFF2-40B4-BE49-F238E27FC236}">
                  <a16:creationId xmlns:a16="http://schemas.microsoft.com/office/drawing/2014/main" id="{DB7AACA6-BC00-39C0-E488-1926306FBABA}"/>
                </a:ext>
              </a:extLst>
            </p:cNvPr>
            <p:cNvGrpSpPr/>
            <p:nvPr/>
          </p:nvGrpSpPr>
          <p:grpSpPr>
            <a:xfrm>
              <a:off x="4655840" y="533320"/>
              <a:ext cx="6811605" cy="1815314"/>
              <a:chOff x="4623189" y="1000217"/>
              <a:chExt cx="6811605" cy="1815314"/>
            </a:xfrm>
          </p:grpSpPr>
          <p:grpSp>
            <p:nvGrpSpPr>
              <p:cNvPr id="5" name="Group 4">
                <a:extLst>
                  <a:ext uri="{FF2B5EF4-FFF2-40B4-BE49-F238E27FC236}">
                    <a16:creationId xmlns:a16="http://schemas.microsoft.com/office/drawing/2014/main" id="{C80EACB3-F7CF-18F9-3C0C-5FF93C577AD9}"/>
                  </a:ext>
                </a:extLst>
              </p:cNvPr>
              <p:cNvGrpSpPr/>
              <p:nvPr/>
            </p:nvGrpSpPr>
            <p:grpSpPr>
              <a:xfrm>
                <a:off x="4945465" y="1140247"/>
                <a:ext cx="6153901" cy="1387851"/>
                <a:chOff x="4974950" y="472446"/>
                <a:chExt cx="6153901" cy="1387851"/>
              </a:xfrm>
            </p:grpSpPr>
            <p:sp>
              <p:nvSpPr>
                <p:cNvPr id="2" name="TextBox 1">
                  <a:extLst>
                    <a:ext uri="{FF2B5EF4-FFF2-40B4-BE49-F238E27FC236}">
                      <a16:creationId xmlns:a16="http://schemas.microsoft.com/office/drawing/2014/main" id="{257CFDE7-927B-9647-097B-568D549C6E24}"/>
                    </a:ext>
                  </a:extLst>
                </p:cNvPr>
                <p:cNvSpPr txBox="1"/>
                <p:nvPr/>
              </p:nvSpPr>
              <p:spPr>
                <a:xfrm>
                  <a:off x="4974950" y="536858"/>
                  <a:ext cx="1080120" cy="1323439"/>
                </a:xfrm>
                <a:prstGeom prst="rect">
                  <a:avLst/>
                </a:prstGeom>
                <a:noFill/>
              </p:spPr>
              <p:txBody>
                <a:bodyPr wrap="square" rtlCol="0">
                  <a:spAutoFit/>
                </a:bodyPr>
                <a:lstStyle/>
                <a:p>
                  <a:pPr algn="ctr"/>
                  <a:r>
                    <a:rPr lang="en-GB" sz="8000" b="1" dirty="0">
                      <a:solidFill>
                        <a:srgbClr val="FF000A"/>
                      </a:solidFill>
                      <a:latin typeface="Candara" panose="020E0502030303020204" pitchFamily="34" charset="0"/>
                    </a:rPr>
                    <a:t>12</a:t>
                  </a:r>
                  <a:endParaRPr lang="en-GB" sz="3200" b="1" dirty="0">
                    <a:solidFill>
                      <a:srgbClr val="FF000A"/>
                    </a:solidFill>
                    <a:latin typeface="Candara" panose="020E0502030303020204" pitchFamily="34" charset="0"/>
                  </a:endParaRPr>
                </a:p>
              </p:txBody>
            </p:sp>
            <p:sp>
              <p:nvSpPr>
                <p:cNvPr id="3" name="TextBox 2">
                  <a:extLst>
                    <a:ext uri="{FF2B5EF4-FFF2-40B4-BE49-F238E27FC236}">
                      <a16:creationId xmlns:a16="http://schemas.microsoft.com/office/drawing/2014/main" id="{AA09586F-B063-4B16-B37A-032213090D1C}"/>
                    </a:ext>
                  </a:extLst>
                </p:cNvPr>
                <p:cNvSpPr txBox="1"/>
                <p:nvPr/>
              </p:nvSpPr>
              <p:spPr>
                <a:xfrm>
                  <a:off x="7480965" y="472446"/>
                  <a:ext cx="1080120" cy="1323439"/>
                </a:xfrm>
                <a:prstGeom prst="rect">
                  <a:avLst/>
                </a:prstGeom>
                <a:noFill/>
              </p:spPr>
              <p:txBody>
                <a:bodyPr wrap="square" rtlCol="0">
                  <a:spAutoFit/>
                </a:bodyPr>
                <a:lstStyle/>
                <a:p>
                  <a:pPr algn="ctr"/>
                  <a:r>
                    <a:rPr lang="en-GB" sz="8000" b="1" dirty="0">
                      <a:solidFill>
                        <a:srgbClr val="00CCFF"/>
                      </a:solidFill>
                      <a:latin typeface="Candara" panose="020E0502030303020204" pitchFamily="34" charset="0"/>
                    </a:rPr>
                    <a:t>4</a:t>
                  </a:r>
                  <a:endParaRPr lang="en-GB" sz="2400" b="1" dirty="0">
                    <a:solidFill>
                      <a:srgbClr val="00CCFF"/>
                    </a:solidFill>
                    <a:latin typeface="Candara" panose="020E0502030303020204" pitchFamily="34" charset="0"/>
                  </a:endParaRPr>
                </a:p>
              </p:txBody>
            </p:sp>
            <p:sp>
              <p:nvSpPr>
                <p:cNvPr id="4" name="TextBox 3">
                  <a:extLst>
                    <a:ext uri="{FF2B5EF4-FFF2-40B4-BE49-F238E27FC236}">
                      <a16:creationId xmlns:a16="http://schemas.microsoft.com/office/drawing/2014/main" id="{180E3844-9E90-EF3D-86D0-F42553B172AD}"/>
                    </a:ext>
                  </a:extLst>
                </p:cNvPr>
                <p:cNvSpPr txBox="1"/>
                <p:nvPr/>
              </p:nvSpPr>
              <p:spPr>
                <a:xfrm>
                  <a:off x="10048731" y="642087"/>
                  <a:ext cx="1080120" cy="1107996"/>
                </a:xfrm>
                <a:prstGeom prst="rect">
                  <a:avLst/>
                </a:prstGeom>
                <a:noFill/>
              </p:spPr>
              <p:txBody>
                <a:bodyPr wrap="square" rtlCol="0">
                  <a:spAutoFit/>
                </a:bodyPr>
                <a:lstStyle/>
                <a:p>
                  <a:pPr algn="ctr"/>
                  <a:r>
                    <a:rPr lang="en-GB" sz="6600" b="1" dirty="0">
                      <a:solidFill>
                        <a:srgbClr val="00B050"/>
                      </a:solidFill>
                      <a:latin typeface="Candara" panose="020E0502030303020204" pitchFamily="34" charset="0"/>
                    </a:rPr>
                    <a:t>3</a:t>
                  </a:r>
                  <a:endParaRPr lang="en-GB" sz="2400" b="1" dirty="0">
                    <a:solidFill>
                      <a:srgbClr val="00B050"/>
                    </a:solidFill>
                    <a:latin typeface="Candara" panose="020E0502030303020204" pitchFamily="34" charset="0"/>
                  </a:endParaRPr>
                </a:p>
              </p:txBody>
            </p:sp>
          </p:grpSp>
          <p:sp>
            <p:nvSpPr>
              <p:cNvPr id="15" name="Oval 14">
                <a:extLst>
                  <a:ext uri="{FF2B5EF4-FFF2-40B4-BE49-F238E27FC236}">
                    <a16:creationId xmlns:a16="http://schemas.microsoft.com/office/drawing/2014/main" id="{D1494EB8-201F-310D-95DF-7A0599E07DB7}"/>
                  </a:ext>
                </a:extLst>
              </p:cNvPr>
              <p:cNvSpPr/>
              <p:nvPr/>
            </p:nvSpPr>
            <p:spPr>
              <a:xfrm>
                <a:off x="4623189" y="1044205"/>
                <a:ext cx="1750976" cy="175097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457823B-9E23-4A2E-B764-A179D66F77E0}"/>
                  </a:ext>
                </a:extLst>
              </p:cNvPr>
              <p:cNvSpPr/>
              <p:nvPr/>
            </p:nvSpPr>
            <p:spPr>
              <a:xfrm>
                <a:off x="7116052" y="1064555"/>
                <a:ext cx="1750976" cy="1750976"/>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436A044-B40E-E17B-5F4F-1F901F55A6FA}"/>
                  </a:ext>
                </a:extLst>
              </p:cNvPr>
              <p:cNvSpPr/>
              <p:nvPr/>
            </p:nvSpPr>
            <p:spPr>
              <a:xfrm>
                <a:off x="9683818" y="1000217"/>
                <a:ext cx="1750976" cy="175097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36837634-072E-C940-10B6-AD497334EB91}"/>
                </a:ext>
              </a:extLst>
            </p:cNvPr>
            <p:cNvGrpSpPr/>
            <p:nvPr/>
          </p:nvGrpSpPr>
          <p:grpSpPr>
            <a:xfrm>
              <a:off x="4655840" y="2636348"/>
              <a:ext cx="6811605" cy="1815314"/>
              <a:chOff x="4623189" y="1000217"/>
              <a:chExt cx="6811605" cy="1815314"/>
            </a:xfrm>
          </p:grpSpPr>
          <p:grpSp>
            <p:nvGrpSpPr>
              <p:cNvPr id="22" name="Group 21">
                <a:extLst>
                  <a:ext uri="{FF2B5EF4-FFF2-40B4-BE49-F238E27FC236}">
                    <a16:creationId xmlns:a16="http://schemas.microsoft.com/office/drawing/2014/main" id="{0595DA2D-A400-9200-4F97-FFD3B1FAC793}"/>
                  </a:ext>
                </a:extLst>
              </p:cNvPr>
              <p:cNvGrpSpPr/>
              <p:nvPr/>
            </p:nvGrpSpPr>
            <p:grpSpPr>
              <a:xfrm>
                <a:off x="4916339" y="1202166"/>
                <a:ext cx="6409646" cy="1323439"/>
                <a:chOff x="4945824" y="534365"/>
                <a:chExt cx="6409646" cy="1323439"/>
              </a:xfrm>
            </p:grpSpPr>
            <p:sp>
              <p:nvSpPr>
                <p:cNvPr id="26" name="TextBox 25">
                  <a:extLst>
                    <a:ext uri="{FF2B5EF4-FFF2-40B4-BE49-F238E27FC236}">
                      <a16:creationId xmlns:a16="http://schemas.microsoft.com/office/drawing/2014/main" id="{F430FA55-82D9-38E4-5F63-5B031E9EE300}"/>
                    </a:ext>
                  </a:extLst>
                </p:cNvPr>
                <p:cNvSpPr txBox="1"/>
                <p:nvPr/>
              </p:nvSpPr>
              <p:spPr>
                <a:xfrm>
                  <a:off x="4945824" y="534365"/>
                  <a:ext cx="1153665" cy="1323439"/>
                </a:xfrm>
                <a:prstGeom prst="rect">
                  <a:avLst/>
                </a:prstGeom>
                <a:noFill/>
                <a:ln>
                  <a:noFill/>
                </a:ln>
              </p:spPr>
              <p:txBody>
                <a:bodyPr wrap="square" rtlCol="0">
                  <a:spAutoFit/>
                </a:bodyPr>
                <a:lstStyle/>
                <a:p>
                  <a:pPr algn="ctr"/>
                  <a:r>
                    <a:rPr lang="en-GB" sz="8000" b="1" dirty="0">
                      <a:solidFill>
                        <a:srgbClr val="779509"/>
                      </a:solidFill>
                      <a:latin typeface="Candara" panose="020E0502030303020204" pitchFamily="34" charset="0"/>
                    </a:rPr>
                    <a:t>E</a:t>
                  </a:r>
                  <a:r>
                    <a:rPr lang="en-GB" sz="6000" b="1" dirty="0">
                      <a:solidFill>
                        <a:srgbClr val="779509"/>
                      </a:solidFill>
                      <a:latin typeface="Candara" panose="020E0502030303020204" pitchFamily="34" charset="0"/>
                    </a:rPr>
                    <a:t>+</a:t>
                  </a:r>
                  <a:endParaRPr lang="en-GB" sz="3200" b="1" dirty="0">
                    <a:solidFill>
                      <a:srgbClr val="779509"/>
                    </a:solidFill>
                    <a:latin typeface="Candara" panose="020E0502030303020204" pitchFamily="34" charset="0"/>
                  </a:endParaRPr>
                </a:p>
              </p:txBody>
            </p:sp>
            <p:sp>
              <p:nvSpPr>
                <p:cNvPr id="27" name="TextBox 26">
                  <a:extLst>
                    <a:ext uri="{FF2B5EF4-FFF2-40B4-BE49-F238E27FC236}">
                      <a16:creationId xmlns:a16="http://schemas.microsoft.com/office/drawing/2014/main" id="{8ED99F92-5C20-41FF-9F4D-2419716CCF2D}"/>
                    </a:ext>
                  </a:extLst>
                </p:cNvPr>
                <p:cNvSpPr txBox="1"/>
                <p:nvPr/>
              </p:nvSpPr>
              <p:spPr>
                <a:xfrm>
                  <a:off x="7361821" y="746239"/>
                  <a:ext cx="1375657" cy="923330"/>
                </a:xfrm>
                <a:prstGeom prst="rect">
                  <a:avLst/>
                </a:prstGeom>
                <a:noFill/>
              </p:spPr>
              <p:txBody>
                <a:bodyPr wrap="square" rtlCol="0">
                  <a:spAutoFit/>
                </a:bodyPr>
                <a:lstStyle/>
                <a:p>
                  <a:pPr algn="ctr"/>
                  <a:r>
                    <a:rPr lang="en-GB" sz="5400" b="1" dirty="0">
                      <a:solidFill>
                        <a:srgbClr val="FF00DD"/>
                      </a:solidFill>
                      <a:latin typeface="Candara" panose="020E0502030303020204" pitchFamily="34" charset="0"/>
                    </a:rPr>
                    <a:t>KA2</a:t>
                  </a:r>
                  <a:endParaRPr lang="en-GB" sz="1400" b="1" dirty="0">
                    <a:solidFill>
                      <a:srgbClr val="FF00DD"/>
                    </a:solidFill>
                    <a:latin typeface="Candara" panose="020E0502030303020204" pitchFamily="34" charset="0"/>
                  </a:endParaRPr>
                </a:p>
              </p:txBody>
            </p:sp>
            <p:sp>
              <p:nvSpPr>
                <p:cNvPr id="28" name="TextBox 27">
                  <a:extLst>
                    <a:ext uri="{FF2B5EF4-FFF2-40B4-BE49-F238E27FC236}">
                      <a16:creationId xmlns:a16="http://schemas.microsoft.com/office/drawing/2014/main" id="{1ED068CF-30AC-80BB-3260-62F4D88CA7A8}"/>
                    </a:ext>
                  </a:extLst>
                </p:cNvPr>
                <p:cNvSpPr txBox="1"/>
                <p:nvPr/>
              </p:nvSpPr>
              <p:spPr>
                <a:xfrm>
                  <a:off x="9822111" y="629593"/>
                  <a:ext cx="1533359" cy="1107996"/>
                </a:xfrm>
                <a:prstGeom prst="rect">
                  <a:avLst/>
                </a:prstGeom>
                <a:noFill/>
              </p:spPr>
              <p:txBody>
                <a:bodyPr wrap="square" rtlCol="0">
                  <a:spAutoFit/>
                </a:bodyPr>
                <a:lstStyle/>
                <a:p>
                  <a:pPr algn="ctr"/>
                  <a:r>
                    <a:rPr lang="en-GB" sz="6600" b="1" dirty="0">
                      <a:solidFill>
                        <a:schemeClr val="tx2">
                          <a:lumMod val="60000"/>
                          <a:lumOff val="40000"/>
                        </a:schemeClr>
                      </a:solidFill>
                      <a:latin typeface="Candara" panose="020E0502030303020204" pitchFamily="34" charset="0"/>
                    </a:rPr>
                    <a:t>€€€</a:t>
                  </a:r>
                  <a:endParaRPr lang="en-GB" sz="2400" b="1" dirty="0">
                    <a:solidFill>
                      <a:schemeClr val="tx2">
                        <a:lumMod val="60000"/>
                        <a:lumOff val="40000"/>
                      </a:schemeClr>
                    </a:solidFill>
                    <a:latin typeface="Candara" panose="020E0502030303020204" pitchFamily="34" charset="0"/>
                  </a:endParaRPr>
                </a:p>
              </p:txBody>
            </p:sp>
          </p:grpSp>
          <p:sp>
            <p:nvSpPr>
              <p:cNvPr id="23" name="Oval 22">
                <a:extLst>
                  <a:ext uri="{FF2B5EF4-FFF2-40B4-BE49-F238E27FC236}">
                    <a16:creationId xmlns:a16="http://schemas.microsoft.com/office/drawing/2014/main" id="{57955B63-7740-A3D0-065B-47F4A460A09A}"/>
                  </a:ext>
                </a:extLst>
              </p:cNvPr>
              <p:cNvSpPr/>
              <p:nvPr/>
            </p:nvSpPr>
            <p:spPr>
              <a:xfrm>
                <a:off x="4623189" y="1044205"/>
                <a:ext cx="1750976" cy="1750976"/>
              </a:xfrm>
              <a:prstGeom prst="ellipse">
                <a:avLst/>
              </a:prstGeom>
              <a:noFill/>
              <a:ln w="76200">
                <a:solidFill>
                  <a:srgbClr val="99C0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1CD44ED-3DEE-2687-D628-74C5C57F1303}"/>
                  </a:ext>
                </a:extLst>
              </p:cNvPr>
              <p:cNvSpPr/>
              <p:nvPr/>
            </p:nvSpPr>
            <p:spPr>
              <a:xfrm>
                <a:off x="7116052" y="1064555"/>
                <a:ext cx="1750976" cy="1750976"/>
              </a:xfrm>
              <a:prstGeom prst="ellipse">
                <a:avLst/>
              </a:prstGeom>
              <a:noFill/>
              <a:ln w="76200">
                <a:solidFill>
                  <a:srgbClr val="FF0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C70992D-ECBE-21B6-B8D8-C7A1CF6731AD}"/>
                  </a:ext>
                </a:extLst>
              </p:cNvPr>
              <p:cNvSpPr/>
              <p:nvPr/>
            </p:nvSpPr>
            <p:spPr>
              <a:xfrm>
                <a:off x="9683818" y="1000217"/>
                <a:ext cx="1750976" cy="1750976"/>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857B2E5A-5F40-DF07-DF58-D0DC1B1D663F}"/>
                </a:ext>
              </a:extLst>
            </p:cNvPr>
            <p:cNvGrpSpPr/>
            <p:nvPr/>
          </p:nvGrpSpPr>
          <p:grpSpPr>
            <a:xfrm>
              <a:off x="4657140" y="4803714"/>
              <a:ext cx="6811606" cy="1815314"/>
              <a:chOff x="4623189" y="1000217"/>
              <a:chExt cx="6811606" cy="1815314"/>
            </a:xfrm>
          </p:grpSpPr>
          <p:grpSp>
            <p:nvGrpSpPr>
              <p:cNvPr id="30" name="Group 29">
                <a:extLst>
                  <a:ext uri="{FF2B5EF4-FFF2-40B4-BE49-F238E27FC236}">
                    <a16:creationId xmlns:a16="http://schemas.microsoft.com/office/drawing/2014/main" id="{429AD1D4-1C08-AB04-9434-123D78B70415}"/>
                  </a:ext>
                </a:extLst>
              </p:cNvPr>
              <p:cNvGrpSpPr/>
              <p:nvPr/>
            </p:nvGrpSpPr>
            <p:grpSpPr>
              <a:xfrm>
                <a:off x="4775681" y="1217555"/>
                <a:ext cx="6659114" cy="1212148"/>
                <a:chOff x="4805166" y="549754"/>
                <a:chExt cx="6659114" cy="1212148"/>
              </a:xfrm>
            </p:grpSpPr>
            <p:sp>
              <p:nvSpPr>
                <p:cNvPr id="34" name="TextBox 33">
                  <a:extLst>
                    <a:ext uri="{FF2B5EF4-FFF2-40B4-BE49-F238E27FC236}">
                      <a16:creationId xmlns:a16="http://schemas.microsoft.com/office/drawing/2014/main" id="{0A8096D4-47CD-4A38-7C47-D878D6AFEB03}"/>
                    </a:ext>
                  </a:extLst>
                </p:cNvPr>
                <p:cNvSpPr txBox="1"/>
                <p:nvPr/>
              </p:nvSpPr>
              <p:spPr>
                <a:xfrm>
                  <a:off x="4805166" y="653906"/>
                  <a:ext cx="1597184" cy="1107996"/>
                </a:xfrm>
                <a:prstGeom prst="rect">
                  <a:avLst/>
                </a:prstGeom>
                <a:noFill/>
              </p:spPr>
              <p:txBody>
                <a:bodyPr wrap="square" rtlCol="0">
                  <a:spAutoFit/>
                </a:bodyPr>
                <a:lstStyle/>
                <a:p>
                  <a:pPr algn="ctr"/>
                  <a:r>
                    <a:rPr lang="en-GB" sz="6600" b="1" dirty="0">
                      <a:solidFill>
                        <a:schemeClr val="accent6">
                          <a:lumMod val="75000"/>
                        </a:schemeClr>
                      </a:solidFill>
                      <a:latin typeface="Candara" panose="020E0502030303020204" pitchFamily="34" charset="0"/>
                    </a:rPr>
                    <a:t>33</a:t>
                  </a:r>
                  <a:endParaRPr lang="en-GB" b="1" dirty="0">
                    <a:solidFill>
                      <a:schemeClr val="accent6">
                        <a:lumMod val="75000"/>
                      </a:schemeClr>
                    </a:solidFill>
                    <a:latin typeface="Candara" panose="020E0502030303020204" pitchFamily="34" charset="0"/>
                  </a:endParaRPr>
                </a:p>
              </p:txBody>
            </p:sp>
            <p:sp>
              <p:nvSpPr>
                <p:cNvPr id="35" name="TextBox 34">
                  <a:extLst>
                    <a:ext uri="{FF2B5EF4-FFF2-40B4-BE49-F238E27FC236}">
                      <a16:creationId xmlns:a16="http://schemas.microsoft.com/office/drawing/2014/main" id="{7E12A31A-6A9C-1F01-E661-F2E45AF29220}"/>
                    </a:ext>
                  </a:extLst>
                </p:cNvPr>
                <p:cNvSpPr txBox="1"/>
                <p:nvPr/>
              </p:nvSpPr>
              <p:spPr>
                <a:xfrm>
                  <a:off x="7508289" y="549754"/>
                  <a:ext cx="1080120" cy="1200329"/>
                </a:xfrm>
                <a:prstGeom prst="rect">
                  <a:avLst/>
                </a:prstGeom>
                <a:noFill/>
              </p:spPr>
              <p:txBody>
                <a:bodyPr wrap="square" rtlCol="0">
                  <a:spAutoFit/>
                </a:bodyPr>
                <a:lstStyle/>
                <a:p>
                  <a:pPr algn="ctr"/>
                  <a:r>
                    <a:rPr lang="en-GB" sz="7200" b="1" dirty="0">
                      <a:solidFill>
                        <a:schemeClr val="accent5">
                          <a:lumMod val="75000"/>
                        </a:schemeClr>
                      </a:solidFill>
                      <a:latin typeface="Candara" panose="020E0502030303020204" pitchFamily="34" charset="0"/>
                    </a:rPr>
                    <a:t>5</a:t>
                  </a:r>
                  <a:endParaRPr lang="en-GB" sz="2400" b="1" dirty="0">
                    <a:solidFill>
                      <a:schemeClr val="accent5">
                        <a:lumMod val="7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17F4942-FAEE-2E1B-C231-1F9E22F261EE}"/>
                    </a:ext>
                  </a:extLst>
                </p:cNvPr>
                <p:cNvSpPr txBox="1"/>
                <p:nvPr/>
              </p:nvSpPr>
              <p:spPr>
                <a:xfrm>
                  <a:off x="9832212" y="688253"/>
                  <a:ext cx="1632068" cy="923330"/>
                </a:xfrm>
                <a:prstGeom prst="rect">
                  <a:avLst/>
                </a:prstGeom>
                <a:noFill/>
              </p:spPr>
              <p:txBody>
                <a:bodyPr wrap="square" rtlCol="0">
                  <a:spAutoFit/>
                </a:bodyPr>
                <a:lstStyle/>
                <a:p>
                  <a:pPr algn="ctr"/>
                  <a:r>
                    <a:rPr lang="en-GB" sz="5400" b="1" dirty="0">
                      <a:solidFill>
                        <a:srgbClr val="B48900"/>
                      </a:solidFill>
                      <a:latin typeface="Candara" panose="020E0502030303020204" pitchFamily="34" charset="0"/>
                    </a:rPr>
                    <a:t>250+</a:t>
                  </a:r>
                  <a:endParaRPr lang="en-GB" sz="2400" b="1" dirty="0">
                    <a:solidFill>
                      <a:srgbClr val="B48900"/>
                    </a:solidFill>
                    <a:latin typeface="Candara" panose="020E0502030303020204" pitchFamily="34" charset="0"/>
                  </a:endParaRPr>
                </a:p>
              </p:txBody>
            </p:sp>
          </p:grpSp>
          <p:sp>
            <p:nvSpPr>
              <p:cNvPr id="31" name="Oval 30">
                <a:extLst>
                  <a:ext uri="{FF2B5EF4-FFF2-40B4-BE49-F238E27FC236}">
                    <a16:creationId xmlns:a16="http://schemas.microsoft.com/office/drawing/2014/main" id="{740A6677-929D-E333-882C-ED0B8B877028}"/>
                  </a:ext>
                </a:extLst>
              </p:cNvPr>
              <p:cNvSpPr/>
              <p:nvPr/>
            </p:nvSpPr>
            <p:spPr>
              <a:xfrm>
                <a:off x="4623189" y="1044205"/>
                <a:ext cx="1750976" cy="1750976"/>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B450C37-B283-2726-F484-C2069F1DE56C}"/>
                  </a:ext>
                </a:extLst>
              </p:cNvPr>
              <p:cNvSpPr/>
              <p:nvPr/>
            </p:nvSpPr>
            <p:spPr>
              <a:xfrm>
                <a:off x="7116052" y="1064555"/>
                <a:ext cx="1750976" cy="1750976"/>
              </a:xfrm>
              <a:prstGeom prst="ellipse">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FB1BCA1D-8926-A304-28E9-014D138BCAA3}"/>
                  </a:ext>
                </a:extLst>
              </p:cNvPr>
              <p:cNvSpPr/>
              <p:nvPr/>
            </p:nvSpPr>
            <p:spPr>
              <a:xfrm>
                <a:off x="9683818" y="1000217"/>
                <a:ext cx="1750976" cy="1750976"/>
              </a:xfrm>
              <a:prstGeom prst="ellipse">
                <a:avLst/>
              </a:prstGeom>
              <a:noFill/>
              <a:ln w="76200">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6096045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28ABE5B-8AC7-45F2-AD06-E5ACC90795B2}"/>
              </a:ext>
            </a:extLst>
          </p:cNvPr>
          <p:cNvSpPr txBox="1"/>
          <p:nvPr/>
        </p:nvSpPr>
        <p:spPr>
          <a:xfrm>
            <a:off x="792623" y="1340768"/>
            <a:ext cx="4595071" cy="1645501"/>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7200" b="1" dirty="0">
                <a:solidFill>
                  <a:schemeClr val="accent1">
                    <a:lumMod val="75000"/>
                  </a:schemeClr>
                </a:solidFill>
                <a:latin typeface="Candara" panose="020E0502030303020204" pitchFamily="34" charset="0"/>
                <a:cs typeface="Helvetica" panose="020B0604020202020204" pitchFamily="34" charset="0"/>
              </a:rPr>
              <a:t>Additional Materials</a:t>
            </a:r>
          </a:p>
        </p:txBody>
      </p:sp>
      <p:sp>
        <p:nvSpPr>
          <p:cNvPr id="12" name="TextBox 11">
            <a:extLst>
              <a:ext uri="{FF2B5EF4-FFF2-40B4-BE49-F238E27FC236}">
                <a16:creationId xmlns:a16="http://schemas.microsoft.com/office/drawing/2014/main" id="{DA71A29A-509E-27E9-2C33-83DBE268725E}"/>
              </a:ext>
            </a:extLst>
          </p:cNvPr>
          <p:cNvSpPr txBox="1"/>
          <p:nvPr/>
        </p:nvSpPr>
        <p:spPr>
          <a:xfrm>
            <a:off x="792623" y="3474720"/>
            <a:ext cx="4595071" cy="2279278"/>
          </a:xfrm>
          <a:prstGeom prst="rect">
            <a:avLst/>
          </a:prstGeom>
        </p:spPr>
        <p:txBody>
          <a:bodyPr vert="horz" lIns="91440" tIns="45720" rIns="91440" bIns="45720" rtlCol="0">
            <a:noAutofit/>
          </a:bodyPr>
          <a:lstStyle/>
          <a:p>
            <a:pPr algn="ctr">
              <a:lnSpc>
                <a:spcPct val="90000"/>
              </a:lnSpc>
              <a:spcBef>
                <a:spcPct val="0"/>
              </a:spcBef>
              <a:spcAft>
                <a:spcPts val="600"/>
              </a:spcAft>
            </a:pPr>
            <a:r>
              <a:rPr lang="en-US" sz="4800" b="1" dirty="0">
                <a:solidFill>
                  <a:schemeClr val="accent5">
                    <a:lumMod val="50000"/>
                  </a:schemeClr>
                </a:solidFill>
                <a:latin typeface="Candara" panose="020E0502030303020204" pitchFamily="34" charset="0"/>
                <a:cs typeface="Helvetica" panose="020B0604020202020204" pitchFamily="34" charset="0"/>
              </a:rPr>
              <a:t>Briefing Sheets</a:t>
            </a:r>
            <a:br>
              <a:rPr lang="en-US" sz="4800" b="1" dirty="0">
                <a:solidFill>
                  <a:schemeClr val="accent5">
                    <a:lumMod val="50000"/>
                  </a:schemeClr>
                </a:solidFill>
                <a:latin typeface="Candara" panose="020E0502030303020204" pitchFamily="34" charset="0"/>
                <a:cs typeface="Helvetica" panose="020B0604020202020204" pitchFamily="34" charset="0"/>
              </a:rPr>
            </a:br>
            <a:r>
              <a:rPr lang="en-US" sz="4800" b="1" dirty="0">
                <a:solidFill>
                  <a:schemeClr val="accent5">
                    <a:lumMod val="50000"/>
                  </a:schemeClr>
                </a:solidFill>
                <a:latin typeface="Candara" panose="020E0502030303020204" pitchFamily="34" charset="0"/>
                <a:cs typeface="Helvetica" panose="020B0604020202020204" pitchFamily="34" charset="0"/>
              </a:rPr>
              <a:t>and Short Video</a:t>
            </a:r>
            <a:br>
              <a:rPr lang="en-US" sz="4800" b="1" dirty="0">
                <a:solidFill>
                  <a:schemeClr val="accent5">
                    <a:lumMod val="50000"/>
                  </a:schemeClr>
                </a:solidFill>
                <a:latin typeface="Candara" panose="020E0502030303020204" pitchFamily="34" charset="0"/>
                <a:cs typeface="Helvetica" panose="020B0604020202020204" pitchFamily="34" charset="0"/>
              </a:rPr>
            </a:br>
            <a:br>
              <a:rPr lang="en-US" sz="1400" b="1" dirty="0">
                <a:solidFill>
                  <a:schemeClr val="accent5">
                    <a:lumMod val="50000"/>
                  </a:schemeClr>
                </a:solidFill>
                <a:latin typeface="Candara" panose="020E0502030303020204" pitchFamily="34" charset="0"/>
                <a:cs typeface="Helvetica" panose="020B0604020202020204" pitchFamily="34" charset="0"/>
              </a:rPr>
            </a:br>
            <a:r>
              <a:rPr lang="en-US" sz="4000" b="1" dirty="0">
                <a:solidFill>
                  <a:schemeClr val="accent5">
                    <a:lumMod val="50000"/>
                  </a:schemeClr>
                </a:solidFill>
                <a:latin typeface="Candara" panose="020E0502030303020204" pitchFamily="34" charset="0"/>
                <a:cs typeface="Helvetica" panose="020B0604020202020204" pitchFamily="34" charset="0"/>
              </a:rPr>
              <a:t>…more planned</a:t>
            </a:r>
          </a:p>
        </p:txBody>
      </p:sp>
      <p:sp>
        <p:nvSpPr>
          <p:cNvPr id="17" name="Rectangle 16">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BC584AC-178C-5ABF-F695-5A2891C1129C}"/>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6420908" y="855264"/>
            <a:ext cx="2364317" cy="16727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3" name="Rectangle 22">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cal user interface, text&#10;&#10;Description automatically generated">
            <a:extLst>
              <a:ext uri="{FF2B5EF4-FFF2-40B4-BE49-F238E27FC236}">
                <a16:creationId xmlns:a16="http://schemas.microsoft.com/office/drawing/2014/main" id="{48112912-633D-DB58-7580-5D6D6B8D34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775" y="855264"/>
            <a:ext cx="2364317" cy="16727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E312E19D-C031-4B68-EC06-98390A6FA72B}"/>
              </a:ext>
            </a:extLst>
          </p:cNvPr>
          <p:cNvPicPr>
            <a:picLocks noChangeAspect="1"/>
          </p:cNvPicPr>
          <p:nvPr/>
        </p:nvPicPr>
        <p:blipFill>
          <a:blip r:embed="rId5" cstate="print">
            <a:extLst>
              <a:ext uri="{28A0092B-C50C-407E-A947-70E740481C1C}">
                <a14:useLocalDpi xmlns:a14="http://schemas.microsoft.com/office/drawing/2010/main" val="0"/>
              </a:ext>
            </a:extLst>
          </a:blip>
          <a:stretch/>
        </p:blipFill>
        <p:spPr>
          <a:xfrm>
            <a:off x="6694337" y="3796452"/>
            <a:ext cx="4899326" cy="25598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81927323"/>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797559"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pic>
        <p:nvPicPr>
          <p:cNvPr id="3" name="Picture 2" descr="A stack of books&#10;&#10;Description automatically generated with medium confidence">
            <a:extLst>
              <a:ext uri="{FF2B5EF4-FFF2-40B4-BE49-F238E27FC236}">
                <a16:creationId xmlns:a16="http://schemas.microsoft.com/office/drawing/2014/main" id="{875BD295-59A5-44F6-AC96-C0DB939AA39C}"/>
              </a:ext>
            </a:extLst>
          </p:cNvPr>
          <p:cNvPicPr>
            <a:picLocks noChangeAspect="1"/>
          </p:cNvPicPr>
          <p:nvPr/>
        </p:nvPicPr>
        <p:blipFill rotWithShape="1">
          <a:blip r:embed="rId3">
            <a:alphaModFix amt="85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7917"/>
          <a:stretch/>
        </p:blipFill>
        <p:spPr>
          <a:xfrm flipH="1">
            <a:off x="0" y="0"/>
            <a:ext cx="5580945" cy="6858000"/>
          </a:xfrm>
          <a:prstGeom prst="rect">
            <a:avLst/>
          </a:prstGeom>
        </p:spPr>
      </p:pic>
      <p:sp>
        <p:nvSpPr>
          <p:cNvPr id="7" name="TextBox 6"/>
          <p:cNvSpPr txBox="1"/>
          <p:nvPr/>
        </p:nvSpPr>
        <p:spPr>
          <a:xfrm>
            <a:off x="5807968" y="2028616"/>
            <a:ext cx="5364088" cy="2800767"/>
          </a:xfrm>
          <a:prstGeom prst="rect">
            <a:avLst/>
          </a:prstGeom>
          <a:noFill/>
        </p:spPr>
        <p:txBody>
          <a:bodyPr wrap="square" rtlCol="0">
            <a:spAutoFit/>
          </a:bodyPr>
          <a:lstStyle/>
          <a:p>
            <a:r>
              <a:rPr lang="en-GB" sz="8800" b="1" dirty="0">
                <a:solidFill>
                  <a:srgbClr val="325696"/>
                </a:solidFill>
                <a:latin typeface="Candara" panose="020E0502030303020204" pitchFamily="34" charset="0"/>
                <a:ea typeface="Cambria" panose="02040503050406030204" pitchFamily="18" charset="0"/>
                <a:cs typeface="Helvetica" panose="020B0604020202020204" pitchFamily="34" charset="0"/>
              </a:rPr>
              <a:t>Learning Outcomes</a:t>
            </a:r>
            <a:endParaRPr lang="en-US" sz="8800" b="1" dirty="0">
              <a:solidFill>
                <a:srgbClr val="325696"/>
              </a:solidFill>
              <a:latin typeface="Candara" panose="020E0502030303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8239387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40F01-E49C-4FD5-8562-96FCD3BBEB8D}"/>
              </a:ext>
            </a:extLst>
          </p:cNvPr>
          <p:cNvPicPr>
            <a:picLocks noChangeAspect="1"/>
          </p:cNvPicPr>
          <p:nvPr/>
        </p:nvPicPr>
        <p:blipFill rotWithShape="1">
          <a:blip r:embed="rId3">
            <a:extLst>
              <a:ext uri="{28A0092B-C50C-407E-A947-70E740481C1C}">
                <a14:useLocalDpi xmlns:a14="http://schemas.microsoft.com/office/drawing/2010/main" val="0"/>
              </a:ext>
            </a:extLst>
          </a:blip>
          <a:srcRect t="48196" r="18669"/>
          <a:stretch/>
        </p:blipFill>
        <p:spPr>
          <a:xfrm>
            <a:off x="7392144" y="4774282"/>
            <a:ext cx="4799856" cy="2083717"/>
          </a:xfrm>
          <a:prstGeom prst="rect">
            <a:avLst/>
          </a:prstGeom>
        </p:spPr>
      </p:pic>
      <p:sp>
        <p:nvSpPr>
          <p:cNvPr id="7" name="TextBox 6"/>
          <p:cNvSpPr txBox="1"/>
          <p:nvPr/>
        </p:nvSpPr>
        <p:spPr>
          <a:xfrm>
            <a:off x="288032" y="260648"/>
            <a:ext cx="11856640" cy="6001643"/>
          </a:xfrm>
          <a:prstGeom prst="rect">
            <a:avLst/>
          </a:prstGeom>
          <a:noFill/>
        </p:spPr>
        <p:txBody>
          <a:bodyPr wrap="square" rtlCol="0">
            <a:spAutoFit/>
          </a:bodyPr>
          <a:lstStyle/>
          <a:p>
            <a:pPr>
              <a:defRPr/>
            </a:pPr>
            <a:r>
              <a:rPr lang="en-GB" sz="2400" dirty="0">
                <a:solidFill>
                  <a:schemeClr val="tx1">
                    <a:lumMod val="65000"/>
                    <a:lumOff val="35000"/>
                  </a:schemeClr>
                </a:solidFill>
                <a:latin typeface="Candara" panose="020E0502030303020204" pitchFamily="34" charset="0"/>
                <a:cs typeface="Helvetica" panose="020B0604020202020204" pitchFamily="34" charset="0"/>
              </a:rPr>
              <a:t>By the end of this workshop, you will be able to:</a:t>
            </a:r>
          </a:p>
          <a:p>
            <a:pPr>
              <a:defRPr/>
            </a:pPr>
            <a:endParaRPr lang="en-GB" sz="1200" dirty="0">
              <a:solidFill>
                <a:srgbClr val="325696"/>
              </a:solidFill>
              <a:latin typeface="Candara" panose="020E0502030303020204" pitchFamily="34" charset="0"/>
              <a:cs typeface="Helvetica" panose="020B0604020202020204" pitchFamily="34" charset="0"/>
            </a:endParaRPr>
          </a:p>
          <a:p>
            <a:pPr>
              <a:defRPr/>
            </a:pPr>
            <a:r>
              <a:rPr lang="en-GB" sz="3200" dirty="0">
                <a:solidFill>
                  <a:schemeClr val="accent5">
                    <a:lumMod val="75000"/>
                  </a:schemeClr>
                </a:solidFill>
                <a:latin typeface="Candara" panose="020E0502030303020204" pitchFamily="34" charset="0"/>
                <a:cs typeface="Helvetica" panose="020B0604020202020204" pitchFamily="34" charset="0"/>
              </a:rPr>
              <a:t>1. </a:t>
            </a:r>
            <a:r>
              <a:rPr lang="en-GB" sz="3200" b="1" dirty="0">
                <a:solidFill>
                  <a:schemeClr val="accent5">
                    <a:lumMod val="75000"/>
                  </a:schemeClr>
                </a:solidFill>
                <a:latin typeface="Candara" panose="020E0502030303020204" pitchFamily="34" charset="0"/>
                <a:cs typeface="Helvetica" panose="020B0604020202020204" pitchFamily="34" charset="0"/>
              </a:rPr>
              <a:t>DEMONSTRATE</a:t>
            </a:r>
            <a:r>
              <a:rPr lang="en-GB" sz="3200" dirty="0">
                <a:solidFill>
                  <a:schemeClr val="accent5">
                    <a:lumMod val="75000"/>
                  </a:schemeClr>
                </a:solidFill>
                <a:latin typeface="Candara" panose="020E0502030303020204" pitchFamily="34" charset="0"/>
                <a:cs typeface="Helvetica" panose="020B0604020202020204" pitchFamily="34" charset="0"/>
              </a:rPr>
              <a:t> a clear understanding of the key factors and criteria required for determining success in the delivery of an Erasmus+ KA210 small-scale partnership.</a:t>
            </a:r>
          </a:p>
          <a:p>
            <a:pPr>
              <a:defRPr/>
            </a:pPr>
            <a:endParaRPr lang="en-GB" sz="1400" dirty="0">
              <a:solidFill>
                <a:schemeClr val="accent5">
                  <a:lumMod val="75000"/>
                </a:schemeClr>
              </a:solidFill>
              <a:latin typeface="Candara" panose="020E0502030303020204" pitchFamily="34" charset="0"/>
              <a:cs typeface="Helvetica" panose="020B0604020202020204" pitchFamily="34" charset="0"/>
            </a:endParaRPr>
          </a:p>
          <a:p>
            <a:pPr>
              <a:defRPr/>
            </a:pPr>
            <a:r>
              <a:rPr lang="en-GB" sz="3200" dirty="0">
                <a:solidFill>
                  <a:srgbClr val="154295"/>
                </a:solidFill>
                <a:latin typeface="Candara" panose="020E0502030303020204" pitchFamily="34" charset="0"/>
                <a:cs typeface="Helvetica" panose="020B0604020202020204" pitchFamily="34" charset="0"/>
              </a:rPr>
              <a:t>2. </a:t>
            </a:r>
            <a:r>
              <a:rPr lang="en-GB" sz="3200" b="1" dirty="0">
                <a:solidFill>
                  <a:srgbClr val="154295"/>
                </a:solidFill>
                <a:latin typeface="Candara" panose="020E0502030303020204" pitchFamily="34" charset="0"/>
                <a:cs typeface="Helvetica" panose="020B0604020202020204" pitchFamily="34" charset="0"/>
              </a:rPr>
              <a:t>DISTINGUISH </a:t>
            </a:r>
            <a:r>
              <a:rPr lang="en-GB" sz="3200" dirty="0">
                <a:solidFill>
                  <a:srgbClr val="154295"/>
                </a:solidFill>
                <a:latin typeface="Candara" panose="020E0502030303020204" pitchFamily="34" charset="0"/>
                <a:cs typeface="Helvetica" panose="020B0604020202020204" pitchFamily="34" charset="0"/>
              </a:rPr>
              <a:t>between factors than need to be considered at the end of a Ka210 small-scale partnership and those which are predominantly judged at the point of application.</a:t>
            </a:r>
            <a:endParaRPr lang="en-GB" sz="2400" dirty="0">
              <a:solidFill>
                <a:srgbClr val="154295"/>
              </a:solidFill>
              <a:latin typeface="Candara" panose="020E0502030303020204" pitchFamily="34" charset="0"/>
              <a:cs typeface="Helvetica" panose="020B0604020202020204" pitchFamily="34" charset="0"/>
            </a:endParaRPr>
          </a:p>
          <a:p>
            <a:pPr>
              <a:defRPr/>
            </a:pPr>
            <a:endParaRPr lang="en-GB" sz="1400" dirty="0">
              <a:solidFill>
                <a:srgbClr val="325696"/>
              </a:solidFill>
              <a:latin typeface="Candara" panose="020E0502030303020204" pitchFamily="34" charset="0"/>
              <a:cs typeface="Helvetica" panose="020B0604020202020204" pitchFamily="34" charset="0"/>
            </a:endParaRPr>
          </a:p>
          <a:p>
            <a:pPr>
              <a:defRPr/>
            </a:pPr>
            <a:r>
              <a:rPr lang="en-GB" sz="3200" dirty="0">
                <a:solidFill>
                  <a:schemeClr val="accent3">
                    <a:lumMod val="75000"/>
                  </a:schemeClr>
                </a:solidFill>
                <a:latin typeface="Candara" panose="020E0502030303020204" pitchFamily="34" charset="0"/>
                <a:cs typeface="Helvetica" panose="020B0604020202020204" pitchFamily="34" charset="0"/>
              </a:rPr>
              <a:t>3. </a:t>
            </a:r>
            <a:r>
              <a:rPr lang="en-GB" sz="3200" b="1" dirty="0">
                <a:solidFill>
                  <a:schemeClr val="accent3">
                    <a:lumMod val="75000"/>
                  </a:schemeClr>
                </a:solidFill>
                <a:latin typeface="Candara" panose="020E0502030303020204" pitchFamily="34" charset="0"/>
                <a:cs typeface="Helvetica" panose="020B0604020202020204" pitchFamily="34" charset="0"/>
              </a:rPr>
              <a:t>EVALUATE </a:t>
            </a:r>
            <a:r>
              <a:rPr lang="en-GB" sz="3200" dirty="0">
                <a:solidFill>
                  <a:schemeClr val="accent3">
                    <a:lumMod val="75000"/>
                  </a:schemeClr>
                </a:solidFill>
                <a:latin typeface="Candara" panose="020E0502030303020204" pitchFamily="34" charset="0"/>
                <a:cs typeface="Helvetica" panose="020B0604020202020204" pitchFamily="34" charset="0"/>
              </a:rPr>
              <a:t>the end project achievements of a KA210 small-scale partnership, providing written comments and a</a:t>
            </a:r>
            <a:br>
              <a:rPr lang="en-GB" sz="3200" dirty="0">
                <a:solidFill>
                  <a:schemeClr val="accent3">
                    <a:lumMod val="75000"/>
                  </a:schemeClr>
                </a:solidFill>
                <a:latin typeface="Candara" panose="020E0502030303020204" pitchFamily="34" charset="0"/>
                <a:cs typeface="Helvetica" panose="020B0604020202020204" pitchFamily="34" charset="0"/>
              </a:rPr>
            </a:br>
            <a:r>
              <a:rPr lang="en-GB" sz="3200" dirty="0">
                <a:solidFill>
                  <a:schemeClr val="accent3">
                    <a:lumMod val="75000"/>
                  </a:schemeClr>
                </a:solidFill>
                <a:latin typeface="Candara" panose="020E0502030303020204" pitchFamily="34" charset="0"/>
                <a:cs typeface="Helvetica" panose="020B0604020202020204" pitchFamily="34" charset="0"/>
              </a:rPr>
              <a:t>set of scores that can be used in providing</a:t>
            </a:r>
            <a:br>
              <a:rPr lang="en-GB" sz="3200" dirty="0">
                <a:solidFill>
                  <a:schemeClr val="accent3">
                    <a:lumMod val="75000"/>
                  </a:schemeClr>
                </a:solidFill>
                <a:latin typeface="Candara" panose="020E0502030303020204" pitchFamily="34" charset="0"/>
                <a:cs typeface="Helvetica" panose="020B0604020202020204" pitchFamily="34" charset="0"/>
              </a:rPr>
            </a:br>
            <a:r>
              <a:rPr lang="en-GB" sz="3200" dirty="0">
                <a:solidFill>
                  <a:schemeClr val="accent3">
                    <a:lumMod val="75000"/>
                  </a:schemeClr>
                </a:solidFill>
                <a:latin typeface="Candara" panose="020E0502030303020204" pitchFamily="34" charset="0"/>
                <a:cs typeface="Helvetica" panose="020B0604020202020204" pitchFamily="34" charset="0"/>
              </a:rPr>
              <a:t>feedback to the beneficiary.</a:t>
            </a:r>
          </a:p>
        </p:txBody>
      </p:sp>
    </p:spTree>
    <p:extLst>
      <p:ext uri="{BB962C8B-B14F-4D97-AF65-F5344CB8AC3E}">
        <p14:creationId xmlns:p14="http://schemas.microsoft.com/office/powerpoint/2010/main" val="24193979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ck on a wall&#10;&#10;Description automatically generated with medium confidence">
            <a:extLst>
              <a:ext uri="{FF2B5EF4-FFF2-40B4-BE49-F238E27FC236}">
                <a16:creationId xmlns:a16="http://schemas.microsoft.com/office/drawing/2014/main" id="{153202D7-70DE-4983-8D50-784AECEF5F10}"/>
              </a:ext>
            </a:extLst>
          </p:cNvPr>
          <p:cNvPicPr>
            <a:picLocks noChangeAspect="1"/>
          </p:cNvPicPr>
          <p:nvPr/>
        </p:nvPicPr>
        <p:blipFill rotWithShape="1">
          <a:blip r:embed="rId3">
            <a:extLst>
              <a:ext uri="{28A0092B-C50C-407E-A947-70E740481C1C}">
                <a14:useLocalDpi xmlns:a14="http://schemas.microsoft.com/office/drawing/2010/main" val="0"/>
              </a:ext>
            </a:extLst>
          </a:blip>
          <a:srcRect r="27600"/>
          <a:stretch/>
        </p:blipFill>
        <p:spPr>
          <a:xfrm>
            <a:off x="-10699" y="0"/>
            <a:ext cx="5583120" cy="6858000"/>
          </a:xfrm>
          <a:prstGeom prst="rect">
            <a:avLst/>
          </a:prstGeom>
        </p:spPr>
      </p:pic>
      <p:sp>
        <p:nvSpPr>
          <p:cNvPr id="7" name="TextBox 6"/>
          <p:cNvSpPr txBox="1"/>
          <p:nvPr/>
        </p:nvSpPr>
        <p:spPr>
          <a:xfrm>
            <a:off x="5951984" y="1874728"/>
            <a:ext cx="5541830" cy="2308324"/>
          </a:xfrm>
          <a:prstGeom prst="rect">
            <a:avLst/>
          </a:prstGeom>
          <a:noFill/>
        </p:spPr>
        <p:txBody>
          <a:bodyPr wrap="square" rtlCol="0">
            <a:spAutoFit/>
          </a:bodyPr>
          <a:lstStyle/>
          <a:p>
            <a:pPr algn="ctr"/>
            <a:r>
              <a:rPr lang="en-GB" sz="7200" b="1" dirty="0">
                <a:solidFill>
                  <a:srgbClr val="325696"/>
                </a:solidFill>
                <a:latin typeface="Candara" panose="020E0502030303020204" pitchFamily="34" charset="0"/>
                <a:cs typeface="Helvetica" panose="020B0604020202020204" pitchFamily="34" charset="0"/>
              </a:rPr>
              <a:t>Programme and Timing</a:t>
            </a:r>
          </a:p>
        </p:txBody>
      </p:sp>
      <p:sp>
        <p:nvSpPr>
          <p:cNvPr id="14" name="Rectangle 13"/>
          <p:cNvSpPr/>
          <p:nvPr/>
        </p:nvSpPr>
        <p:spPr>
          <a:xfrm>
            <a:off x="382740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Tree>
    <p:extLst>
      <p:ext uri="{BB962C8B-B14F-4D97-AF65-F5344CB8AC3E}">
        <p14:creationId xmlns:p14="http://schemas.microsoft.com/office/powerpoint/2010/main" val="42275122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ck on a wall&#10;&#10;Description automatically generated with medium confidence">
            <a:extLst>
              <a:ext uri="{FF2B5EF4-FFF2-40B4-BE49-F238E27FC236}">
                <a16:creationId xmlns:a16="http://schemas.microsoft.com/office/drawing/2014/main" id="{09071CAD-B30E-431D-5A83-054F52733AAB}"/>
              </a:ext>
            </a:extLst>
          </p:cNvPr>
          <p:cNvPicPr>
            <a:picLocks noChangeAspect="1"/>
          </p:cNvPicPr>
          <p:nvPr/>
        </p:nvPicPr>
        <p:blipFill rotWithShape="1">
          <a:blip r:embed="rId3">
            <a:extLst>
              <a:ext uri="{28A0092B-C50C-407E-A947-70E740481C1C}">
                <a14:useLocalDpi xmlns:a14="http://schemas.microsoft.com/office/drawing/2010/main" val="0"/>
              </a:ext>
            </a:extLst>
          </a:blip>
          <a:srcRect r="27600"/>
          <a:stretch/>
        </p:blipFill>
        <p:spPr>
          <a:xfrm>
            <a:off x="-10699" y="0"/>
            <a:ext cx="5583120" cy="6858000"/>
          </a:xfrm>
          <a:prstGeom prst="rect">
            <a:avLst/>
          </a:prstGeom>
        </p:spPr>
      </p:pic>
      <p:sp>
        <p:nvSpPr>
          <p:cNvPr id="5" name="Rectangle 4">
            <a:extLst>
              <a:ext uri="{FF2B5EF4-FFF2-40B4-BE49-F238E27FC236}">
                <a16:creationId xmlns:a16="http://schemas.microsoft.com/office/drawing/2014/main" id="{B7525CAF-66F9-1C32-26BF-CE368DBBC4E7}"/>
              </a:ext>
            </a:extLst>
          </p:cNvPr>
          <p:cNvSpPr/>
          <p:nvPr/>
        </p:nvSpPr>
        <p:spPr>
          <a:xfrm>
            <a:off x="3827402" y="0"/>
            <a:ext cx="1760984" cy="68580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endParaRPr>
          </a:p>
        </p:txBody>
      </p:sp>
      <p:sp>
        <p:nvSpPr>
          <p:cNvPr id="2" name="Symbol zastępczy zawartości 3">
            <a:extLst>
              <a:ext uri="{FF2B5EF4-FFF2-40B4-BE49-F238E27FC236}">
                <a16:creationId xmlns:a16="http://schemas.microsoft.com/office/drawing/2014/main" id="{0E145AE5-7CFA-A8FB-040F-751C62FB07E5}"/>
              </a:ext>
            </a:extLst>
          </p:cNvPr>
          <p:cNvSpPr txBox="1">
            <a:spLocks/>
          </p:cNvSpPr>
          <p:nvPr/>
        </p:nvSpPr>
        <p:spPr>
          <a:xfrm>
            <a:off x="5303912" y="116632"/>
            <a:ext cx="6624736" cy="6741368"/>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tabLst>
                <a:tab pos="1200543" algn="l"/>
              </a:tabLst>
            </a:pP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TUESDAY 26 SEPTEMBER 2023</a:t>
            </a:r>
            <a:br>
              <a:rPr lang="en-US"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br>
            <a:endParaRPr lang="pl-PL" sz="9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13:00	Welcome and IntroductionS</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13:30	Erasmus+ KA210: What, When and Why to Assess (groupwork)</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15:00	COFFEE BREAK</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15:30	Erasmus+ KA210: What, When and Why to Assess (feedback)</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16:00	Erasmus+ KA210: Scores and Consequences</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16:20 	Assessment Comments</a:t>
            </a:r>
          </a:p>
          <a:p>
            <a:pPr marL="0" indent="0">
              <a:spcBef>
                <a:spcPts val="0"/>
              </a:spcBef>
              <a:buNone/>
              <a:tabLst>
                <a:tab pos="1200543" algn="l"/>
              </a:tabLst>
            </a:pP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16:45 	Conclusions / Close / Hospitality Desk</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19:00</a:t>
            </a:r>
            <a:r>
              <a:rPr lang="en-US" sz="1600"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chemeClr val="tx2">
                    <a:lumMod val="60000"/>
                    <a:lumOff val="40000"/>
                  </a:schemeClr>
                </a:solidFill>
                <a:latin typeface="Calibri" panose="020F0502020204030204" pitchFamily="34" charset="0"/>
                <a:cs typeface="Calibri" panose="020F0502020204030204" pitchFamily="34" charset="0"/>
              </a:rPr>
              <a:t>COMMON DINNER: Scandic Klara Hotel</a:t>
            </a:r>
          </a:p>
          <a:p>
            <a:pPr marL="0" indent="0">
              <a:spcBef>
                <a:spcPts val="0"/>
              </a:spcBef>
              <a:buNone/>
              <a:tabLst>
                <a:tab pos="1200543" algn="l"/>
              </a:tabLst>
            </a:pPr>
            <a:br>
              <a:rPr lang="en-GB" sz="900" b="1" dirty="0">
                <a:solidFill>
                  <a:schemeClr val="tx2"/>
                </a:solidFill>
                <a:latin typeface="Calibri" panose="020F0502020204030204" pitchFamily="34" charset="0"/>
                <a:ea typeface="Calibri" panose="020F0502020204030204" pitchFamily="34" charset="0"/>
                <a:cs typeface="Calibri" panose="020F0502020204030204" pitchFamily="34" charset="0"/>
              </a:rPr>
            </a:br>
            <a:r>
              <a:rPr lang="en-US" b="1" dirty="0">
                <a:solidFill>
                  <a:schemeClr val="tx2"/>
                </a:solidFill>
                <a:latin typeface="Calibri" panose="020F0502020204030204" pitchFamily="34" charset="0"/>
                <a:ea typeface="Calibri" panose="020F0502020204030204" pitchFamily="34" charset="0"/>
                <a:cs typeface="Calibri" panose="020F0502020204030204" pitchFamily="34" charset="0"/>
              </a:rPr>
              <a:t>WEDNESDAY 27 SEPTEMBER 2023</a:t>
            </a:r>
          </a:p>
          <a:p>
            <a:pPr marL="0" indent="0">
              <a:spcBef>
                <a:spcPts val="0"/>
              </a:spcBef>
              <a:buNone/>
              <a:tabLst>
                <a:tab pos="1200543" algn="l"/>
              </a:tabLst>
            </a:pPr>
            <a:endParaRPr lang="en-GB" sz="9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09:00	WELCOME BACK / ENERGISER / GOALS FOR THE DAY</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09:30	Erasmus+ KA210: Goals and Achievements - Part 1 (groupwork)</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10:30	COFFEE BREAK</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11:00	Erasmus+ KA210: Goals and Achievements - Part 2 (groupwork)</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12:30	LUNCH BREAK</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13:30	Erasmus+ KA210: Goals and Achievements (feedback)</a:t>
            </a:r>
          </a:p>
          <a:p>
            <a:pPr marL="0" indent="0">
              <a:spcBef>
                <a:spcPts val="0"/>
              </a:spcBef>
              <a:buNone/>
              <a:tabLst>
                <a:tab pos="1200543" algn="l"/>
              </a:tabLst>
            </a:pPr>
            <a:r>
              <a:rPr lang="en-US" sz="1600" cap="all" dirty="0">
                <a:solidFill>
                  <a:schemeClr val="tx2">
                    <a:lumMod val="60000"/>
                    <a:lumOff val="40000"/>
                  </a:schemeClr>
                </a:solidFill>
                <a:latin typeface="Calibri" panose="020F0502020204030204" pitchFamily="34" charset="0"/>
                <a:cs typeface="Calibri" panose="020F0502020204030204" pitchFamily="34" charset="0"/>
              </a:rPr>
              <a:t>14:30	COFFEE BREAK</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15:00	Erasmus+ KA210 versus KA220: Similarities and Differences</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15:30	Erasmus+ KA210: Open Questions</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15:45 	Lump Sum Financing in 2023: Assessor Testimonials</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16:00	Close of Event for External Assessors / NA Planning Session</a:t>
            </a:r>
          </a:p>
          <a:p>
            <a:pPr marL="0" indent="0">
              <a:spcBef>
                <a:spcPts val="0"/>
              </a:spcBef>
              <a:buNone/>
              <a:tabLst>
                <a:tab pos="1200543" algn="l"/>
              </a:tabLst>
            </a:pPr>
            <a:r>
              <a:rPr lang="en-US" sz="1600" dirty="0">
                <a:solidFill>
                  <a:schemeClr val="tx2"/>
                </a:solidFill>
                <a:latin typeface="Calibri" panose="020F0502020204030204" pitchFamily="34" charset="0"/>
                <a:cs typeface="Calibri" panose="020F0502020204030204" pitchFamily="34" charset="0"/>
              </a:rPr>
              <a:t>16:55	OPTIONAL SIGHTSEEING ACTIVITY</a:t>
            </a:r>
          </a:p>
          <a:p>
            <a:pPr marL="0" indent="0">
              <a:spcBef>
                <a:spcPts val="0"/>
              </a:spcBef>
              <a:buNone/>
              <a:tabLst>
                <a:tab pos="1200543" algn="l"/>
              </a:tabLst>
            </a:pPr>
            <a:r>
              <a:rPr lang="en-US" sz="1600" dirty="0">
                <a:solidFill>
                  <a:schemeClr val="tx2">
                    <a:lumMod val="60000"/>
                    <a:lumOff val="40000"/>
                  </a:schemeClr>
                </a:solidFill>
                <a:latin typeface="Calibri" panose="020F0502020204030204" pitchFamily="34" charset="0"/>
                <a:cs typeface="Calibri" panose="020F0502020204030204" pitchFamily="34" charset="0"/>
              </a:rPr>
              <a:t>19:30	COMMON DINNER: Scandic Klara Hotel</a:t>
            </a:r>
          </a:p>
        </p:txBody>
      </p:sp>
    </p:spTree>
    <p:extLst>
      <p:ext uri="{BB962C8B-B14F-4D97-AF65-F5344CB8AC3E}">
        <p14:creationId xmlns:p14="http://schemas.microsoft.com/office/powerpoint/2010/main" val="28752746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iceberg in the water&#10;&#10;Description automatically generated with medium confidence">
            <a:extLst>
              <a:ext uri="{FF2B5EF4-FFF2-40B4-BE49-F238E27FC236}">
                <a16:creationId xmlns:a16="http://schemas.microsoft.com/office/drawing/2014/main" id="{A93AA5FE-D712-1B54-6F1E-C65B93043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Espace réservé du titre 1">
            <a:extLst>
              <a:ext uri="{FF2B5EF4-FFF2-40B4-BE49-F238E27FC236}">
                <a16:creationId xmlns:a16="http://schemas.microsoft.com/office/drawing/2014/main" id="{4930874F-4FA4-472C-989E-DD6B8C86A28C}"/>
              </a:ext>
            </a:extLst>
          </p:cNvPr>
          <p:cNvSpPr txBox="1">
            <a:spLocks/>
          </p:cNvSpPr>
          <p:nvPr/>
        </p:nvSpPr>
        <p:spPr>
          <a:xfrm>
            <a:off x="0" y="332656"/>
            <a:ext cx="12192000" cy="108012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GB" sz="9600" b="1" dirty="0">
                <a:solidFill>
                  <a:schemeClr val="accent1">
                    <a:lumMod val="75000"/>
                  </a:schemeClr>
                </a:solidFill>
                <a:latin typeface="Candara" panose="020E0502030303020204" pitchFamily="34" charset="0"/>
              </a:rPr>
              <a:t>Icebreaker Session</a:t>
            </a:r>
            <a:endParaRPr lang="en-GB" sz="4800" b="1" dirty="0">
              <a:solidFill>
                <a:schemeClr val="accent1">
                  <a:lumMod val="75000"/>
                </a:schemeClr>
              </a:solidFill>
              <a:latin typeface="Candara" panose="020E0502030303020204" pitchFamily="34" charset="0"/>
            </a:endParaRPr>
          </a:p>
        </p:txBody>
      </p:sp>
    </p:spTree>
    <p:extLst>
      <p:ext uri="{BB962C8B-B14F-4D97-AF65-F5344CB8AC3E}">
        <p14:creationId xmlns:p14="http://schemas.microsoft.com/office/powerpoint/2010/main" val="4185743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sz="1600" dirty="0" smtClean="0">
            <a:solidFill>
              <a:schemeClr val="accent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9983</TotalTime>
  <Words>2316</Words>
  <Application>Microsoft Office PowerPoint</Application>
  <PresentationFormat>Widescreen</PresentationFormat>
  <Paragraphs>165</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Candara</vt:lpstr>
      <vt:lpstr>Copperplate Gothic Bold</vt:lpstr>
      <vt:lpstr>Helvetica</vt:lpstr>
      <vt:lpstr>Prima Sans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Paul-Home</dc:creator>
  <cp:lastModifiedBy>Paul G</cp:lastModifiedBy>
  <cp:revision>684</cp:revision>
  <cp:lastPrinted>2023-10-12T12:17:27Z</cp:lastPrinted>
  <dcterms:created xsi:type="dcterms:W3CDTF">2014-03-21T10:03:33Z</dcterms:created>
  <dcterms:modified xsi:type="dcterms:W3CDTF">2023-10-12T12:17:30Z</dcterms:modified>
</cp:coreProperties>
</file>