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1771" r:id="rId2"/>
    <p:sldId id="1272" r:id="rId3"/>
    <p:sldId id="1785" r:id="rId4"/>
    <p:sldId id="1265" r:id="rId5"/>
    <p:sldId id="1266" r:id="rId6"/>
    <p:sldId id="1267" r:id="rId7"/>
    <p:sldId id="1268" r:id="rId8"/>
    <p:sldId id="1269" r:id="rId9"/>
    <p:sldId id="1270" r:id="rId10"/>
    <p:sldId id="1271" r:id="rId11"/>
    <p:sldId id="124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3822" autoAdjust="0"/>
  </p:normalViewPr>
  <p:slideViewPr>
    <p:cSldViewPr snapToGrid="0">
      <p:cViewPr varScale="1">
        <p:scale>
          <a:sx n="60" d="100"/>
          <a:sy n="60" d="100"/>
        </p:scale>
        <p:origin x="96" y="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EA322F-9D10-4DC7-A7B7-C43E5C578B05}" type="datetimeFigureOut">
              <a:rPr lang="en-GB" smtClean="0"/>
              <a:t>15/02/2024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85B9E4-A531-401C-90C4-2BA0345A2076}" type="slidenum">
              <a:rPr lang="en-GB" smtClean="0"/>
              <a:t>‹#›</a:t>
            </a:fld>
            <a:endParaRPr lang="en-GB" dirty="0"/>
          </a:p>
        </p:txBody>
      </p:sp>
    </p:spTree>
    <p:extLst>
      <p:ext uri="{BB962C8B-B14F-4D97-AF65-F5344CB8AC3E}">
        <p14:creationId xmlns:p14="http://schemas.microsoft.com/office/powerpoint/2010/main" val="3370309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normAutofit/>
          </a:bodyPr>
          <a:lstStyle/>
          <a:p>
            <a:r>
              <a:rPr lang="en-GB" b="0" dirty="0"/>
              <a:t>GUIDELINES FOR ERASMUS+ NAs</a:t>
            </a:r>
          </a:p>
          <a:p>
            <a:endParaRPr lang="en-GB" b="0" dirty="0"/>
          </a:p>
          <a:p>
            <a:r>
              <a:rPr lang="en-GB" b="0" baseline="0" dirty="0"/>
              <a:t>Section Title Page: it can be useful to have a space to breathe between the different sections of the training.</a:t>
            </a:r>
          </a:p>
        </p:txBody>
      </p:sp>
    </p:spTree>
    <p:extLst>
      <p:ext uri="{BB962C8B-B14F-4D97-AF65-F5344CB8AC3E}">
        <p14:creationId xmlns:p14="http://schemas.microsoft.com/office/powerpoint/2010/main" val="28895689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Ask participants to vote using your chosen method (e.g. raise hands, show cards). Invite 1 or 2 participants to justify their decision before sharing your own perspective.</a:t>
            </a:r>
            <a:br>
              <a:rPr lang="en-GB" b="0" baseline="0" dirty="0"/>
            </a:br>
            <a:br>
              <a:rPr lang="en-GB" b="0" baseline="0" dirty="0"/>
            </a:br>
            <a:r>
              <a:rPr lang="en-GB" b="1" baseline="0" dirty="0"/>
              <a:t>The preferred approach in this case would be to COMBINE: there are different aspects highlighted by the two assessors but they are not conflicting and it should be easy enough to present a single constructive comment. If assessor 1 preferred to include a more positive comment, they could also CONSULT the proposal again to see if there is indeed a lack of detail of targeted stakeholder approaches. Where not the case, they might also CONVERSE with assessor 2 to secure their agreement on this point.</a:t>
            </a:r>
            <a:br>
              <a:rPr lang="en-GB" b="1" baseline="0" dirty="0"/>
            </a:br>
            <a:br>
              <a:rPr lang="en-GB" b="0" baseline="0" dirty="0"/>
            </a:br>
            <a:r>
              <a:rPr lang="en-GB" b="0" baseline="0" dirty="0"/>
              <a:t>Note: if working with additional actions (e.g. KA1) or delivering this training over multiple years, assessor comments should be updated.</a:t>
            </a:r>
          </a:p>
          <a:p>
            <a:endParaRPr lang="en-GB" dirty="0"/>
          </a:p>
        </p:txBody>
      </p:sp>
    </p:spTree>
    <p:extLst>
      <p:ext uri="{BB962C8B-B14F-4D97-AF65-F5344CB8AC3E}">
        <p14:creationId xmlns:p14="http://schemas.microsoft.com/office/powerpoint/2010/main" val="1534714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This final slide, it can be useful to remind assessors of the availability of a written “EXPERT BRIEFING SHEET” which provides an overview of individual and consolidated assessment and the roles of expert assessors.</a:t>
            </a:r>
            <a:endParaRPr lang="en-GB" dirty="0"/>
          </a:p>
          <a:p>
            <a:endParaRPr lang="en-GB" dirty="0"/>
          </a:p>
        </p:txBody>
      </p:sp>
    </p:spTree>
    <p:extLst>
      <p:ext uri="{BB962C8B-B14F-4D97-AF65-F5344CB8AC3E}">
        <p14:creationId xmlns:p14="http://schemas.microsoft.com/office/powerpoint/2010/main" val="3951745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This slide presents the model of 5*Cs, each of which should be briefly introduced. It is especially important to underline that it is the responsibility of all Erasmus+ National Agencies to quality assure the work of their assessors. This initial input forms an important baseline for this activity on comments.</a:t>
            </a:r>
          </a:p>
          <a:p>
            <a:endParaRPr lang="en-GB" b="0" baseline="0" dirty="0"/>
          </a:p>
          <a:p>
            <a:r>
              <a:rPr lang="en-GB" b="0" baseline="0" dirty="0"/>
              <a:t>The sixth C is especially important to mention in this case as it relates to the overall topic of this activity, namely CONSOLIDATION.</a:t>
            </a:r>
            <a:br>
              <a:rPr lang="en-GB" b="0" baseline="0" dirty="0"/>
            </a:br>
            <a:br>
              <a:rPr lang="en-GB" b="0" baseline="0" dirty="0"/>
            </a:br>
            <a:r>
              <a:rPr lang="en-GB" b="0" baseline="0" dirty="0"/>
              <a:t>It is important to remind assessors of the need to bring opinions together in a single set of harmonised comments rather than simply trying to get a equal balance of words and input from the two assessors.</a:t>
            </a:r>
          </a:p>
          <a:p>
            <a:endParaRPr lang="en-GB" b="0" baseline="0" dirty="0"/>
          </a:p>
          <a:p>
            <a:endParaRPr lang="en-GB" dirty="0"/>
          </a:p>
        </p:txBody>
      </p:sp>
    </p:spTree>
    <p:extLst>
      <p:ext uri="{BB962C8B-B14F-4D97-AF65-F5344CB8AC3E}">
        <p14:creationId xmlns:p14="http://schemas.microsoft.com/office/powerpoint/2010/main" val="4210089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r>
              <a:rPr lang="en-GB" b="0" dirty="0"/>
              <a:t>GUIDELINES FOR ERASMUS+ NAs</a:t>
            </a:r>
          </a:p>
          <a:p>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baseline="0" dirty="0"/>
              <a:t>Participants are asked to visualise themselves as lead assessor with responsibility for drafting the CONSOLIDATION and already having access to both sets of comments and scores. The following concepts should also be introduced: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baseline="0" dirty="0"/>
              <a:t>COMBINE: preferred option for consolidation where comments from the two assessors are very similar and with no significant differences of opinion; normally a desk-based exercise in which draft comments are created prior to agreeing with the second assessor via a short meeting or exchange of emails.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baseline="0" dirty="0"/>
              <a:t>CONVERSE: preferred option where comments from the two assessors are differ in one or more areas; normally involves a short meeting or call for each assessor to present their opinion and for agreement be sought; meeting or conversation should take place prior to drafting consolidated comments.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baseline="0" dirty="0"/>
              <a:t>CONSULT: preferred option where comments from the two assessors differ on fact-based issues (e.g. number of partners; involved countries); in all such cases, it is important to consult the proposal to ensure that comments are correct; suggested to avoid quantitative references in written texts unless absolutely necessary, limiting the potential for misinterpretation.</a:t>
            </a:r>
            <a:endParaRPr lang="en-GB" b="0" dirty="0"/>
          </a:p>
        </p:txBody>
      </p:sp>
    </p:spTree>
    <p:extLst>
      <p:ext uri="{BB962C8B-B14F-4D97-AF65-F5344CB8AC3E}">
        <p14:creationId xmlns:p14="http://schemas.microsoft.com/office/powerpoint/2010/main" val="3403068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baseline="0" dirty="0"/>
              <a:t>In the exercise, participants will be asked whether they would COMBINE, CONVERSE or CONSULT either by standing or raising hands when a specific category is called out (e.g. all those who would COMBINE please raise their hand) or, more effectively, by raising a red, orange or green card.</a:t>
            </a:r>
          </a:p>
        </p:txBody>
      </p:sp>
    </p:spTree>
    <p:extLst>
      <p:ext uri="{BB962C8B-B14F-4D97-AF65-F5344CB8AC3E}">
        <p14:creationId xmlns:p14="http://schemas.microsoft.com/office/powerpoint/2010/main" val="3851211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Ask participants to vote using your chosen method (e.g. raise hands, show cards). Invite 1 or 2 participants to justify their decision before sharing your own perspective.</a:t>
            </a:r>
            <a:br>
              <a:rPr lang="en-GB" b="0" baseline="0" dirty="0"/>
            </a:br>
            <a:br>
              <a:rPr lang="en-GB" b="0" baseline="0" dirty="0"/>
            </a:br>
            <a:r>
              <a:rPr lang="en-GB" b="1" baseline="0" dirty="0"/>
              <a:t>The preferred approach in this case would be to CONSULT and possibly CONVERSE: firstly, it is important to check whether performance indicators are actually lacking (it could be that assessor 1 missed this point); where so, it is fairly easy to proposed a common text, where not the case, a conversation will be needed to find agreement on this aspect among the two assessors.</a:t>
            </a:r>
          </a:p>
          <a:p>
            <a:br>
              <a:rPr lang="en-GB" b="0" baseline="0" dirty="0"/>
            </a:br>
            <a:r>
              <a:rPr lang="en-GB" b="0" baseline="0" dirty="0"/>
              <a:t>Note: if working with additional actions (e.g. KA1) or delivering this training over multiple years, assessor comments should be updated.</a:t>
            </a:r>
          </a:p>
        </p:txBody>
      </p:sp>
    </p:spTree>
    <p:extLst>
      <p:ext uri="{BB962C8B-B14F-4D97-AF65-F5344CB8AC3E}">
        <p14:creationId xmlns:p14="http://schemas.microsoft.com/office/powerpoint/2010/main" val="8340214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Ask participants to vote using your chosen method (e.g. raise hands, show cards). Invite 1 or 2 participants to justify their decision before sharing your own perspective.</a:t>
            </a:r>
            <a:br>
              <a:rPr lang="en-GB" b="0" baseline="0" dirty="0"/>
            </a:br>
            <a:br>
              <a:rPr lang="en-GB" b="0" baseline="0" dirty="0"/>
            </a:br>
            <a:r>
              <a:rPr lang="en-GB" b="1" baseline="0" dirty="0"/>
              <a:t>The preferred approach in this case would be to CONVERSE: there are different opinions presented on the issue of how non-traditional learner audiences are to be involved and agreement needs to be sought among the two assessors.</a:t>
            </a:r>
          </a:p>
          <a:p>
            <a:br>
              <a:rPr lang="en-GB" b="0" baseline="0" dirty="0"/>
            </a:br>
            <a:r>
              <a:rPr lang="en-GB" b="0" baseline="0" dirty="0"/>
              <a:t>Note: if working with additional actions (e.g. KA1) or delivering this training over multiple years, assessor comments should be updated.</a:t>
            </a:r>
          </a:p>
          <a:p>
            <a:endParaRPr lang="en-GB" dirty="0"/>
          </a:p>
        </p:txBody>
      </p:sp>
    </p:spTree>
    <p:extLst>
      <p:ext uri="{BB962C8B-B14F-4D97-AF65-F5344CB8AC3E}">
        <p14:creationId xmlns:p14="http://schemas.microsoft.com/office/powerpoint/2010/main" val="1116464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Ask participants to vote using your chosen method (e.g. raise hands, show cards). Invite 1 or 2 participants to justify their decision before sharing your own perspective.</a:t>
            </a:r>
            <a:br>
              <a:rPr lang="en-GB" b="0" baseline="0" dirty="0"/>
            </a:br>
            <a:br>
              <a:rPr lang="en-GB" b="0" baseline="0" dirty="0"/>
            </a:br>
            <a:r>
              <a:rPr lang="en-GB" b="1" baseline="0" dirty="0"/>
              <a:t>The preferred approach in this case would be to CONSULT and possibly CONVERSE: firstly, it is important to check whether the reference to employers is the same as the reference to partners or whether these are different entities that expect to be engaged in different ways. Where these are different entities, it is fairly easy to proposed a common text, where these are the same entities then a conversation will be needed to find agreement on this aspect among the two assessors.</a:t>
            </a:r>
          </a:p>
          <a:p>
            <a:br>
              <a:rPr lang="en-GB" b="0" baseline="0" dirty="0"/>
            </a:br>
            <a:r>
              <a:rPr lang="en-GB" b="0" baseline="0" dirty="0"/>
              <a:t>Note: if working with additional actions (e.g. KA1) or delivering this training over multiple years, assessor comments should be updated.</a:t>
            </a:r>
          </a:p>
          <a:p>
            <a:endParaRPr lang="en-GB" dirty="0"/>
          </a:p>
        </p:txBody>
      </p:sp>
    </p:spTree>
    <p:extLst>
      <p:ext uri="{BB962C8B-B14F-4D97-AF65-F5344CB8AC3E}">
        <p14:creationId xmlns:p14="http://schemas.microsoft.com/office/powerpoint/2010/main" val="4203993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Ask participants to vote using your chosen method (e.g. raise hands, show cards). Invite 1 or 2 participants to justify their decision before sharing your own perspective.</a:t>
            </a:r>
            <a:br>
              <a:rPr lang="en-GB" b="0" baseline="0" dirty="0"/>
            </a:br>
            <a:br>
              <a:rPr lang="en-GB" b="0" baseline="0" dirty="0"/>
            </a:br>
            <a:r>
              <a:rPr lang="en-GB" b="1" baseline="0" dirty="0"/>
              <a:t>The preferred approach in this case would be to CONVERSE: there are different opinions presented on the perceived level of clarity and insight on plans for delivering entrepreneurship training and agreement needs to be sought among the two assessors.</a:t>
            </a:r>
          </a:p>
          <a:p>
            <a:br>
              <a:rPr lang="en-GB" b="0" baseline="0" dirty="0"/>
            </a:br>
            <a:r>
              <a:rPr lang="en-GB" b="0" baseline="0" dirty="0"/>
              <a:t>Note: if working with additional actions (e.g. KA1) or delivering this training over multiple years, assessor comments should be updated.</a:t>
            </a:r>
          </a:p>
          <a:p>
            <a:endParaRPr lang="en-GB" dirty="0"/>
          </a:p>
        </p:txBody>
      </p:sp>
    </p:spTree>
    <p:extLst>
      <p:ext uri="{BB962C8B-B14F-4D97-AF65-F5344CB8AC3E}">
        <p14:creationId xmlns:p14="http://schemas.microsoft.com/office/powerpoint/2010/main" val="4239556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Ask participants to vote using your chosen method (e.g. raise hands, show cards). Invite 1 or 2 participants to justify their decision before sharing your own perspective.</a:t>
            </a:r>
            <a:br>
              <a:rPr lang="en-GB" b="0" baseline="0" dirty="0"/>
            </a:br>
            <a:br>
              <a:rPr lang="en-GB" b="0" baseline="0" dirty="0"/>
            </a:br>
            <a:r>
              <a:rPr lang="en-GB" b="1" baseline="0" dirty="0"/>
              <a:t>The preferred approach in this case would be to CONVERSE: as well as having a difference of opinion on budget justification, it is also important to acknowledge that an increase or reduction to the budget is NOT ALLOWED for KA210 or KA220 thus agreement will need to be sought among the two assessors on the adequacy (or not) of the proposed budget and lump sum.</a:t>
            </a:r>
          </a:p>
          <a:p>
            <a:br>
              <a:rPr lang="en-GB" b="0" baseline="0" dirty="0"/>
            </a:br>
            <a:r>
              <a:rPr lang="en-GB" b="0" baseline="0" dirty="0"/>
              <a:t>Note: if working with additional actions (e.g. KA1) or delivering this training over multiple years, assessor comments should be updated.</a:t>
            </a:r>
          </a:p>
          <a:p>
            <a:endParaRPr lang="en-GB" dirty="0"/>
          </a:p>
        </p:txBody>
      </p:sp>
    </p:spTree>
    <p:extLst>
      <p:ext uri="{BB962C8B-B14F-4D97-AF65-F5344CB8AC3E}">
        <p14:creationId xmlns:p14="http://schemas.microsoft.com/office/powerpoint/2010/main" val="1899839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Tree>
    <p:extLst>
      <p:ext uri="{BB962C8B-B14F-4D97-AF65-F5344CB8AC3E}">
        <p14:creationId xmlns:p14="http://schemas.microsoft.com/office/powerpoint/2010/main" val="3579360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1053375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695635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731492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3578944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3972613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2521503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2259488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2438467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2262430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4256365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607391-7E62-419B-A21F-4EAC9340B475}" type="slidenum">
              <a:rPr lang="en-GB" smtClean="0"/>
              <a:pPr/>
              <a:t>‹#›</a:t>
            </a:fld>
            <a:endParaRPr lang="en-GB" dirty="0"/>
          </a:p>
        </p:txBody>
      </p:sp>
    </p:spTree>
    <p:extLst>
      <p:ext uri="{BB962C8B-B14F-4D97-AF65-F5344CB8AC3E}">
        <p14:creationId xmlns:p14="http://schemas.microsoft.com/office/powerpoint/2010/main" val="21007803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3372" y="1617767"/>
            <a:ext cx="11305256" cy="3631763"/>
          </a:xfrm>
          <a:prstGeom prst="rect">
            <a:avLst/>
          </a:prstGeom>
          <a:noFill/>
        </p:spPr>
        <p:txBody>
          <a:bodyPr wrap="square"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500" b="1" i="0" u="none" strike="noStrike" kern="1200" cap="none" spc="0" normalizeH="0" baseline="0" noProof="0" dirty="0">
                <a:ln>
                  <a:noFill/>
                </a:ln>
                <a:solidFill>
                  <a:srgbClr val="4F81BD"/>
                </a:solidFill>
                <a:effectLst/>
                <a:uLnTx/>
                <a:uFillTx/>
                <a:latin typeface="Candara" panose="020E0502030303020204" pitchFamily="34" charset="0"/>
                <a:ea typeface="+mn-ea"/>
                <a:cs typeface="Helvetica" pitchFamily="34" charset="0"/>
              </a:rPr>
              <a:t>Consolidation Process</a:t>
            </a:r>
            <a:endParaRPr kumimoji="0" lang="en-GB" sz="9600" b="1" i="0" u="none" strike="noStrike" kern="1200" cap="none" spc="0" normalizeH="0" baseline="0" noProof="0" dirty="0">
              <a:ln>
                <a:noFill/>
              </a:ln>
              <a:solidFill>
                <a:srgbClr val="4F81BD"/>
              </a:solidFill>
              <a:effectLst/>
              <a:uLnTx/>
              <a:uFillTx/>
              <a:latin typeface="Candara" panose="020E0502030303020204" pitchFamily="34" charset="0"/>
              <a:ea typeface="+mn-ea"/>
              <a:cs typeface="Helvetica" pitchFamily="34" charset="0"/>
            </a:endParaRPr>
          </a:p>
        </p:txBody>
      </p:sp>
      <p:pic>
        <p:nvPicPr>
          <p:cNvPr id="3" name="Picture 2">
            <a:extLst>
              <a:ext uri="{FF2B5EF4-FFF2-40B4-BE49-F238E27FC236}">
                <a16:creationId xmlns:a16="http://schemas.microsoft.com/office/drawing/2014/main" id="{C2A1AF64-BDBF-4021-AFEC-DA99662014E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1827"/>
          <a:stretch/>
        </p:blipFill>
        <p:spPr bwMode="auto">
          <a:xfrm>
            <a:off x="9098869" y="5661248"/>
            <a:ext cx="2649759" cy="946977"/>
          </a:xfrm>
          <a:prstGeom prst="rect">
            <a:avLst/>
          </a:prstGeom>
          <a:ln>
            <a:noFill/>
          </a:ln>
          <a:extLst>
            <a:ext uri="{53640926-AAD7-44D8-BBD7-CCE9431645EC}">
              <a14:shadowObscured xmlns:a14="http://schemas.microsoft.com/office/drawing/2010/main"/>
            </a:ext>
          </a:extLst>
        </p:spPr>
      </p:pic>
      <p:pic>
        <p:nvPicPr>
          <p:cNvPr id="4" name="Picture 3" descr="A blue text on a white background&#10;&#10;Description automatically generated">
            <a:extLst>
              <a:ext uri="{FF2B5EF4-FFF2-40B4-BE49-F238E27FC236}">
                <a16:creationId xmlns:a16="http://schemas.microsoft.com/office/drawing/2014/main" id="{32DBC968-148C-DBDB-8AD7-7F6EC7C780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420" y="5832467"/>
            <a:ext cx="3425716" cy="604537"/>
          </a:xfrm>
          <a:prstGeom prst="rect">
            <a:avLst/>
          </a:prstGeom>
        </p:spPr>
      </p:pic>
    </p:spTree>
    <p:extLst>
      <p:ext uri="{BB962C8B-B14F-4D97-AF65-F5344CB8AC3E}">
        <p14:creationId xmlns:p14="http://schemas.microsoft.com/office/powerpoint/2010/main" val="375848423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892552"/>
          </a:xfrm>
          <a:prstGeom prst="rect">
            <a:avLst/>
          </a:prstGeom>
          <a:solidFill>
            <a:srgbClr val="007FBE"/>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n-ea"/>
                <a:cs typeface="+mn-cs"/>
              </a:rPr>
              <a:t>Consolidation Process: What Action is Required?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a:extLst>
              <a:ext uri="{FF2B5EF4-FFF2-40B4-BE49-F238E27FC236}">
                <a16:creationId xmlns:a16="http://schemas.microsoft.com/office/drawing/2014/main" id="{40551BB4-8BAA-4715-AB54-D5AC6CA27486}"/>
              </a:ext>
            </a:extLst>
          </p:cNvPr>
          <p:cNvGrpSpPr/>
          <p:nvPr/>
        </p:nvGrpSpPr>
        <p:grpSpPr>
          <a:xfrm>
            <a:off x="724194" y="1124744"/>
            <a:ext cx="10743612" cy="1516826"/>
            <a:chOff x="839415" y="543841"/>
            <a:chExt cx="10743612" cy="1516826"/>
          </a:xfrm>
        </p:grpSpPr>
        <p:sp>
          <p:nvSpPr>
            <p:cNvPr id="7" name="Rectangle: Rounded Corners 6">
              <a:extLst>
                <a:ext uri="{FF2B5EF4-FFF2-40B4-BE49-F238E27FC236}">
                  <a16:creationId xmlns:a16="http://schemas.microsoft.com/office/drawing/2014/main" id="{0964806E-339B-425F-A706-9E8CA75FF1CC}"/>
                </a:ext>
              </a:extLst>
            </p:cNvPr>
            <p:cNvSpPr/>
            <p:nvPr/>
          </p:nvSpPr>
          <p:spPr>
            <a:xfrm>
              <a:off x="839415" y="548499"/>
              <a:ext cx="3011095" cy="151216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COMBINE</a:t>
              </a:r>
            </a:p>
          </p:txBody>
        </p:sp>
        <p:sp>
          <p:nvSpPr>
            <p:cNvPr id="8" name="Rectangle: Rounded Corners 7">
              <a:extLst>
                <a:ext uri="{FF2B5EF4-FFF2-40B4-BE49-F238E27FC236}">
                  <a16:creationId xmlns:a16="http://schemas.microsoft.com/office/drawing/2014/main" id="{5F652F53-855E-4281-A87D-D39E7211CA12}"/>
                </a:ext>
              </a:extLst>
            </p:cNvPr>
            <p:cNvSpPr/>
            <p:nvPr/>
          </p:nvSpPr>
          <p:spPr>
            <a:xfrm>
              <a:off x="8564957" y="543841"/>
              <a:ext cx="3018070" cy="1512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CONSULT</a:t>
              </a:r>
            </a:p>
          </p:txBody>
        </p:sp>
        <p:sp>
          <p:nvSpPr>
            <p:cNvPr id="9" name="Rectangle: Rounded Corners 8">
              <a:extLst>
                <a:ext uri="{FF2B5EF4-FFF2-40B4-BE49-F238E27FC236}">
                  <a16:creationId xmlns:a16="http://schemas.microsoft.com/office/drawing/2014/main" id="{E8BC09A5-2F02-4D7E-82D5-604FF6726788}"/>
                </a:ext>
              </a:extLst>
            </p:cNvPr>
            <p:cNvSpPr/>
            <p:nvPr/>
          </p:nvSpPr>
          <p:spPr>
            <a:xfrm>
              <a:off x="4702186" y="548499"/>
              <a:ext cx="3011095" cy="151216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CONVERSE</a:t>
              </a:r>
            </a:p>
          </p:txBody>
        </p:sp>
      </p:grpSp>
      <p:graphicFrame>
        <p:nvGraphicFramePr>
          <p:cNvPr id="10" name="Table 9">
            <a:extLst>
              <a:ext uri="{FF2B5EF4-FFF2-40B4-BE49-F238E27FC236}">
                <a16:creationId xmlns:a16="http://schemas.microsoft.com/office/drawing/2014/main" id="{44CA18D0-9D48-42A3-A9BB-DB82B03208F3}"/>
              </a:ext>
            </a:extLst>
          </p:cNvPr>
          <p:cNvGraphicFramePr>
            <a:graphicFrameLocks noGrp="1"/>
          </p:cNvGraphicFramePr>
          <p:nvPr/>
        </p:nvGraphicFramePr>
        <p:xfrm>
          <a:off x="708988" y="2996952"/>
          <a:ext cx="11363675" cy="3383280"/>
        </p:xfrm>
        <a:graphic>
          <a:graphicData uri="http://schemas.openxmlformats.org/drawingml/2006/table">
            <a:tbl>
              <a:tblPr>
                <a:tableStyleId>{5C22544A-7EE6-4342-B048-85BDC9FD1C3A}</a:tableStyleId>
              </a:tblPr>
              <a:tblGrid>
                <a:gridCol w="11363675">
                  <a:extLst>
                    <a:ext uri="{9D8B030D-6E8A-4147-A177-3AD203B41FA5}">
                      <a16:colId xmlns:a16="http://schemas.microsoft.com/office/drawing/2014/main" val="20000"/>
                    </a:ext>
                  </a:extLst>
                </a:gridCol>
              </a:tblGrid>
              <a:tr h="978728">
                <a:tc>
                  <a:txBody>
                    <a:bodyPr/>
                    <a:lstStyle/>
                    <a:p>
                      <a:pPr algn="l">
                        <a:lnSpc>
                          <a:spcPct val="100000"/>
                        </a:lnSpc>
                        <a:spcAft>
                          <a:spcPts val="0"/>
                        </a:spcAft>
                      </a:pPr>
                      <a:r>
                        <a:rPr lang="en-GB" sz="3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1: </a:t>
                      </a:r>
                      <a:r>
                        <a:rPr lang="en-GB" sz="3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 good range of marketing and promotional actions is outlined, with positive ambitions for promoting results and successes within and beyond the applicant institution.</a:t>
                      </a:r>
                      <a:br>
                        <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endPar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0"/>
                        </a:spcAft>
                      </a:pPr>
                      <a:r>
                        <a:rPr lang="en-GB" sz="3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2: </a:t>
                      </a:r>
                      <a:r>
                        <a:rPr lang="en-GB" sz="3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Whilst a sufficient range of dissemination tools and channels is proposed, less is said of how the selected tools might be targeted for use with specific stakeholder audiences.</a:t>
                      </a:r>
                    </a:p>
                  </a:txBody>
                  <a:tcPr marL="114300" marR="114300" marT="0" marB="0">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08150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57200"/>
            <a:ext cx="12188951" cy="1368614"/>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endParaRPr kumimoji="0" lang="en-US" sz="5400" b="1" i="0" u="none" strike="noStrike" kern="1200" cap="none" spc="0" normalizeH="0" baseline="0" noProof="0" dirty="0">
              <a:ln>
                <a:noFill/>
              </a:ln>
              <a:solidFill>
                <a:srgbClr val="B02E18"/>
              </a:solidFill>
              <a:effectLst/>
              <a:uLnTx/>
              <a:uFillTx/>
              <a:latin typeface="Candara" panose="020E0502030303020204" pitchFamily="34" charset="0"/>
              <a:ea typeface="+mn-ea"/>
              <a:cs typeface="+mn-cs"/>
            </a:endParaRPr>
          </a:p>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5400" b="1" i="0" u="none" strike="noStrike" kern="1200" cap="none" spc="0" normalizeH="0" baseline="0" noProof="0" dirty="0">
                <a:ln>
                  <a:noFill/>
                </a:ln>
                <a:solidFill>
                  <a:srgbClr val="B02E18"/>
                </a:solidFill>
                <a:effectLst/>
                <a:uLnTx/>
                <a:uFillTx/>
                <a:latin typeface="Candara" panose="020E0502030303020204" pitchFamily="34" charset="0"/>
                <a:ea typeface="+mn-ea"/>
                <a:cs typeface="+mn-cs"/>
              </a:rPr>
              <a:t>Expert Briefing Sheet</a:t>
            </a:r>
          </a:p>
          <a:p>
            <a:pPr marL="0" marR="0" lvl="0" indent="0" algn="ctr" defTabSz="914400" rtl="0" eaLnBrk="1" fontAlgn="auto" latinLnBrk="0" hangingPunct="1">
              <a:lnSpc>
                <a:spcPct val="90000"/>
              </a:lnSpc>
              <a:spcBef>
                <a:spcPct val="0"/>
              </a:spcBef>
              <a:spcAft>
                <a:spcPts val="600"/>
              </a:spcAft>
              <a:buClrTx/>
              <a:buSzTx/>
              <a:buFontTx/>
              <a:buNone/>
              <a:tabLst/>
              <a:defRPr/>
            </a:pPr>
            <a:endParaRPr kumimoji="0" lang="en-US" sz="5400" b="1" i="0" u="none" strike="noStrike" kern="1200" cap="none" spc="0" normalizeH="0" baseline="0" noProof="0" dirty="0">
              <a:ln>
                <a:noFill/>
              </a:ln>
              <a:solidFill>
                <a:srgbClr val="B02E18"/>
              </a:solidFill>
              <a:effectLst/>
              <a:uLnTx/>
              <a:uFillTx/>
              <a:latin typeface="Candara" panose="020E0502030303020204" pitchFamily="34" charset="0"/>
              <a:ea typeface="+mn-ea"/>
              <a:cs typeface="+mn-cs"/>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rcRect/>
          <a:stretch/>
        </p:blipFill>
        <p:spPr>
          <a:xfrm>
            <a:off x="578990" y="2643589"/>
            <a:ext cx="5096515" cy="3603837"/>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rcRect/>
          <a:stretch/>
        </p:blipFill>
        <p:spPr>
          <a:xfrm>
            <a:off x="6513446" y="2643589"/>
            <a:ext cx="5096515" cy="360383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54283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892552"/>
          </a:xfrm>
          <a:prstGeom prst="rect">
            <a:avLst/>
          </a:prstGeom>
          <a:solidFill>
            <a:srgbClr val="007FBE"/>
          </a:solid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n-ea"/>
                <a:cs typeface="+mn-cs"/>
              </a:rPr>
              <a:t>Quality Assessment and Quality Assurance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graphicFrame>
        <p:nvGraphicFramePr>
          <p:cNvPr id="4" name="Table 3">
            <a:extLst>
              <a:ext uri="{FF2B5EF4-FFF2-40B4-BE49-F238E27FC236}">
                <a16:creationId xmlns:a16="http://schemas.microsoft.com/office/drawing/2014/main" id="{75DF18B2-D068-443C-A79B-8159CA4EC8F5}"/>
              </a:ext>
            </a:extLst>
          </p:cNvPr>
          <p:cNvGraphicFramePr>
            <a:graphicFrameLocks noGrp="1"/>
          </p:cNvGraphicFramePr>
          <p:nvPr/>
        </p:nvGraphicFramePr>
        <p:xfrm>
          <a:off x="335360" y="1700808"/>
          <a:ext cx="11449270" cy="2694905"/>
        </p:xfrm>
        <a:graphic>
          <a:graphicData uri="http://schemas.openxmlformats.org/drawingml/2006/table">
            <a:tbl>
              <a:tblPr firstRow="1" firstCol="1" bandRow="1">
                <a:tableStyleId>{BC89EF96-8CEA-46FF-86C4-4CE0E7609802}</a:tableStyleId>
              </a:tblPr>
              <a:tblGrid>
                <a:gridCol w="2376264">
                  <a:extLst>
                    <a:ext uri="{9D8B030D-6E8A-4147-A177-3AD203B41FA5}">
                      <a16:colId xmlns:a16="http://schemas.microsoft.com/office/drawing/2014/main" val="1463996727"/>
                    </a:ext>
                  </a:extLst>
                </a:gridCol>
                <a:gridCol w="2203444">
                  <a:extLst>
                    <a:ext uri="{9D8B030D-6E8A-4147-A177-3AD203B41FA5}">
                      <a16:colId xmlns:a16="http://schemas.microsoft.com/office/drawing/2014/main" val="54226428"/>
                    </a:ext>
                  </a:extLst>
                </a:gridCol>
                <a:gridCol w="2289854">
                  <a:extLst>
                    <a:ext uri="{9D8B030D-6E8A-4147-A177-3AD203B41FA5}">
                      <a16:colId xmlns:a16="http://schemas.microsoft.com/office/drawing/2014/main" val="3386217088"/>
                    </a:ext>
                  </a:extLst>
                </a:gridCol>
                <a:gridCol w="2289854">
                  <a:extLst>
                    <a:ext uri="{9D8B030D-6E8A-4147-A177-3AD203B41FA5}">
                      <a16:colId xmlns:a16="http://schemas.microsoft.com/office/drawing/2014/main" val="402862010"/>
                    </a:ext>
                  </a:extLst>
                </a:gridCol>
                <a:gridCol w="2289854">
                  <a:extLst>
                    <a:ext uri="{9D8B030D-6E8A-4147-A177-3AD203B41FA5}">
                      <a16:colId xmlns:a16="http://schemas.microsoft.com/office/drawing/2014/main" val="2981285436"/>
                    </a:ext>
                  </a:extLst>
                </a:gridCol>
              </a:tblGrid>
              <a:tr h="2694905">
                <a:tc>
                  <a:txBody>
                    <a:bodyPr/>
                    <a:lstStyle/>
                    <a:p>
                      <a:pPr algn="l">
                        <a:lnSpc>
                          <a:spcPct val="115000"/>
                        </a:lnSpc>
                        <a:spcBef>
                          <a:spcPts val="600"/>
                        </a:spcBef>
                        <a:spcAft>
                          <a:spcPts val="600"/>
                        </a:spcAft>
                      </a:pPr>
                      <a:r>
                        <a:rPr lang="en-GB" sz="2100" cap="all" baseline="0" dirty="0">
                          <a:solidFill>
                            <a:srgbClr val="0070C0"/>
                          </a:solidFill>
                          <a:effectLst/>
                        </a:rPr>
                        <a:t>Coherent</a:t>
                      </a:r>
                      <a:br>
                        <a:rPr lang="en-GB" sz="1600" u="sng" dirty="0">
                          <a:solidFill>
                            <a:srgbClr val="0070C0"/>
                          </a:solidFill>
                          <a:effectLst/>
                        </a:rPr>
                      </a:br>
                      <a:r>
                        <a:rPr lang="en-GB" sz="1600" b="0" dirty="0">
                          <a:solidFill>
                            <a:srgbClr val="0070C0"/>
                          </a:solidFill>
                          <a:effectLst/>
                        </a:rPr>
                        <a:t>comments should be </a:t>
                      </a:r>
                      <a:r>
                        <a:rPr lang="en-GB" sz="1600" b="1" dirty="0">
                          <a:solidFill>
                            <a:srgbClr val="0070C0"/>
                          </a:solidFill>
                          <a:effectLst/>
                        </a:rPr>
                        <a:t>easy to understand</a:t>
                      </a:r>
                      <a:r>
                        <a:rPr lang="en-GB" sz="1600" b="0" dirty="0">
                          <a:solidFill>
                            <a:srgbClr val="0070C0"/>
                          </a:solidFill>
                          <a:effectLst/>
                        </a:rPr>
                        <a:t> - even for someone that has not read the proposal - and should provide feedback that the </a:t>
                      </a:r>
                      <a:r>
                        <a:rPr lang="en-GB" sz="1600" b="1" dirty="0">
                          <a:solidFill>
                            <a:srgbClr val="0070C0"/>
                          </a:solidFill>
                          <a:effectLst/>
                        </a:rPr>
                        <a:t>applicant will understand </a:t>
                      </a:r>
                      <a:r>
                        <a:rPr lang="en-GB" sz="1600" b="0" dirty="0">
                          <a:solidFill>
                            <a:srgbClr val="0070C0"/>
                          </a:solidFill>
                          <a:effectLst/>
                        </a:rPr>
                        <a:t>and can learn from</a:t>
                      </a:r>
                      <a:endParaRPr lang="en-GB" sz="1600" b="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algn="l">
                        <a:lnSpc>
                          <a:spcPct val="115000"/>
                        </a:lnSpc>
                        <a:spcBef>
                          <a:spcPts val="600"/>
                        </a:spcBef>
                        <a:spcAft>
                          <a:spcPts val="600"/>
                        </a:spcAft>
                      </a:pPr>
                      <a:r>
                        <a:rPr lang="en-GB" sz="2100" cap="all" baseline="0" dirty="0">
                          <a:solidFill>
                            <a:srgbClr val="0070C0"/>
                          </a:solidFill>
                          <a:effectLst/>
                        </a:rPr>
                        <a:t>Comprehensive</a:t>
                      </a:r>
                      <a:br>
                        <a:rPr lang="en-GB" sz="1600" u="sng" dirty="0">
                          <a:solidFill>
                            <a:srgbClr val="0070C0"/>
                          </a:solidFill>
                          <a:effectLst/>
                        </a:rPr>
                      </a:br>
                      <a:r>
                        <a:rPr lang="en-GB" sz="1600" b="0" dirty="0">
                          <a:solidFill>
                            <a:srgbClr val="0070C0"/>
                          </a:solidFill>
                          <a:effectLst/>
                        </a:rPr>
                        <a:t>comments should be provided for </a:t>
                      </a:r>
                      <a:r>
                        <a:rPr lang="en-GB" sz="1600" b="1" dirty="0">
                          <a:solidFill>
                            <a:srgbClr val="0070C0"/>
                          </a:solidFill>
                          <a:effectLst/>
                        </a:rPr>
                        <a:t>each of the award criteria </a:t>
                      </a:r>
                      <a:r>
                        <a:rPr lang="en-GB" sz="1600" b="0" dirty="0">
                          <a:solidFill>
                            <a:srgbClr val="0070C0"/>
                          </a:solidFill>
                          <a:effectLst/>
                        </a:rPr>
                        <a:t>(written text, not bullet points) and should incorporate most or all of the composite </a:t>
                      </a:r>
                      <a:r>
                        <a:rPr lang="en-GB" sz="1600" b="0" kern="1200" dirty="0">
                          <a:solidFill>
                            <a:srgbClr val="0070C0"/>
                          </a:solidFill>
                          <a:effectLst/>
                          <a:latin typeface="+mn-lt"/>
                          <a:ea typeface="+mn-ea"/>
                          <a:cs typeface="+mn-cs"/>
                        </a:rPr>
                        <a:t>elements</a:t>
                      </a:r>
                    </a:p>
                  </a:txBody>
                  <a:tcPr marL="68580" marR="6858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algn="l">
                        <a:lnSpc>
                          <a:spcPct val="115000"/>
                        </a:lnSpc>
                        <a:spcBef>
                          <a:spcPts val="600"/>
                        </a:spcBef>
                        <a:spcAft>
                          <a:spcPts val="600"/>
                        </a:spcAft>
                      </a:pPr>
                      <a:r>
                        <a:rPr lang="en-GB" sz="2100" cap="all" baseline="0" dirty="0">
                          <a:solidFill>
                            <a:srgbClr val="0070C0"/>
                          </a:solidFill>
                          <a:effectLst/>
                        </a:rPr>
                        <a:t>Consistent</a:t>
                      </a:r>
                      <a:br>
                        <a:rPr lang="en-GB" sz="1600" u="sng" dirty="0">
                          <a:solidFill>
                            <a:srgbClr val="0070C0"/>
                          </a:solidFill>
                          <a:effectLst/>
                        </a:rPr>
                      </a:br>
                      <a:r>
                        <a:rPr lang="en-GB" sz="1600" b="0" dirty="0">
                          <a:solidFill>
                            <a:srgbClr val="0070C0"/>
                          </a:solidFill>
                          <a:effectLst/>
                        </a:rPr>
                        <a:t>comments should be </a:t>
                      </a:r>
                      <a:r>
                        <a:rPr lang="en-GB" sz="1600" b="1" dirty="0">
                          <a:solidFill>
                            <a:srgbClr val="0070C0"/>
                          </a:solidFill>
                          <a:effectLst/>
                        </a:rPr>
                        <a:t>consistent with scores </a:t>
                      </a:r>
                      <a:r>
                        <a:rPr lang="en-GB" sz="1600" b="0" dirty="0">
                          <a:solidFill>
                            <a:srgbClr val="0070C0"/>
                          </a:solidFill>
                          <a:effectLst/>
                        </a:rPr>
                        <a:t>that have been awarded for each criterion and should be aligned with the predefined scoring bands for each action</a:t>
                      </a:r>
                      <a:endParaRPr lang="en-GB" sz="1600" b="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algn="l">
                        <a:lnSpc>
                          <a:spcPct val="115000"/>
                        </a:lnSpc>
                        <a:spcBef>
                          <a:spcPts val="600"/>
                        </a:spcBef>
                        <a:spcAft>
                          <a:spcPts val="600"/>
                        </a:spcAft>
                      </a:pPr>
                      <a:r>
                        <a:rPr lang="en-GB" sz="2100" cap="all" baseline="0" dirty="0">
                          <a:solidFill>
                            <a:srgbClr val="0070C0"/>
                          </a:solidFill>
                          <a:effectLst/>
                        </a:rPr>
                        <a:t>Courteous</a:t>
                      </a:r>
                      <a:br>
                        <a:rPr lang="en-GB" sz="1600" u="sng" dirty="0">
                          <a:solidFill>
                            <a:srgbClr val="0070C0"/>
                          </a:solidFill>
                          <a:effectLst/>
                        </a:rPr>
                      </a:br>
                      <a:r>
                        <a:rPr lang="en-GB" sz="1600" b="0" dirty="0">
                          <a:solidFill>
                            <a:srgbClr val="0070C0"/>
                          </a:solidFill>
                          <a:effectLst/>
                        </a:rPr>
                        <a:t>comments should always be </a:t>
                      </a:r>
                      <a:r>
                        <a:rPr lang="en-GB" sz="1600" b="1" dirty="0">
                          <a:solidFill>
                            <a:srgbClr val="0070C0"/>
                          </a:solidFill>
                          <a:effectLst/>
                        </a:rPr>
                        <a:t>polite and respectful</a:t>
                      </a:r>
                      <a:r>
                        <a:rPr lang="en-GB" sz="1600" b="0" dirty="0">
                          <a:solidFill>
                            <a:srgbClr val="0070C0"/>
                          </a:solidFill>
                          <a:effectLst/>
                        </a:rPr>
                        <a:t>, and should </a:t>
                      </a:r>
                      <a:r>
                        <a:rPr lang="en-GB" sz="1600" b="1" dirty="0">
                          <a:solidFill>
                            <a:srgbClr val="0070C0"/>
                          </a:solidFill>
                          <a:effectLst/>
                        </a:rPr>
                        <a:t>avoid first person</a:t>
                      </a:r>
                      <a:r>
                        <a:rPr lang="en-GB" sz="1600" b="0" dirty="0">
                          <a:solidFill>
                            <a:srgbClr val="0070C0"/>
                          </a:solidFill>
                          <a:effectLst/>
                        </a:rPr>
                        <a:t> references (e.g. I think that, I suggest that…)</a:t>
                      </a:r>
                      <a:endParaRPr lang="en-GB" sz="1600" b="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algn="l">
                        <a:lnSpc>
                          <a:spcPct val="115000"/>
                        </a:lnSpc>
                        <a:spcBef>
                          <a:spcPts val="600"/>
                        </a:spcBef>
                        <a:spcAft>
                          <a:spcPts val="600"/>
                        </a:spcAft>
                      </a:pPr>
                      <a:r>
                        <a:rPr lang="en-GB" sz="2100" cap="all" baseline="0" dirty="0">
                          <a:solidFill>
                            <a:srgbClr val="0070C0"/>
                          </a:solidFill>
                          <a:effectLst/>
                        </a:rPr>
                        <a:t>Concise</a:t>
                      </a:r>
                      <a:br>
                        <a:rPr lang="en-GB" sz="1600" u="sng" dirty="0">
                          <a:solidFill>
                            <a:srgbClr val="0070C0"/>
                          </a:solidFill>
                          <a:effectLst/>
                        </a:rPr>
                      </a:br>
                      <a:r>
                        <a:rPr lang="en-GB" sz="1600" b="0" dirty="0">
                          <a:solidFill>
                            <a:srgbClr val="0070C0"/>
                          </a:solidFill>
                          <a:effectLst/>
                        </a:rPr>
                        <a:t>comments must be within the maxima accepted by the online evaluation tool (usually 3000 characters); experts should also </a:t>
                      </a:r>
                      <a:r>
                        <a:rPr lang="en-GB" sz="1600" b="1" dirty="0">
                          <a:solidFill>
                            <a:srgbClr val="0070C0"/>
                          </a:solidFill>
                          <a:effectLst/>
                        </a:rPr>
                        <a:t>avoid repeating </a:t>
                      </a:r>
                      <a:r>
                        <a:rPr lang="en-GB" sz="1600" b="0" dirty="0">
                          <a:solidFill>
                            <a:srgbClr val="0070C0"/>
                          </a:solidFill>
                          <a:effectLst/>
                        </a:rPr>
                        <a:t>that which is written in the application</a:t>
                      </a:r>
                      <a:endParaRPr lang="en-GB" sz="1600" b="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86389497"/>
                  </a:ext>
                </a:extLst>
              </a:tr>
            </a:tbl>
          </a:graphicData>
        </a:graphic>
      </p:graphicFrame>
      <p:sp>
        <p:nvSpPr>
          <p:cNvPr id="5" name="TextBox 4">
            <a:extLst>
              <a:ext uri="{FF2B5EF4-FFF2-40B4-BE49-F238E27FC236}">
                <a16:creationId xmlns:a16="http://schemas.microsoft.com/office/drawing/2014/main" id="{2D440BF1-A513-48AF-A700-3DFC1E10E46D}"/>
              </a:ext>
            </a:extLst>
          </p:cNvPr>
          <p:cNvSpPr txBox="1"/>
          <p:nvPr/>
        </p:nvSpPr>
        <p:spPr>
          <a:xfrm>
            <a:off x="335360" y="1039579"/>
            <a:ext cx="273630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rgbClr val="0070C0"/>
                </a:solidFill>
                <a:effectLst/>
                <a:uLnTx/>
                <a:uFillTx/>
                <a:latin typeface="Calibri"/>
                <a:ea typeface="+mn-ea"/>
                <a:cs typeface="+mn-cs"/>
              </a:rPr>
              <a:t>Five Cs</a:t>
            </a:r>
            <a:endParaRPr kumimoji="0" lang="en-GB" sz="2400" b="1" i="0" u="none" strike="noStrike" kern="1200" cap="none" spc="0" normalizeH="0" baseline="0" noProof="0" dirty="0">
              <a:ln>
                <a:noFill/>
              </a:ln>
              <a:solidFill>
                <a:srgbClr val="0070C0"/>
              </a:solidFill>
              <a:effectLst/>
              <a:uLnTx/>
              <a:uFillTx/>
              <a:latin typeface="Calibri"/>
              <a:ea typeface="+mn-ea"/>
              <a:cs typeface="+mn-cs"/>
            </a:endParaRPr>
          </a:p>
        </p:txBody>
      </p:sp>
      <p:sp>
        <p:nvSpPr>
          <p:cNvPr id="6" name="TextBox 5">
            <a:extLst>
              <a:ext uri="{FF2B5EF4-FFF2-40B4-BE49-F238E27FC236}">
                <a16:creationId xmlns:a16="http://schemas.microsoft.com/office/drawing/2014/main" id="{1C2F39B3-4523-4D0F-A7A2-9A04AA871D5B}"/>
              </a:ext>
            </a:extLst>
          </p:cNvPr>
          <p:cNvSpPr txBox="1"/>
          <p:nvPr/>
        </p:nvSpPr>
        <p:spPr>
          <a:xfrm>
            <a:off x="335360" y="4738012"/>
            <a:ext cx="950505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rgbClr val="0070C0"/>
                </a:solidFill>
                <a:effectLst/>
                <a:uLnTx/>
                <a:uFillTx/>
                <a:latin typeface="Calibri"/>
                <a:ea typeface="+mn-ea"/>
                <a:cs typeface="+mn-cs"/>
              </a:rPr>
              <a:t>Six Cs (one additional element)</a:t>
            </a:r>
            <a:endParaRPr kumimoji="0" lang="en-GB" sz="2400" b="1" i="0" u="none" strike="noStrike" kern="1200" cap="small" spc="0" normalizeH="0" baseline="0" noProof="0" dirty="0">
              <a:ln>
                <a:noFill/>
              </a:ln>
              <a:solidFill>
                <a:srgbClr val="0070C0"/>
              </a:solidFill>
              <a:effectLst/>
              <a:uLnTx/>
              <a:uFillTx/>
              <a:latin typeface="Calibri"/>
              <a:ea typeface="+mn-ea"/>
              <a:cs typeface="+mn-cs"/>
            </a:endParaRPr>
          </a:p>
        </p:txBody>
      </p:sp>
      <p:graphicFrame>
        <p:nvGraphicFramePr>
          <p:cNvPr id="8" name="Table 7">
            <a:extLst>
              <a:ext uri="{FF2B5EF4-FFF2-40B4-BE49-F238E27FC236}">
                <a16:creationId xmlns:a16="http://schemas.microsoft.com/office/drawing/2014/main" id="{16112BDF-5C92-462C-8ABA-D9FB8FD2E45A}"/>
              </a:ext>
            </a:extLst>
          </p:cNvPr>
          <p:cNvGraphicFramePr>
            <a:graphicFrameLocks noGrp="1"/>
          </p:cNvGraphicFramePr>
          <p:nvPr/>
        </p:nvGraphicFramePr>
        <p:xfrm>
          <a:off x="335360" y="5445431"/>
          <a:ext cx="11449270" cy="1084033"/>
        </p:xfrm>
        <a:graphic>
          <a:graphicData uri="http://schemas.openxmlformats.org/drawingml/2006/table">
            <a:tbl>
              <a:tblPr firstRow="1" firstCol="1" bandRow="1">
                <a:tableStyleId>{BC89EF96-8CEA-46FF-86C4-4CE0E7609802}</a:tableStyleId>
              </a:tblPr>
              <a:tblGrid>
                <a:gridCol w="11449270">
                  <a:extLst>
                    <a:ext uri="{9D8B030D-6E8A-4147-A177-3AD203B41FA5}">
                      <a16:colId xmlns:a16="http://schemas.microsoft.com/office/drawing/2014/main" val="1463996727"/>
                    </a:ext>
                  </a:extLst>
                </a:gridCol>
              </a:tblGrid>
              <a:tr h="1084033">
                <a:tc>
                  <a:txBody>
                    <a:bodyPr/>
                    <a:lstStyle/>
                    <a:p>
                      <a:pPr algn="l">
                        <a:lnSpc>
                          <a:spcPct val="115000"/>
                        </a:lnSpc>
                        <a:spcBef>
                          <a:spcPts val="600"/>
                        </a:spcBef>
                        <a:spcAft>
                          <a:spcPts val="600"/>
                        </a:spcAft>
                      </a:pPr>
                      <a:r>
                        <a:rPr lang="en-GB" sz="2100" cap="all" baseline="0" dirty="0">
                          <a:solidFill>
                            <a:srgbClr val="0070C0"/>
                          </a:solidFill>
                          <a:effectLst/>
                        </a:rPr>
                        <a:t>CONSOLIDATED</a:t>
                      </a:r>
                      <a:br>
                        <a:rPr lang="en-GB" sz="1600" u="sng" dirty="0">
                          <a:solidFill>
                            <a:srgbClr val="0070C0"/>
                          </a:solidFill>
                          <a:effectLst/>
                        </a:rPr>
                      </a:br>
                      <a:r>
                        <a:rPr lang="en-GB" sz="1600" b="0" kern="1200" dirty="0">
                          <a:solidFill>
                            <a:srgbClr val="0070C0"/>
                          </a:solidFill>
                          <a:effectLst/>
                          <a:latin typeface="+mn-lt"/>
                          <a:ea typeface="+mn-ea"/>
                          <a:cs typeface="+mn-cs"/>
                        </a:rPr>
                        <a:t>written texts should be presented as a </a:t>
                      </a:r>
                      <a:r>
                        <a:rPr lang="en-GB" sz="1600" b="1" kern="1200" dirty="0">
                          <a:solidFill>
                            <a:srgbClr val="0070C0"/>
                          </a:solidFill>
                          <a:effectLst/>
                          <a:latin typeface="+mn-lt"/>
                          <a:ea typeface="+mn-ea"/>
                          <a:cs typeface="+mn-cs"/>
                        </a:rPr>
                        <a:t>single set of harmonised comments </a:t>
                      </a:r>
                      <a:r>
                        <a:rPr lang="en-GB" sz="1600" b="0" kern="1200" dirty="0">
                          <a:solidFill>
                            <a:srgbClr val="0070C0"/>
                          </a:solidFill>
                          <a:effectLst/>
                          <a:latin typeface="+mn-lt"/>
                          <a:ea typeface="+mn-ea"/>
                          <a:cs typeface="+mn-cs"/>
                        </a:rPr>
                        <a:t>in which there are no areas of contradiction;</a:t>
                      </a:r>
                      <a:br>
                        <a:rPr lang="en-GB" sz="1600" b="0" kern="1200" dirty="0">
                          <a:solidFill>
                            <a:srgbClr val="0070C0"/>
                          </a:solidFill>
                          <a:effectLst/>
                          <a:latin typeface="+mn-lt"/>
                          <a:ea typeface="+mn-ea"/>
                          <a:cs typeface="+mn-cs"/>
                        </a:rPr>
                      </a:br>
                      <a:r>
                        <a:rPr lang="en-GB" sz="1600" b="0" kern="1200" dirty="0">
                          <a:solidFill>
                            <a:srgbClr val="0070C0"/>
                          </a:solidFill>
                          <a:effectLst/>
                          <a:latin typeface="+mn-lt"/>
                          <a:ea typeface="+mn-ea"/>
                          <a:cs typeface="+mn-cs"/>
                        </a:rPr>
                        <a:t>consolidated scores should be consistent with final written comments and not (in all cases) a simple mathematical average.</a:t>
                      </a:r>
                    </a:p>
                  </a:txBody>
                  <a:tcPr marL="68580" marR="6858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86389497"/>
                  </a:ext>
                </a:extLst>
              </a:tr>
            </a:tbl>
          </a:graphicData>
        </a:graphic>
      </p:graphicFrame>
      <p:pic>
        <p:nvPicPr>
          <p:cNvPr id="10" name="Picture 9" descr="A picture containing text&#10;&#10;Description automatically generated">
            <a:extLst>
              <a:ext uri="{FF2B5EF4-FFF2-40B4-BE49-F238E27FC236}">
                <a16:creationId xmlns:a16="http://schemas.microsoft.com/office/drawing/2014/main" id="{E51D69B6-6EED-46A3-AC3C-769CA2784458}"/>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900000">
            <a:off x="6740778" y="4271201"/>
            <a:ext cx="2501212" cy="1416702"/>
          </a:xfrm>
          <a:prstGeom prst="rect">
            <a:avLst/>
          </a:prstGeom>
        </p:spPr>
      </p:pic>
    </p:spTree>
    <p:extLst>
      <p:ext uri="{BB962C8B-B14F-4D97-AF65-F5344CB8AC3E}">
        <p14:creationId xmlns:p14="http://schemas.microsoft.com/office/powerpoint/2010/main" val="966644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7104112" y="1019002"/>
            <a:ext cx="4461977" cy="4819992"/>
          </a:xfrm>
          <a:prstGeom prst="rect">
            <a:avLst/>
          </a:prstGeom>
        </p:spPr>
        <p:txBody>
          <a:bodyPr vert="horz" lIns="91440" tIns="45720" rIns="91440" bIns="45720" rtlCol="0" anchor="ctr" anchorCtr="0">
            <a:no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6600" b="1" i="0" u="none" strike="noStrike" kern="1200" cap="none" spc="0" normalizeH="0" baseline="0" noProof="0" dirty="0">
                <a:ln>
                  <a:noFill/>
                </a:ln>
                <a:solidFill>
                  <a:srgbClr val="1F497D">
                    <a:lumMod val="75000"/>
                  </a:srgbClr>
                </a:solidFill>
                <a:effectLst/>
                <a:uLnTx/>
                <a:uFillTx/>
                <a:latin typeface="Candara" panose="020E0502030303020204" pitchFamily="34" charset="0"/>
                <a:ea typeface="+mn-ea"/>
                <a:cs typeface="+mn-cs"/>
              </a:rPr>
              <a:t>Change of Role</a:t>
            </a:r>
            <a:br>
              <a:rPr kumimoji="0" lang="en-US" sz="6600" b="1" i="0" u="none" strike="noStrike" kern="1200" cap="none" spc="0" normalizeH="0" baseline="0" noProof="0" dirty="0">
                <a:ln>
                  <a:noFill/>
                </a:ln>
                <a:solidFill>
                  <a:srgbClr val="1F497D">
                    <a:lumMod val="75000"/>
                  </a:srgbClr>
                </a:solidFill>
                <a:effectLst/>
                <a:uLnTx/>
                <a:uFillTx/>
                <a:latin typeface="Candara" panose="020E0502030303020204" pitchFamily="34" charset="0"/>
                <a:ea typeface="+mn-ea"/>
                <a:cs typeface="+mn-cs"/>
              </a:rPr>
            </a:br>
            <a:br>
              <a:rPr kumimoji="0" lang="en-US" sz="6600" b="1" i="0" u="none" strike="noStrike" kern="1200" cap="none" spc="0" normalizeH="0" baseline="0" noProof="0" dirty="0">
                <a:ln>
                  <a:noFill/>
                </a:ln>
                <a:solidFill>
                  <a:srgbClr val="1F497D">
                    <a:lumMod val="75000"/>
                  </a:srgbClr>
                </a:solidFill>
                <a:effectLst/>
                <a:uLnTx/>
                <a:uFillTx/>
                <a:latin typeface="Candara" panose="020E0502030303020204" pitchFamily="34" charset="0"/>
                <a:ea typeface="+mn-ea"/>
                <a:cs typeface="+mn-cs"/>
              </a:rPr>
            </a:br>
            <a:r>
              <a:rPr kumimoji="0" lang="en-US" sz="6600" b="1" i="0" u="none" strike="noStrike" kern="1200" cap="none" spc="0" normalizeH="0" baseline="0" noProof="0" dirty="0">
                <a:ln>
                  <a:noFill/>
                </a:ln>
                <a:solidFill>
                  <a:srgbClr val="1F497D">
                    <a:lumMod val="75000"/>
                  </a:srgbClr>
                </a:solidFill>
                <a:effectLst/>
                <a:uLnTx/>
                <a:uFillTx/>
                <a:latin typeface="Candara" panose="020E0502030303020204" pitchFamily="34" charset="0"/>
                <a:ea typeface="+mn-ea"/>
                <a:cs typeface="+mn-cs"/>
              </a:rPr>
              <a:t>Make Your Choice</a:t>
            </a:r>
          </a:p>
        </p:txBody>
      </p:sp>
      <p:pic>
        <p:nvPicPr>
          <p:cNvPr id="3" name="Picture 2">
            <a:extLst>
              <a:ext uri="{FF2B5EF4-FFF2-40B4-BE49-F238E27FC236}">
                <a16:creationId xmlns:a16="http://schemas.microsoft.com/office/drawing/2014/main" id="{B4A0AA3B-AA12-41E3-8B44-F14C7911201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2" b="-626"/>
          <a:stretch/>
        </p:blipFill>
        <p:spPr>
          <a:xfrm>
            <a:off x="839416" y="208644"/>
            <a:ext cx="5472600" cy="6440711"/>
          </a:xfrm>
          <a:prstGeom prst="rect">
            <a:avLst/>
          </a:prstGeom>
        </p:spPr>
      </p:pic>
      <p:sp>
        <p:nvSpPr>
          <p:cNvPr id="2" name="TextBox 1">
            <a:extLst>
              <a:ext uri="{FF2B5EF4-FFF2-40B4-BE49-F238E27FC236}">
                <a16:creationId xmlns:a16="http://schemas.microsoft.com/office/drawing/2014/main" id="{21447DCB-3ABD-4D78-9196-66EC788FBF0B}"/>
              </a:ext>
            </a:extLst>
          </p:cNvPr>
          <p:cNvSpPr txBox="1"/>
          <p:nvPr/>
        </p:nvSpPr>
        <p:spPr>
          <a:xfrm>
            <a:off x="2999656" y="948654"/>
            <a:ext cx="2962277" cy="937331"/>
          </a:xfrm>
          <a:prstGeom prst="rect">
            <a:avLst/>
          </a:prstGeom>
        </p:spPr>
        <p:txBody>
          <a:bodyPr vert="horz" lIns="91440" tIns="45720" rIns="91440" bIns="45720" rtlCol="0" anchor="ctr" anchorCtr="0">
            <a:no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4800" b="1" i="0" u="none" strike="noStrike" kern="1200" cap="none" spc="0" normalizeH="0" baseline="0" noProof="0" dirty="0">
                <a:ln>
                  <a:noFill/>
                </a:ln>
                <a:solidFill>
                  <a:srgbClr val="FF0000"/>
                </a:solidFill>
                <a:effectLst/>
                <a:uLnTx/>
                <a:uFillTx/>
                <a:latin typeface="Calibri"/>
                <a:ea typeface="+mn-ea"/>
                <a:cs typeface="+mn-cs"/>
              </a:rPr>
              <a:t>CONSULT</a:t>
            </a:r>
          </a:p>
        </p:txBody>
      </p:sp>
      <p:sp>
        <p:nvSpPr>
          <p:cNvPr id="5" name="TextBox 4">
            <a:extLst>
              <a:ext uri="{FF2B5EF4-FFF2-40B4-BE49-F238E27FC236}">
                <a16:creationId xmlns:a16="http://schemas.microsoft.com/office/drawing/2014/main" id="{C0793BD3-9971-FC84-C3D4-AFE4A56E1B03}"/>
              </a:ext>
            </a:extLst>
          </p:cNvPr>
          <p:cNvSpPr txBox="1"/>
          <p:nvPr/>
        </p:nvSpPr>
        <p:spPr>
          <a:xfrm>
            <a:off x="2999655" y="5085184"/>
            <a:ext cx="2962277" cy="937331"/>
          </a:xfrm>
          <a:prstGeom prst="rect">
            <a:avLst/>
          </a:prstGeom>
        </p:spPr>
        <p:txBody>
          <a:bodyPr vert="horz" lIns="91440" tIns="45720" rIns="91440" bIns="45720" rtlCol="0" anchor="ctr" anchorCtr="0">
            <a:no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4800" b="1" i="0" u="none" strike="noStrike" kern="1200" cap="none" spc="0" normalizeH="0" baseline="0" noProof="0" dirty="0">
                <a:ln>
                  <a:noFill/>
                </a:ln>
                <a:solidFill>
                  <a:srgbClr val="00B050"/>
                </a:solidFill>
                <a:effectLst/>
                <a:uLnTx/>
                <a:uFillTx/>
                <a:latin typeface="Calibri"/>
                <a:ea typeface="+mn-ea"/>
                <a:cs typeface="+mn-cs"/>
              </a:rPr>
              <a:t>COMBINE</a:t>
            </a:r>
          </a:p>
        </p:txBody>
      </p:sp>
      <p:sp>
        <p:nvSpPr>
          <p:cNvPr id="11" name="TextBox 10">
            <a:extLst>
              <a:ext uri="{FF2B5EF4-FFF2-40B4-BE49-F238E27FC236}">
                <a16:creationId xmlns:a16="http://schemas.microsoft.com/office/drawing/2014/main" id="{55DC1A6E-F40F-37FE-9C96-F15F77AF4E6C}"/>
              </a:ext>
            </a:extLst>
          </p:cNvPr>
          <p:cNvSpPr txBox="1"/>
          <p:nvPr/>
        </p:nvSpPr>
        <p:spPr>
          <a:xfrm>
            <a:off x="2999654" y="2960333"/>
            <a:ext cx="2962277" cy="937331"/>
          </a:xfrm>
          <a:prstGeom prst="rect">
            <a:avLst/>
          </a:prstGeom>
        </p:spPr>
        <p:txBody>
          <a:bodyPr vert="horz" lIns="91440" tIns="45720" rIns="91440" bIns="45720" rtlCol="0" anchor="ctr" anchorCtr="0">
            <a:no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4800" b="1" i="0" u="none" strike="noStrike" kern="1200" cap="none" spc="0" normalizeH="0" baseline="0" noProof="0" dirty="0">
                <a:ln>
                  <a:noFill/>
                </a:ln>
                <a:solidFill>
                  <a:srgbClr val="F79646">
                    <a:lumMod val="75000"/>
                  </a:srgbClr>
                </a:solidFill>
                <a:effectLst/>
                <a:uLnTx/>
                <a:uFillTx/>
                <a:latin typeface="Calibri"/>
                <a:ea typeface="+mn-ea"/>
                <a:cs typeface="+mn-cs"/>
              </a:rPr>
              <a:t>CONVERSE</a:t>
            </a:r>
          </a:p>
        </p:txBody>
      </p:sp>
    </p:spTree>
    <p:extLst>
      <p:ext uri="{BB962C8B-B14F-4D97-AF65-F5344CB8AC3E}">
        <p14:creationId xmlns:p14="http://schemas.microsoft.com/office/powerpoint/2010/main" val="3254558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3E00A53A-2C86-46C5-B0EC-20C3FA779916}"/>
              </a:ext>
            </a:extLst>
          </p:cNvPr>
          <p:cNvGrpSpPr/>
          <p:nvPr/>
        </p:nvGrpSpPr>
        <p:grpSpPr>
          <a:xfrm>
            <a:off x="-17197" y="0"/>
            <a:ext cx="6797273" cy="6858000"/>
            <a:chOff x="-17197" y="0"/>
            <a:chExt cx="6797273" cy="6858000"/>
          </a:xfrm>
        </p:grpSpPr>
        <p:pic>
          <p:nvPicPr>
            <p:cNvPr id="5" name="Picture 4">
              <a:extLst>
                <a:ext uri="{FF2B5EF4-FFF2-40B4-BE49-F238E27FC236}">
                  <a16:creationId xmlns:a16="http://schemas.microsoft.com/office/drawing/2014/main" id="{B1FAB598-9654-4583-B9FD-F02760653DCB}"/>
                </a:ext>
              </a:extLst>
            </p:cNvPr>
            <p:cNvPicPr>
              <a:picLocks noChangeAspect="1"/>
            </p:cNvPicPr>
            <p:nvPr/>
          </p:nvPicPr>
          <p:blipFill rotWithShape="1">
            <a:blip r:embed="rId3">
              <a:extLst>
                <a:ext uri="{28A0092B-C50C-407E-A947-70E740481C1C}">
                  <a14:useLocalDpi xmlns:a14="http://schemas.microsoft.com/office/drawing/2010/main" val="0"/>
                </a:ext>
              </a:extLst>
            </a:blip>
            <a:srcRect r="40412"/>
            <a:stretch/>
          </p:blipFill>
          <p:spPr>
            <a:xfrm>
              <a:off x="-17197" y="0"/>
              <a:ext cx="6689261" cy="6858000"/>
            </a:xfrm>
            <a:prstGeom prst="rect">
              <a:avLst/>
            </a:prstGeom>
          </p:spPr>
        </p:pic>
        <p:sp>
          <p:nvSpPr>
            <p:cNvPr id="10" name="Rectangle 9">
              <a:extLst>
                <a:ext uri="{FF2B5EF4-FFF2-40B4-BE49-F238E27FC236}">
                  <a16:creationId xmlns:a16="http://schemas.microsoft.com/office/drawing/2014/main" id="{643C7A80-58C5-4030-B814-58C01C5E24A3}"/>
                </a:ext>
              </a:extLst>
            </p:cNvPr>
            <p:cNvSpPr/>
            <p:nvPr/>
          </p:nvSpPr>
          <p:spPr>
            <a:xfrm>
              <a:off x="5019092" y="0"/>
              <a:ext cx="1760984" cy="6858000"/>
            </a:xfrm>
            <a:prstGeom prst="rect">
              <a:avLst/>
            </a:prstGeom>
            <a:gradFill flip="none" rotWithShape="1">
              <a:gsLst>
                <a:gs pos="0">
                  <a:schemeClr val="bg1">
                    <a:alpha val="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srgbClr val="4F81BD">
                    <a:lumMod val="50000"/>
                  </a:srgbClr>
                </a:solidFill>
                <a:effectLst/>
                <a:uLnTx/>
                <a:uFillTx/>
                <a:latin typeface="Calibri"/>
                <a:ea typeface="+mn-ea"/>
                <a:cs typeface="+mn-cs"/>
              </a:endParaRPr>
            </a:p>
          </p:txBody>
        </p:sp>
      </p:grpSp>
      <p:sp>
        <p:nvSpPr>
          <p:cNvPr id="12" name="TextBox 11">
            <a:extLst>
              <a:ext uri="{FF2B5EF4-FFF2-40B4-BE49-F238E27FC236}">
                <a16:creationId xmlns:a16="http://schemas.microsoft.com/office/drawing/2014/main" id="{42A62889-2955-428F-B4B0-A89E761A672F}"/>
              </a:ext>
            </a:extLst>
          </p:cNvPr>
          <p:cNvSpPr txBox="1"/>
          <p:nvPr/>
        </p:nvSpPr>
        <p:spPr>
          <a:xfrm>
            <a:off x="5019092" y="3597005"/>
            <a:ext cx="6689261" cy="240065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500" b="1" i="0" u="none" strike="noStrike" kern="1200" cap="none" spc="0" normalizeH="0" baseline="0" noProof="0" dirty="0">
                <a:ln>
                  <a:noFill/>
                </a:ln>
                <a:solidFill>
                  <a:srgbClr val="4F81BD"/>
                </a:solidFill>
                <a:effectLst/>
                <a:uLnTx/>
                <a:uFillTx/>
                <a:latin typeface="Trebuchet MS" panose="020B0603020202020204" pitchFamily="34" charset="0"/>
                <a:ea typeface="+mn-ea"/>
                <a:cs typeface="Helvetica" panose="020B0604020202020204" pitchFamily="34" charset="0"/>
              </a:rPr>
              <a:t>What Would You Do?</a:t>
            </a:r>
          </a:p>
        </p:txBody>
      </p:sp>
      <p:grpSp>
        <p:nvGrpSpPr>
          <p:cNvPr id="2" name="Group 1">
            <a:extLst>
              <a:ext uri="{FF2B5EF4-FFF2-40B4-BE49-F238E27FC236}">
                <a16:creationId xmlns:a16="http://schemas.microsoft.com/office/drawing/2014/main" id="{0445B28C-E712-4214-8575-0C709B6B7446}"/>
              </a:ext>
            </a:extLst>
          </p:cNvPr>
          <p:cNvGrpSpPr/>
          <p:nvPr/>
        </p:nvGrpSpPr>
        <p:grpSpPr>
          <a:xfrm>
            <a:off x="724194" y="548680"/>
            <a:ext cx="10743612" cy="1516826"/>
            <a:chOff x="839415" y="543841"/>
            <a:chExt cx="10743612" cy="1516826"/>
          </a:xfrm>
        </p:grpSpPr>
        <p:sp>
          <p:nvSpPr>
            <p:cNvPr id="6" name="Rectangle: Rounded Corners 5">
              <a:extLst>
                <a:ext uri="{FF2B5EF4-FFF2-40B4-BE49-F238E27FC236}">
                  <a16:creationId xmlns:a16="http://schemas.microsoft.com/office/drawing/2014/main" id="{BAB58519-4456-436D-8A6D-8E4C643B3E65}"/>
                </a:ext>
              </a:extLst>
            </p:cNvPr>
            <p:cNvSpPr/>
            <p:nvPr/>
          </p:nvSpPr>
          <p:spPr>
            <a:xfrm>
              <a:off x="839415" y="548499"/>
              <a:ext cx="3011095" cy="151216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COMBINE</a:t>
              </a:r>
            </a:p>
          </p:txBody>
        </p:sp>
        <p:sp>
          <p:nvSpPr>
            <p:cNvPr id="9" name="Rectangle: Rounded Corners 8">
              <a:extLst>
                <a:ext uri="{FF2B5EF4-FFF2-40B4-BE49-F238E27FC236}">
                  <a16:creationId xmlns:a16="http://schemas.microsoft.com/office/drawing/2014/main" id="{874B177C-E47E-4785-9126-30BFCFAA0657}"/>
                </a:ext>
              </a:extLst>
            </p:cNvPr>
            <p:cNvSpPr/>
            <p:nvPr/>
          </p:nvSpPr>
          <p:spPr>
            <a:xfrm>
              <a:off x="8564957" y="543841"/>
              <a:ext cx="3018070" cy="1512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CONSULT</a:t>
              </a:r>
            </a:p>
          </p:txBody>
        </p:sp>
        <p:sp>
          <p:nvSpPr>
            <p:cNvPr id="8" name="Rectangle: Rounded Corners 7">
              <a:extLst>
                <a:ext uri="{FF2B5EF4-FFF2-40B4-BE49-F238E27FC236}">
                  <a16:creationId xmlns:a16="http://schemas.microsoft.com/office/drawing/2014/main" id="{00327E9A-91F4-427A-9817-33D09D1E9B80}"/>
                </a:ext>
              </a:extLst>
            </p:cNvPr>
            <p:cNvSpPr/>
            <p:nvPr/>
          </p:nvSpPr>
          <p:spPr>
            <a:xfrm>
              <a:off x="4702186" y="548499"/>
              <a:ext cx="3011095" cy="151216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CONVERSE</a:t>
              </a:r>
            </a:p>
          </p:txBody>
        </p:sp>
      </p:grpSp>
    </p:spTree>
    <p:extLst>
      <p:ext uri="{BB962C8B-B14F-4D97-AF65-F5344CB8AC3E}">
        <p14:creationId xmlns:p14="http://schemas.microsoft.com/office/powerpoint/2010/main" val="3410303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892552"/>
          </a:xfrm>
          <a:prstGeom prst="rect">
            <a:avLst/>
          </a:prstGeom>
          <a:solidFill>
            <a:srgbClr val="007FBE"/>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n-ea"/>
                <a:cs typeface="+mn-cs"/>
              </a:rPr>
              <a:t>Consolidation Process: What Action is Required?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graphicFrame>
        <p:nvGraphicFramePr>
          <p:cNvPr id="3" name="Table 2"/>
          <p:cNvGraphicFramePr>
            <a:graphicFrameLocks noGrp="1"/>
          </p:cNvGraphicFramePr>
          <p:nvPr/>
        </p:nvGraphicFramePr>
        <p:xfrm>
          <a:off x="708989" y="2996952"/>
          <a:ext cx="11017224" cy="3017520"/>
        </p:xfrm>
        <a:graphic>
          <a:graphicData uri="http://schemas.openxmlformats.org/drawingml/2006/table">
            <a:tbl>
              <a:tblPr>
                <a:tableStyleId>{5C22544A-7EE6-4342-B048-85BDC9FD1C3A}</a:tableStyleId>
              </a:tblPr>
              <a:tblGrid>
                <a:gridCol w="11017224">
                  <a:extLst>
                    <a:ext uri="{9D8B030D-6E8A-4147-A177-3AD203B41FA5}">
                      <a16:colId xmlns:a16="http://schemas.microsoft.com/office/drawing/2014/main" val="20000"/>
                    </a:ext>
                  </a:extLst>
                </a:gridCol>
              </a:tblGrid>
              <a:tr h="978728">
                <a:tc>
                  <a:txBody>
                    <a:bodyPr/>
                    <a:lstStyle/>
                    <a:p>
                      <a:pPr algn="l">
                        <a:lnSpc>
                          <a:spcPct val="100000"/>
                        </a:lnSpc>
                        <a:spcAft>
                          <a:spcPts val="0"/>
                        </a:spcAft>
                      </a:pPr>
                      <a:r>
                        <a:rPr lang="en-GB" sz="3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1: </a:t>
                      </a:r>
                      <a:r>
                        <a:rPr lang="en-GB"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Evaluation plans are clearly stated and it is positive to see ambitions for securing feedback from participating learners in school and work-based settings.</a:t>
                      </a:r>
                      <a:br>
                        <a:rPr lang="en-GB" sz="4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br>
                        <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GB" sz="3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2: </a:t>
                      </a:r>
                      <a:r>
                        <a:rPr lang="en-GB"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Evaluation plans are outlined yet specific performance indicators are lacking.</a:t>
                      </a:r>
                    </a:p>
                  </a:txBody>
                  <a:tcPr marL="114300" marR="114300" marT="0" marB="0">
                    <a:noFill/>
                  </a:tcPr>
                </a:tc>
                <a:extLst>
                  <a:ext uri="{0D108BD9-81ED-4DB2-BD59-A6C34878D82A}">
                    <a16:rowId xmlns:a16="http://schemas.microsoft.com/office/drawing/2014/main" val="10001"/>
                  </a:ext>
                </a:extLst>
              </a:tr>
            </a:tbl>
          </a:graphicData>
        </a:graphic>
      </p:graphicFrame>
      <p:grpSp>
        <p:nvGrpSpPr>
          <p:cNvPr id="6" name="Group 5">
            <a:extLst>
              <a:ext uri="{FF2B5EF4-FFF2-40B4-BE49-F238E27FC236}">
                <a16:creationId xmlns:a16="http://schemas.microsoft.com/office/drawing/2014/main" id="{40551BB4-8BAA-4715-AB54-D5AC6CA27486}"/>
              </a:ext>
            </a:extLst>
          </p:cNvPr>
          <p:cNvGrpSpPr/>
          <p:nvPr/>
        </p:nvGrpSpPr>
        <p:grpSpPr>
          <a:xfrm>
            <a:off x="724194" y="1124744"/>
            <a:ext cx="10743612" cy="1516826"/>
            <a:chOff x="839415" y="543841"/>
            <a:chExt cx="10743612" cy="1516826"/>
          </a:xfrm>
        </p:grpSpPr>
        <p:sp>
          <p:nvSpPr>
            <p:cNvPr id="7" name="Rectangle: Rounded Corners 6">
              <a:extLst>
                <a:ext uri="{FF2B5EF4-FFF2-40B4-BE49-F238E27FC236}">
                  <a16:creationId xmlns:a16="http://schemas.microsoft.com/office/drawing/2014/main" id="{0964806E-339B-425F-A706-9E8CA75FF1CC}"/>
                </a:ext>
              </a:extLst>
            </p:cNvPr>
            <p:cNvSpPr/>
            <p:nvPr/>
          </p:nvSpPr>
          <p:spPr>
            <a:xfrm>
              <a:off x="839415" y="548499"/>
              <a:ext cx="3011095" cy="151216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COMBINE</a:t>
              </a:r>
            </a:p>
          </p:txBody>
        </p:sp>
        <p:sp>
          <p:nvSpPr>
            <p:cNvPr id="8" name="Rectangle: Rounded Corners 7">
              <a:extLst>
                <a:ext uri="{FF2B5EF4-FFF2-40B4-BE49-F238E27FC236}">
                  <a16:creationId xmlns:a16="http://schemas.microsoft.com/office/drawing/2014/main" id="{5F652F53-855E-4281-A87D-D39E7211CA12}"/>
                </a:ext>
              </a:extLst>
            </p:cNvPr>
            <p:cNvSpPr/>
            <p:nvPr/>
          </p:nvSpPr>
          <p:spPr>
            <a:xfrm>
              <a:off x="8564957" y="543841"/>
              <a:ext cx="3018070" cy="1512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CONSULT</a:t>
              </a:r>
            </a:p>
          </p:txBody>
        </p:sp>
        <p:sp>
          <p:nvSpPr>
            <p:cNvPr id="9" name="Rectangle: Rounded Corners 8">
              <a:extLst>
                <a:ext uri="{FF2B5EF4-FFF2-40B4-BE49-F238E27FC236}">
                  <a16:creationId xmlns:a16="http://schemas.microsoft.com/office/drawing/2014/main" id="{E8BC09A5-2F02-4D7E-82D5-604FF6726788}"/>
                </a:ext>
              </a:extLst>
            </p:cNvPr>
            <p:cNvSpPr/>
            <p:nvPr/>
          </p:nvSpPr>
          <p:spPr>
            <a:xfrm>
              <a:off x="4702186" y="548499"/>
              <a:ext cx="3011095" cy="151216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CONVERSE</a:t>
              </a:r>
            </a:p>
          </p:txBody>
        </p:sp>
      </p:grpSp>
    </p:spTree>
    <p:extLst>
      <p:ext uri="{BB962C8B-B14F-4D97-AF65-F5344CB8AC3E}">
        <p14:creationId xmlns:p14="http://schemas.microsoft.com/office/powerpoint/2010/main" val="2987663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892552"/>
          </a:xfrm>
          <a:prstGeom prst="rect">
            <a:avLst/>
          </a:prstGeom>
          <a:solidFill>
            <a:srgbClr val="007FBE"/>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n-ea"/>
                <a:cs typeface="+mn-cs"/>
              </a:rPr>
              <a:t>Consolidation Process: What Action is Required?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a:extLst>
              <a:ext uri="{FF2B5EF4-FFF2-40B4-BE49-F238E27FC236}">
                <a16:creationId xmlns:a16="http://schemas.microsoft.com/office/drawing/2014/main" id="{40551BB4-8BAA-4715-AB54-D5AC6CA27486}"/>
              </a:ext>
            </a:extLst>
          </p:cNvPr>
          <p:cNvGrpSpPr/>
          <p:nvPr/>
        </p:nvGrpSpPr>
        <p:grpSpPr>
          <a:xfrm>
            <a:off x="724194" y="1124744"/>
            <a:ext cx="10743612" cy="1516826"/>
            <a:chOff x="839415" y="543841"/>
            <a:chExt cx="10743612" cy="1516826"/>
          </a:xfrm>
        </p:grpSpPr>
        <p:sp>
          <p:nvSpPr>
            <p:cNvPr id="7" name="Rectangle: Rounded Corners 6">
              <a:extLst>
                <a:ext uri="{FF2B5EF4-FFF2-40B4-BE49-F238E27FC236}">
                  <a16:creationId xmlns:a16="http://schemas.microsoft.com/office/drawing/2014/main" id="{0964806E-339B-425F-A706-9E8CA75FF1CC}"/>
                </a:ext>
              </a:extLst>
            </p:cNvPr>
            <p:cNvSpPr/>
            <p:nvPr/>
          </p:nvSpPr>
          <p:spPr>
            <a:xfrm>
              <a:off x="839415" y="548499"/>
              <a:ext cx="3011095" cy="151216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COMBINE</a:t>
              </a:r>
            </a:p>
          </p:txBody>
        </p:sp>
        <p:sp>
          <p:nvSpPr>
            <p:cNvPr id="8" name="Rectangle: Rounded Corners 7">
              <a:extLst>
                <a:ext uri="{FF2B5EF4-FFF2-40B4-BE49-F238E27FC236}">
                  <a16:creationId xmlns:a16="http://schemas.microsoft.com/office/drawing/2014/main" id="{5F652F53-855E-4281-A87D-D39E7211CA12}"/>
                </a:ext>
              </a:extLst>
            </p:cNvPr>
            <p:cNvSpPr/>
            <p:nvPr/>
          </p:nvSpPr>
          <p:spPr>
            <a:xfrm>
              <a:off x="8564957" y="543841"/>
              <a:ext cx="3018070" cy="1512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CONSULT</a:t>
              </a:r>
            </a:p>
          </p:txBody>
        </p:sp>
        <p:sp>
          <p:nvSpPr>
            <p:cNvPr id="9" name="Rectangle: Rounded Corners 8">
              <a:extLst>
                <a:ext uri="{FF2B5EF4-FFF2-40B4-BE49-F238E27FC236}">
                  <a16:creationId xmlns:a16="http://schemas.microsoft.com/office/drawing/2014/main" id="{E8BC09A5-2F02-4D7E-82D5-604FF6726788}"/>
                </a:ext>
              </a:extLst>
            </p:cNvPr>
            <p:cNvSpPr/>
            <p:nvPr/>
          </p:nvSpPr>
          <p:spPr>
            <a:xfrm>
              <a:off x="4702186" y="548499"/>
              <a:ext cx="3011095" cy="151216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CONVERSE</a:t>
              </a:r>
            </a:p>
          </p:txBody>
        </p:sp>
      </p:grpSp>
      <p:graphicFrame>
        <p:nvGraphicFramePr>
          <p:cNvPr id="10" name="Table 9">
            <a:extLst>
              <a:ext uri="{FF2B5EF4-FFF2-40B4-BE49-F238E27FC236}">
                <a16:creationId xmlns:a16="http://schemas.microsoft.com/office/drawing/2014/main" id="{980ED91C-42FC-4BD9-8CEB-7D216F5F1F93}"/>
              </a:ext>
            </a:extLst>
          </p:cNvPr>
          <p:cNvGraphicFramePr>
            <a:graphicFrameLocks noGrp="1"/>
          </p:cNvGraphicFramePr>
          <p:nvPr/>
        </p:nvGraphicFramePr>
        <p:xfrm>
          <a:off x="708989" y="2996952"/>
          <a:ext cx="11017224" cy="3209544"/>
        </p:xfrm>
        <a:graphic>
          <a:graphicData uri="http://schemas.openxmlformats.org/drawingml/2006/table">
            <a:tbl>
              <a:tblPr>
                <a:tableStyleId>{5C22544A-7EE6-4342-B048-85BDC9FD1C3A}</a:tableStyleId>
              </a:tblPr>
              <a:tblGrid>
                <a:gridCol w="11017224">
                  <a:extLst>
                    <a:ext uri="{9D8B030D-6E8A-4147-A177-3AD203B41FA5}">
                      <a16:colId xmlns:a16="http://schemas.microsoft.com/office/drawing/2014/main" val="20000"/>
                    </a:ext>
                  </a:extLst>
                </a:gridCol>
              </a:tblGrid>
              <a:tr h="978728">
                <a:tc>
                  <a:txBody>
                    <a:bodyPr/>
                    <a:lstStyle/>
                    <a:p>
                      <a:pPr algn="l">
                        <a:lnSpc>
                          <a:spcPct val="90000"/>
                        </a:lnSpc>
                        <a:spcAft>
                          <a:spcPts val="0"/>
                        </a:spcAft>
                      </a:pPr>
                      <a:r>
                        <a:rPr lang="en-GB" sz="3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1: </a:t>
                      </a:r>
                      <a:r>
                        <a:rPr lang="en-GB"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Ambitions for involving non-traditional learner audiences are positive and sufficient insight is given into how this expects to be achieved, specifically.</a:t>
                      </a:r>
                      <a:br>
                        <a:rPr lang="en-GB" sz="4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br>
                        <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GB" sz="3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2: </a:t>
                      </a:r>
                      <a:r>
                        <a:rPr lang="en-GB"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Whilst having valid plans for engaging non-traditional learner audiences in the targeted training programmes, the level of detail provided is fairly minimal.</a:t>
                      </a:r>
                    </a:p>
                  </a:txBody>
                  <a:tcPr marL="114300" marR="114300" marT="0" marB="0">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03125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892552"/>
          </a:xfrm>
          <a:prstGeom prst="rect">
            <a:avLst/>
          </a:prstGeom>
          <a:solidFill>
            <a:srgbClr val="007FBE"/>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n-ea"/>
                <a:cs typeface="+mn-cs"/>
              </a:rPr>
              <a:t>Consolidation Process: What Action is Required?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a:extLst>
              <a:ext uri="{FF2B5EF4-FFF2-40B4-BE49-F238E27FC236}">
                <a16:creationId xmlns:a16="http://schemas.microsoft.com/office/drawing/2014/main" id="{40551BB4-8BAA-4715-AB54-D5AC6CA27486}"/>
              </a:ext>
            </a:extLst>
          </p:cNvPr>
          <p:cNvGrpSpPr/>
          <p:nvPr/>
        </p:nvGrpSpPr>
        <p:grpSpPr>
          <a:xfrm>
            <a:off x="724194" y="1124744"/>
            <a:ext cx="10743612" cy="1516826"/>
            <a:chOff x="839415" y="543841"/>
            <a:chExt cx="10743612" cy="1516826"/>
          </a:xfrm>
        </p:grpSpPr>
        <p:sp>
          <p:nvSpPr>
            <p:cNvPr id="7" name="Rectangle: Rounded Corners 6">
              <a:extLst>
                <a:ext uri="{FF2B5EF4-FFF2-40B4-BE49-F238E27FC236}">
                  <a16:creationId xmlns:a16="http://schemas.microsoft.com/office/drawing/2014/main" id="{0964806E-339B-425F-A706-9E8CA75FF1CC}"/>
                </a:ext>
              </a:extLst>
            </p:cNvPr>
            <p:cNvSpPr/>
            <p:nvPr/>
          </p:nvSpPr>
          <p:spPr>
            <a:xfrm>
              <a:off x="839415" y="548499"/>
              <a:ext cx="3011095" cy="151216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COMBINE</a:t>
              </a:r>
            </a:p>
          </p:txBody>
        </p:sp>
        <p:sp>
          <p:nvSpPr>
            <p:cNvPr id="8" name="Rectangle: Rounded Corners 7">
              <a:extLst>
                <a:ext uri="{FF2B5EF4-FFF2-40B4-BE49-F238E27FC236}">
                  <a16:creationId xmlns:a16="http://schemas.microsoft.com/office/drawing/2014/main" id="{5F652F53-855E-4281-A87D-D39E7211CA12}"/>
                </a:ext>
              </a:extLst>
            </p:cNvPr>
            <p:cNvSpPr/>
            <p:nvPr/>
          </p:nvSpPr>
          <p:spPr>
            <a:xfrm>
              <a:off x="8564957" y="543841"/>
              <a:ext cx="3018070" cy="1512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CONSULT</a:t>
              </a:r>
            </a:p>
          </p:txBody>
        </p:sp>
        <p:sp>
          <p:nvSpPr>
            <p:cNvPr id="9" name="Rectangle: Rounded Corners 8">
              <a:extLst>
                <a:ext uri="{FF2B5EF4-FFF2-40B4-BE49-F238E27FC236}">
                  <a16:creationId xmlns:a16="http://schemas.microsoft.com/office/drawing/2014/main" id="{E8BC09A5-2F02-4D7E-82D5-604FF6726788}"/>
                </a:ext>
              </a:extLst>
            </p:cNvPr>
            <p:cNvSpPr/>
            <p:nvPr/>
          </p:nvSpPr>
          <p:spPr>
            <a:xfrm>
              <a:off x="4702186" y="548499"/>
              <a:ext cx="3011095" cy="151216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CONVERSE</a:t>
              </a:r>
            </a:p>
          </p:txBody>
        </p:sp>
      </p:grpSp>
      <p:graphicFrame>
        <p:nvGraphicFramePr>
          <p:cNvPr id="10" name="Table 9">
            <a:extLst>
              <a:ext uri="{FF2B5EF4-FFF2-40B4-BE49-F238E27FC236}">
                <a16:creationId xmlns:a16="http://schemas.microsoft.com/office/drawing/2014/main" id="{1EDB0087-77E0-432F-AD30-6F8854C45B8B}"/>
              </a:ext>
            </a:extLst>
          </p:cNvPr>
          <p:cNvGraphicFramePr>
            <a:graphicFrameLocks noGrp="1"/>
          </p:cNvGraphicFramePr>
          <p:nvPr/>
        </p:nvGraphicFramePr>
        <p:xfrm>
          <a:off x="708989" y="2996952"/>
          <a:ext cx="11017224" cy="3017520"/>
        </p:xfrm>
        <a:graphic>
          <a:graphicData uri="http://schemas.openxmlformats.org/drawingml/2006/table">
            <a:tbl>
              <a:tblPr>
                <a:tableStyleId>{5C22544A-7EE6-4342-B048-85BDC9FD1C3A}</a:tableStyleId>
              </a:tblPr>
              <a:tblGrid>
                <a:gridCol w="11017224">
                  <a:extLst>
                    <a:ext uri="{9D8B030D-6E8A-4147-A177-3AD203B41FA5}">
                      <a16:colId xmlns:a16="http://schemas.microsoft.com/office/drawing/2014/main" val="20000"/>
                    </a:ext>
                  </a:extLst>
                </a:gridCol>
              </a:tblGrid>
              <a:tr h="978728">
                <a:tc>
                  <a:txBody>
                    <a:bodyPr/>
                    <a:lstStyle/>
                    <a:p>
                      <a:pPr algn="l">
                        <a:lnSpc>
                          <a:spcPct val="100000"/>
                        </a:lnSpc>
                        <a:spcAft>
                          <a:spcPts val="0"/>
                        </a:spcAft>
                      </a:pPr>
                      <a:r>
                        <a:rPr lang="en-GB" sz="3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1: </a:t>
                      </a:r>
                      <a:r>
                        <a:rPr lang="en-GB"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 roles of partners are fairly well explained and task attribution is consistent with existing partner experience and expertise.</a:t>
                      </a:r>
                      <a:br>
                        <a:rPr lang="en-GB" sz="4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br>
                        <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GB" sz="3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2: </a:t>
                      </a:r>
                      <a:r>
                        <a:rPr lang="en-GB"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Insufficient insight is given into the role that will be played by employers in training delivery.</a:t>
                      </a:r>
                    </a:p>
                  </a:txBody>
                  <a:tcPr marL="114300" marR="114300" marT="0" marB="0">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57647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892552"/>
          </a:xfrm>
          <a:prstGeom prst="rect">
            <a:avLst/>
          </a:prstGeom>
          <a:solidFill>
            <a:srgbClr val="007FBE"/>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n-ea"/>
                <a:cs typeface="+mn-cs"/>
              </a:rPr>
              <a:t>Consolidation Process: What Action is Required?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a:extLst>
              <a:ext uri="{FF2B5EF4-FFF2-40B4-BE49-F238E27FC236}">
                <a16:creationId xmlns:a16="http://schemas.microsoft.com/office/drawing/2014/main" id="{40551BB4-8BAA-4715-AB54-D5AC6CA27486}"/>
              </a:ext>
            </a:extLst>
          </p:cNvPr>
          <p:cNvGrpSpPr/>
          <p:nvPr/>
        </p:nvGrpSpPr>
        <p:grpSpPr>
          <a:xfrm>
            <a:off x="724194" y="1124744"/>
            <a:ext cx="10743612" cy="1516826"/>
            <a:chOff x="839415" y="543841"/>
            <a:chExt cx="10743612" cy="1516826"/>
          </a:xfrm>
        </p:grpSpPr>
        <p:sp>
          <p:nvSpPr>
            <p:cNvPr id="7" name="Rectangle: Rounded Corners 6">
              <a:extLst>
                <a:ext uri="{FF2B5EF4-FFF2-40B4-BE49-F238E27FC236}">
                  <a16:creationId xmlns:a16="http://schemas.microsoft.com/office/drawing/2014/main" id="{0964806E-339B-425F-A706-9E8CA75FF1CC}"/>
                </a:ext>
              </a:extLst>
            </p:cNvPr>
            <p:cNvSpPr/>
            <p:nvPr/>
          </p:nvSpPr>
          <p:spPr>
            <a:xfrm>
              <a:off x="839415" y="548499"/>
              <a:ext cx="3011095" cy="151216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COMBINE</a:t>
              </a:r>
            </a:p>
          </p:txBody>
        </p:sp>
        <p:sp>
          <p:nvSpPr>
            <p:cNvPr id="8" name="Rectangle: Rounded Corners 7">
              <a:extLst>
                <a:ext uri="{FF2B5EF4-FFF2-40B4-BE49-F238E27FC236}">
                  <a16:creationId xmlns:a16="http://schemas.microsoft.com/office/drawing/2014/main" id="{5F652F53-855E-4281-A87D-D39E7211CA12}"/>
                </a:ext>
              </a:extLst>
            </p:cNvPr>
            <p:cNvSpPr/>
            <p:nvPr/>
          </p:nvSpPr>
          <p:spPr>
            <a:xfrm>
              <a:off x="8564957" y="543841"/>
              <a:ext cx="3018070" cy="1512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CONSULT</a:t>
              </a:r>
            </a:p>
          </p:txBody>
        </p:sp>
        <p:sp>
          <p:nvSpPr>
            <p:cNvPr id="9" name="Rectangle: Rounded Corners 8">
              <a:extLst>
                <a:ext uri="{FF2B5EF4-FFF2-40B4-BE49-F238E27FC236}">
                  <a16:creationId xmlns:a16="http://schemas.microsoft.com/office/drawing/2014/main" id="{E8BC09A5-2F02-4D7E-82D5-604FF6726788}"/>
                </a:ext>
              </a:extLst>
            </p:cNvPr>
            <p:cNvSpPr/>
            <p:nvPr/>
          </p:nvSpPr>
          <p:spPr>
            <a:xfrm>
              <a:off x="4702186" y="548499"/>
              <a:ext cx="3011095" cy="151216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CONVERSE</a:t>
              </a:r>
            </a:p>
          </p:txBody>
        </p:sp>
      </p:grpSp>
      <p:graphicFrame>
        <p:nvGraphicFramePr>
          <p:cNvPr id="10" name="Table 9">
            <a:extLst>
              <a:ext uri="{FF2B5EF4-FFF2-40B4-BE49-F238E27FC236}">
                <a16:creationId xmlns:a16="http://schemas.microsoft.com/office/drawing/2014/main" id="{FC6C6DDA-77A1-4DC8-B7E1-492A599C108C}"/>
              </a:ext>
            </a:extLst>
          </p:cNvPr>
          <p:cNvGraphicFramePr>
            <a:graphicFrameLocks noGrp="1"/>
          </p:cNvGraphicFramePr>
          <p:nvPr/>
        </p:nvGraphicFramePr>
        <p:xfrm>
          <a:off x="708988" y="2996952"/>
          <a:ext cx="11363676" cy="3383280"/>
        </p:xfrm>
        <a:graphic>
          <a:graphicData uri="http://schemas.openxmlformats.org/drawingml/2006/table">
            <a:tbl>
              <a:tblPr>
                <a:tableStyleId>{5C22544A-7EE6-4342-B048-85BDC9FD1C3A}</a:tableStyleId>
              </a:tblPr>
              <a:tblGrid>
                <a:gridCol w="11363676">
                  <a:extLst>
                    <a:ext uri="{9D8B030D-6E8A-4147-A177-3AD203B41FA5}">
                      <a16:colId xmlns:a16="http://schemas.microsoft.com/office/drawing/2014/main" val="20000"/>
                    </a:ext>
                  </a:extLst>
                </a:gridCol>
              </a:tblGrid>
              <a:tr h="978728">
                <a:tc>
                  <a:txBody>
                    <a:bodyPr/>
                    <a:lstStyle/>
                    <a:p>
                      <a:pPr algn="l">
                        <a:lnSpc>
                          <a:spcPct val="100000"/>
                        </a:lnSpc>
                        <a:spcAft>
                          <a:spcPts val="0"/>
                        </a:spcAft>
                      </a:pPr>
                      <a:r>
                        <a:rPr lang="en-GB" sz="3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1: </a:t>
                      </a:r>
                      <a:r>
                        <a:rPr lang="en-GB" sz="3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Plans for delivering entrepreneurship training for learners and staff are clear and appropriate, with adequate justification for not including all partners in these activities.</a:t>
                      </a:r>
                      <a:br>
                        <a:rPr lang="en-GB" sz="4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br>
                        <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GB" sz="3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2: </a:t>
                      </a:r>
                      <a:r>
                        <a:rPr lang="en-GB" sz="3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Entrepreneurship training forms an important part of the project yet little indication is given of how this is to be delivered, specifically.</a:t>
                      </a:r>
                    </a:p>
                  </a:txBody>
                  <a:tcPr marL="114300" marR="114300" marT="0" marB="0">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81199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2000" cy="892552"/>
          </a:xfrm>
          <a:prstGeom prst="rect">
            <a:avLst/>
          </a:prstGeom>
          <a:solidFill>
            <a:srgbClr val="007FBE"/>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Calibri"/>
                <a:ea typeface="+mn-ea"/>
                <a:cs typeface="+mn-cs"/>
              </a:rPr>
              <a:t>Consolidation Process: What Action is Required?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a:extLst>
              <a:ext uri="{FF2B5EF4-FFF2-40B4-BE49-F238E27FC236}">
                <a16:creationId xmlns:a16="http://schemas.microsoft.com/office/drawing/2014/main" id="{40551BB4-8BAA-4715-AB54-D5AC6CA27486}"/>
              </a:ext>
            </a:extLst>
          </p:cNvPr>
          <p:cNvGrpSpPr/>
          <p:nvPr/>
        </p:nvGrpSpPr>
        <p:grpSpPr>
          <a:xfrm>
            <a:off x="724194" y="1124744"/>
            <a:ext cx="10743612" cy="1516826"/>
            <a:chOff x="839415" y="543841"/>
            <a:chExt cx="10743612" cy="1516826"/>
          </a:xfrm>
        </p:grpSpPr>
        <p:sp>
          <p:nvSpPr>
            <p:cNvPr id="7" name="Rectangle: Rounded Corners 6">
              <a:extLst>
                <a:ext uri="{FF2B5EF4-FFF2-40B4-BE49-F238E27FC236}">
                  <a16:creationId xmlns:a16="http://schemas.microsoft.com/office/drawing/2014/main" id="{0964806E-339B-425F-A706-9E8CA75FF1CC}"/>
                </a:ext>
              </a:extLst>
            </p:cNvPr>
            <p:cNvSpPr/>
            <p:nvPr/>
          </p:nvSpPr>
          <p:spPr>
            <a:xfrm>
              <a:off x="839415" y="548499"/>
              <a:ext cx="3011095" cy="151216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COMBINE</a:t>
              </a:r>
            </a:p>
          </p:txBody>
        </p:sp>
        <p:sp>
          <p:nvSpPr>
            <p:cNvPr id="8" name="Rectangle: Rounded Corners 7">
              <a:extLst>
                <a:ext uri="{FF2B5EF4-FFF2-40B4-BE49-F238E27FC236}">
                  <a16:creationId xmlns:a16="http://schemas.microsoft.com/office/drawing/2014/main" id="{5F652F53-855E-4281-A87D-D39E7211CA12}"/>
                </a:ext>
              </a:extLst>
            </p:cNvPr>
            <p:cNvSpPr/>
            <p:nvPr/>
          </p:nvSpPr>
          <p:spPr>
            <a:xfrm>
              <a:off x="8564957" y="543841"/>
              <a:ext cx="3018070" cy="1512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CONSULT</a:t>
              </a:r>
            </a:p>
          </p:txBody>
        </p:sp>
        <p:sp>
          <p:nvSpPr>
            <p:cNvPr id="9" name="Rectangle: Rounded Corners 8">
              <a:extLst>
                <a:ext uri="{FF2B5EF4-FFF2-40B4-BE49-F238E27FC236}">
                  <a16:creationId xmlns:a16="http://schemas.microsoft.com/office/drawing/2014/main" id="{E8BC09A5-2F02-4D7E-82D5-604FF6726788}"/>
                </a:ext>
              </a:extLst>
            </p:cNvPr>
            <p:cNvSpPr/>
            <p:nvPr/>
          </p:nvSpPr>
          <p:spPr>
            <a:xfrm>
              <a:off x="4702186" y="548499"/>
              <a:ext cx="3011095" cy="151216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white"/>
                  </a:solidFill>
                  <a:effectLst/>
                  <a:uLnTx/>
                  <a:uFillTx/>
                  <a:latin typeface="Calibri"/>
                  <a:ea typeface="+mn-ea"/>
                  <a:cs typeface="+mn-cs"/>
                </a:rPr>
                <a:t>CONVERSE</a:t>
              </a:r>
            </a:p>
          </p:txBody>
        </p:sp>
      </p:grpSp>
      <p:graphicFrame>
        <p:nvGraphicFramePr>
          <p:cNvPr id="10" name="Table 9">
            <a:extLst>
              <a:ext uri="{FF2B5EF4-FFF2-40B4-BE49-F238E27FC236}">
                <a16:creationId xmlns:a16="http://schemas.microsoft.com/office/drawing/2014/main" id="{DC037769-7746-44CD-8142-3FA3B344525A}"/>
              </a:ext>
            </a:extLst>
          </p:cNvPr>
          <p:cNvGraphicFramePr>
            <a:graphicFrameLocks noGrp="1"/>
          </p:cNvGraphicFramePr>
          <p:nvPr/>
        </p:nvGraphicFramePr>
        <p:xfrm>
          <a:off x="479376" y="2996952"/>
          <a:ext cx="11377264" cy="2962656"/>
        </p:xfrm>
        <a:graphic>
          <a:graphicData uri="http://schemas.openxmlformats.org/drawingml/2006/table">
            <a:tbl>
              <a:tblPr>
                <a:tableStyleId>{5C22544A-7EE6-4342-B048-85BDC9FD1C3A}</a:tableStyleId>
              </a:tblPr>
              <a:tblGrid>
                <a:gridCol w="11377264">
                  <a:extLst>
                    <a:ext uri="{9D8B030D-6E8A-4147-A177-3AD203B41FA5}">
                      <a16:colId xmlns:a16="http://schemas.microsoft.com/office/drawing/2014/main" val="20000"/>
                    </a:ext>
                  </a:extLst>
                </a:gridCol>
              </a:tblGrid>
              <a:tr h="978728">
                <a:tc>
                  <a:txBody>
                    <a:bodyPr/>
                    <a:lstStyle/>
                    <a:p>
                      <a:pPr algn="l">
                        <a:lnSpc>
                          <a:spcPct val="90000"/>
                        </a:lnSpc>
                        <a:spcAft>
                          <a:spcPts val="0"/>
                        </a:spcAft>
                      </a:pPr>
                      <a:r>
                        <a:rPr lang="en-GB" sz="32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1: </a:t>
                      </a:r>
                      <a:r>
                        <a:rPr lang="en-GB" sz="3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Considering the number of planned activities, as well as targets for participation, the proposed lump sum is unjustified and a reduced grant amount should be considered.</a:t>
                      </a:r>
                      <a:br>
                        <a:rPr lang="en-GB" sz="4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br>
                        <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GB" sz="3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Assessor 2: </a:t>
                      </a:r>
                      <a:r>
                        <a:rPr lang="en-GB" sz="34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Budget forecasts are not excessive taking into account the size of the consortium, the planned activities and the total number of number learners that will participate.</a:t>
                      </a:r>
                    </a:p>
                  </a:txBody>
                  <a:tcPr marL="114300" marR="114300" marT="0" marB="0">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9741069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spPr>
      <a:bodyPr rtlCol="0" anchor="ctr"/>
      <a:lstStyle>
        <a:defPPr algn="ctr">
          <a:defRPr sz="1600" dirty="0" smtClean="0">
            <a:solidFill>
              <a:schemeClr val="accent1">
                <a:lumMod val="50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1912</Words>
  <Application>Microsoft Office PowerPoint</Application>
  <PresentationFormat>Widescreen</PresentationFormat>
  <Paragraphs>102</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Candara</vt:lpstr>
      <vt:lpstr>Trebuchet MS</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G</dc:creator>
  <cp:lastModifiedBy>Paul Guest</cp:lastModifiedBy>
  <cp:revision>5</cp:revision>
  <dcterms:created xsi:type="dcterms:W3CDTF">2023-03-14T18:47:39Z</dcterms:created>
  <dcterms:modified xsi:type="dcterms:W3CDTF">2024-02-15T12:54:58Z</dcterms:modified>
</cp:coreProperties>
</file>