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1752" r:id="rId2"/>
    <p:sldId id="497" r:id="rId3"/>
    <p:sldId id="1201" r:id="rId4"/>
    <p:sldId id="1785" r:id="rId5"/>
    <p:sldId id="1260" r:id="rId6"/>
    <p:sldId id="1252" r:id="rId7"/>
    <p:sldId id="1251" r:id="rId8"/>
    <p:sldId id="1261" r:id="rId9"/>
    <p:sldId id="1247" r:id="rId10"/>
    <p:sldId id="337" r:id="rId11"/>
    <p:sldId id="1253" r:id="rId12"/>
    <p:sldId id="124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582" autoAdjust="0"/>
  </p:normalViewPr>
  <p:slideViewPr>
    <p:cSldViewPr snapToGrid="0">
      <p:cViewPr varScale="1">
        <p:scale>
          <a:sx n="60" d="100"/>
          <a:sy n="60" d="100"/>
        </p:scale>
        <p:origin x="9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AB098-F60A-44CE-A5C3-D2818D3EE83A}" type="datetimeFigureOut">
              <a:rPr lang="en-GB" smtClean="0"/>
              <a:t>15/02/2024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D42BF-2C1F-499B-B2A6-E7F5A4177E9F}" type="slidenum">
              <a:rPr lang="en-GB" smtClean="0"/>
              <a:t>‹#›</a:t>
            </a:fld>
            <a:endParaRPr lang="en-GB" dirty="0"/>
          </a:p>
        </p:txBody>
      </p:sp>
    </p:spTree>
    <p:extLst>
      <p:ext uri="{BB962C8B-B14F-4D97-AF65-F5344CB8AC3E}">
        <p14:creationId xmlns:p14="http://schemas.microsoft.com/office/powerpoint/2010/main" val="9306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401049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ACCEPTED for the following reason: comments are clear, comprehensive, easy to comprehend, courteous and related specifically to the proposal - without unnecessarily repeating the original text of the proposal - and provide the necessary qualitative opinion and judgement.</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205732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judgements are personal (first person should be avoided in written comments) and not in all cases courteous or polite. References to something as being “not allowed” should be avoided as this could be contested later. Some aspects go beyond the listed sub-criteria and should be removed (e.g. potential for industry to lose interest). </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153827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a:t>
            </a:r>
            <a:r>
              <a:rPr lang="en-GB" b="0" baseline="0"/>
              <a:t>final slide </a:t>
            </a:r>
            <a:r>
              <a:rPr lang="en-GB" b="0" baseline="0" dirty="0"/>
              <a:t>can be useful to remind assessors of the availability of a written briefing sheet which provides positive and less positive examples of “ASSESSMENT COMMENTS” under the four KA2 assessment criteria.</a:t>
            </a:r>
            <a:endParaRPr lang="en-GB" dirty="0"/>
          </a:p>
          <a:p>
            <a:endParaRPr lang="en-GB" dirty="0"/>
          </a:p>
        </p:txBody>
      </p:sp>
    </p:spTree>
    <p:extLst>
      <p:ext uri="{BB962C8B-B14F-4D97-AF65-F5344CB8AC3E}">
        <p14:creationId xmlns:p14="http://schemas.microsoft.com/office/powerpoint/2010/main" val="395174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slide can be used to present a short overview of the online assessment platform/module. If you are having a dedicated presentation of the assessment platform/module then you can remove this slide.</a:t>
            </a:r>
            <a:br>
              <a:rPr lang="en-GB" b="0" baseline="0" dirty="0"/>
            </a:br>
            <a:br>
              <a:rPr lang="en-GB" b="0" baseline="0" dirty="0"/>
            </a:br>
            <a:r>
              <a:rPr lang="en-GB" b="0" baseline="0" dirty="0"/>
              <a:t>At this point, you can also mention whether an MS Word template exists and can/should be used.</a:t>
            </a:r>
          </a:p>
          <a:p>
            <a:endParaRPr lang="en-GB" dirty="0"/>
          </a:p>
        </p:txBody>
      </p:sp>
    </p:spTree>
    <p:extLst>
      <p:ext uri="{BB962C8B-B14F-4D97-AF65-F5344CB8AC3E}">
        <p14:creationId xmlns:p14="http://schemas.microsoft.com/office/powerpoint/2010/main" val="23614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slide presents the model of 5*Cs, each of which should be briefly introduced. It is especially important to underline that it is the responsibility of all Erasmus+ National Agencies to quality assure the work of their assessors. This initial input forms an important baseline for this activity on comments.</a:t>
            </a:r>
          </a:p>
          <a:p>
            <a:endParaRPr lang="en-GB" b="0" baseline="0" dirty="0"/>
          </a:p>
          <a:p>
            <a:r>
              <a:rPr lang="en-GB" b="0" baseline="0" dirty="0"/>
              <a:t>The sixth C can also be mentioned but relates mainly to consolidation for which a separate activity has been prepared.</a:t>
            </a:r>
          </a:p>
          <a:p>
            <a:endParaRPr lang="en-GB" b="0" baseline="0" dirty="0"/>
          </a:p>
          <a:p>
            <a:endParaRPr lang="en-GB" dirty="0"/>
          </a:p>
        </p:txBody>
      </p:sp>
    </p:spTree>
    <p:extLst>
      <p:ext uri="{BB962C8B-B14F-4D97-AF65-F5344CB8AC3E}">
        <p14:creationId xmlns:p14="http://schemas.microsoft.com/office/powerpoint/2010/main" val="316796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For this activity, participants should be told that they will play the role of a member of NA staff and that they need to decide whether the written comments align with the model of the 5*Cs and whether they choose to ACCEPT or REJECT the written comments. This can be done by standing or raising hands when a specific category is called out (e.g. all those who ACCEPT this please raise their hand) or, more effectively, by raising a red or green card. An orange card can also be used by assessors that are unsure. This can also be done by raising RED and GREEN cards at the same time (i.e. red and green = orange).</a:t>
            </a:r>
          </a:p>
        </p:txBody>
      </p:sp>
    </p:spTree>
    <p:extLst>
      <p:ext uri="{BB962C8B-B14F-4D97-AF65-F5344CB8AC3E}">
        <p14:creationId xmlns:p14="http://schemas.microsoft.com/office/powerpoint/2010/main" val="340306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Section Prompt: it can be useful to have a space to breathe before starting the activity.</a:t>
            </a:r>
          </a:p>
          <a:p>
            <a:endParaRPr lang="en-GB" b="0" dirty="0"/>
          </a:p>
        </p:txBody>
      </p:sp>
    </p:spTree>
    <p:extLst>
      <p:ext uri="{BB962C8B-B14F-4D97-AF65-F5344CB8AC3E}">
        <p14:creationId xmlns:p14="http://schemas.microsoft.com/office/powerpoint/2010/main" val="417828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there are lots of statements but no real qualitative assessment or opinion is provided.</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92397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whilst positive to see qualitative statements included, there is minimal detail presented with statements mostly representing a simple affirmation of aspects covered by the sub-criterion.</a:t>
            </a:r>
            <a:br>
              <a:rPr lang="en-GB" b="1" baseline="0" dirty="0"/>
            </a:br>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45937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there are lots of valid statements made, including the necessary level of detail and qualitative interpretation, but the text is dense and difficult to read and digest. The assessor would be encouraged to re-present using smaller texts that align specifically with the different sub-criteria, and in the order that these sub-criteria are represented in the Guide for Assessors. </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31366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reasons: judgements are personal (first person should be avoided in written comments) and lots of comments are made on how the project could be improved rather than judging it according to the detail provided (constructive feedback can be provided but it is not the role of the assessor to re-define the project). In all cases, assessments should be base don that which is written in the proposal and not third party sources.</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367029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281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89315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31156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25624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06634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67397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91162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54299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98067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79487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29628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587051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617767"/>
            <a:ext cx="11305256" cy="363176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Assessment Comments</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3" name="Picture 2">
            <a:extLst>
              <a:ext uri="{FF2B5EF4-FFF2-40B4-BE49-F238E27FC236}">
                <a16:creationId xmlns:a16="http://schemas.microsoft.com/office/drawing/2014/main" id="{930C91FE-BAD0-28D8-3139-922397F4DF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04771A5A-9934-8ABF-3633-8D150345F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6933268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76DC777F-6398-11C5-93C5-AC32B54ACE76}"/>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8B64C61E-B91B-5BF5-90FF-C20B3F4AC7A0}"/>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FDFEB388-B3CF-10AD-71D2-8CBE8814F3B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57F81678-30DB-59E5-060C-13AD5F37B8D0}"/>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graphicFrame>
        <p:nvGraphicFramePr>
          <p:cNvPr id="5" name="Table 4">
            <a:extLst>
              <a:ext uri="{FF2B5EF4-FFF2-40B4-BE49-F238E27FC236}">
                <a16:creationId xmlns:a16="http://schemas.microsoft.com/office/drawing/2014/main" id="{51E8F2DC-528F-94EB-2551-3128DA4D6E3A}"/>
              </a:ext>
            </a:extLst>
          </p:cNvPr>
          <p:cNvGraphicFramePr>
            <a:graphicFrameLocks noGrp="1"/>
          </p:cNvGraphicFramePr>
          <p:nvPr>
            <p:extLst>
              <p:ext uri="{D42A27DB-BD31-4B8C-83A1-F6EECF244321}">
                <p14:modId xmlns:p14="http://schemas.microsoft.com/office/powerpoint/2010/main" val="1449634679"/>
              </p:ext>
            </p:extLst>
          </p:nvPr>
        </p:nvGraphicFramePr>
        <p:xfrm>
          <a:off x="263352" y="2708920"/>
          <a:ext cx="11701300" cy="4032448"/>
        </p:xfrm>
        <a:graphic>
          <a:graphicData uri="http://schemas.openxmlformats.org/drawingml/2006/table">
            <a:tbl>
              <a:tblPr>
                <a:tableStyleId>{5C22544A-7EE6-4342-B048-85BDC9FD1C3A}</a:tableStyleId>
              </a:tblPr>
              <a:tblGrid>
                <a:gridCol w="11701300">
                  <a:extLst>
                    <a:ext uri="{9D8B030D-6E8A-4147-A177-3AD203B41FA5}">
                      <a16:colId xmlns:a16="http://schemas.microsoft.com/office/drawing/2014/main" val="20000"/>
                    </a:ext>
                  </a:extLst>
                </a:gridCol>
              </a:tblGrid>
              <a:tr h="4032448">
                <a:tc>
                  <a:txBody>
                    <a:bodyPr/>
                    <a:lstStyle/>
                    <a:p>
                      <a:pPr algn="l">
                        <a:lnSpc>
                          <a:spcPct val="100000"/>
                        </a:lnSpc>
                        <a:spcAft>
                          <a:spcPts val="0"/>
                        </a:spcAft>
                      </a:pP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proposal is </a:t>
                      </a:r>
                      <a:r>
                        <a:rPr lang="en-GB"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appropriate </a:t>
                      </a: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the selected action and the chosen priorities, with clear ambitions for developing partnerships between education and industry.</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Adherence to EU Values is confirmed and valid examples are provided as to how this will be specifically addressed.</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 is positive to see direct participation from </a:t>
                      </a:r>
                      <a:r>
                        <a:rPr lang="en-GB"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key educational partners in the targeted field, </a:t>
                      </a: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within each partner country.</a:t>
                      </a:r>
                    </a:p>
                    <a:p>
                      <a:pPr algn="l">
                        <a:lnSpc>
                          <a:spcPct val="100000"/>
                        </a:lnSpc>
                        <a:spcAft>
                          <a:spcPts val="0"/>
                        </a:spcAft>
                      </a:pP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Needs are convincingly outlined, and sufficient insight is given into how needs were determined.</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 potential for synergy exists with the field of higher education and for institutions looking to partner with employers.</a:t>
                      </a:r>
                    </a:p>
                    <a:p>
                      <a:pPr algn="l">
                        <a:lnSpc>
                          <a:spcPct val="100000"/>
                        </a:lnSpc>
                        <a:spcAft>
                          <a:spcPts val="0"/>
                        </a:spcAft>
                      </a:pP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planned actions have definite potential for innovating existing education-industry collaboration, in the participating institutions and beyond, including through the planned knowledge hubs.</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Complementarity with the current and past initiatives is clearly underlined.</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European added-value is well explained and there are valid ambitions for multi-country knowledge exchange and capacity-building. Wider outreach ambitions are also convincing.</a:t>
                      </a:r>
                    </a:p>
                  </a:txBody>
                  <a:tcPr marL="114300" marR="11430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021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63352" y="2852936"/>
          <a:ext cx="11737304" cy="3553714"/>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15000"/>
                        </a:lnSpc>
                        <a:spcAft>
                          <a:spcPts val="100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cannot see how a change in practice will be brought about by delivering a series of monthly meetings.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full commitment to continued cooperation and partnership is not provided and I expect that industry partners will soon lose interest in the project, as the benefits for them are very few.</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Whilst arguments are presented for innovation, I do not agree with all that is written: how can it be innovative if the partners are already known to each other! Crazy!</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needs analysis report also emerges from another European project, which cannot be allowed.</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do not see the added-value of transnational collaboration in what is ultimately a series of small, local partnerships. How does Europe benefit from this?</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E92DE7B-488A-F883-F8C3-24B6092B1FC2}"/>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0B18BC5-5BE4-D34A-E115-12BF896450E3}"/>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B171D7F5-7877-C4C8-7077-C20BE0AF4E2C}"/>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5FB8C4CB-B875-5649-4433-8E007D586FD1}"/>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18978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0" y="457200"/>
            <a:ext cx="12188951" cy="13686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Assessment Comments Briefing Sheet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990" y="2643371"/>
            <a:ext cx="5096515" cy="36042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446" y="2643371"/>
            <a:ext cx="5096515" cy="3604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28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F6382C-722B-45BF-AD09-BBA756CECE3D}"/>
              </a:ext>
            </a:extLst>
          </p:cNvPr>
          <p:cNvGrpSpPr/>
          <p:nvPr/>
        </p:nvGrpSpPr>
        <p:grpSpPr>
          <a:xfrm>
            <a:off x="2927647" y="1081476"/>
            <a:ext cx="6772363" cy="5515876"/>
            <a:chOff x="2927648" y="1081476"/>
            <a:chExt cx="5976664" cy="4867804"/>
          </a:xfrm>
        </p:grpSpPr>
        <p:pic>
          <p:nvPicPr>
            <p:cNvPr id="16" name="Picture 15" descr="Graphical user interface, text, application&#10;&#10;Description automatically generated">
              <a:extLst>
                <a:ext uri="{FF2B5EF4-FFF2-40B4-BE49-F238E27FC236}">
                  <a16:creationId xmlns:a16="http://schemas.microsoft.com/office/drawing/2014/main" id="{4E9E7591-5673-43BF-ABBA-A6C39A3097BA}"/>
                </a:ext>
              </a:extLst>
            </p:cNvPr>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17335" t="11017" r="996" b="13654"/>
            <a:stretch/>
          </p:blipFill>
          <p:spPr>
            <a:xfrm>
              <a:off x="2927648" y="1081476"/>
              <a:ext cx="5904656" cy="2995595"/>
            </a:xfrm>
            <a:prstGeom prst="rect">
              <a:avLst/>
            </a:prstGeom>
          </p:spPr>
        </p:pic>
        <p:grpSp>
          <p:nvGrpSpPr>
            <p:cNvPr id="3" name="Group 2">
              <a:extLst>
                <a:ext uri="{FF2B5EF4-FFF2-40B4-BE49-F238E27FC236}">
                  <a16:creationId xmlns:a16="http://schemas.microsoft.com/office/drawing/2014/main" id="{F1F34C06-D823-43BF-BB78-3CA5980CA041}"/>
                </a:ext>
              </a:extLst>
            </p:cNvPr>
            <p:cNvGrpSpPr/>
            <p:nvPr/>
          </p:nvGrpSpPr>
          <p:grpSpPr>
            <a:xfrm>
              <a:off x="2927648" y="4077072"/>
              <a:ext cx="5976664" cy="1872208"/>
              <a:chOff x="2899976" y="4070807"/>
              <a:chExt cx="5976664" cy="1872208"/>
            </a:xfrm>
          </p:grpSpPr>
          <p:pic>
            <p:nvPicPr>
              <p:cNvPr id="17" name="Picture 16" descr="Graphical user interface, text, application, email&#10;&#10;Description automatically generated">
                <a:extLst>
                  <a:ext uri="{FF2B5EF4-FFF2-40B4-BE49-F238E27FC236}">
                    <a16:creationId xmlns:a16="http://schemas.microsoft.com/office/drawing/2014/main" id="{941B2139-3690-4B2F-BAD2-CDC95D932F3D}"/>
                  </a:ext>
                </a:extLst>
              </p:cNvPr>
              <p:cNvPicPr/>
              <p:nvPr/>
            </p:nvPicPr>
            <p:blipFill rotWithShape="1">
              <a:blip r:embed="rId5"/>
              <a:srcRect l="14706" t="19202" r="-634" b="61907"/>
              <a:stretch/>
            </p:blipFill>
            <p:spPr>
              <a:xfrm>
                <a:off x="2899976" y="4070807"/>
                <a:ext cx="5976664" cy="637586"/>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740993B8-A0F8-4F20-9011-103FA1AC1D2B}"/>
                  </a:ext>
                </a:extLst>
              </p:cNvPr>
              <p:cNvPicPr/>
              <p:nvPr/>
            </p:nvPicPr>
            <p:blipFill rotWithShape="1">
              <a:blip r:embed="rId5"/>
              <a:srcRect l="14706" t="54166" r="-423" b="7431"/>
              <a:stretch/>
            </p:blipFill>
            <p:spPr>
              <a:xfrm>
                <a:off x="2899976" y="4646871"/>
                <a:ext cx="5961939" cy="1296144"/>
              </a:xfrm>
              <a:prstGeom prst="rect">
                <a:avLst/>
              </a:prstGeom>
            </p:spPr>
          </p:pic>
        </p:grpSp>
      </p:grpSp>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Online Assessment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Line Callout 2 (Border and Accent Bar) 3"/>
          <p:cNvSpPr/>
          <p:nvPr/>
        </p:nvSpPr>
        <p:spPr>
          <a:xfrm flipH="1">
            <a:off x="412078" y="1101642"/>
            <a:ext cx="1728192" cy="1224136"/>
          </a:xfrm>
          <a:prstGeom prst="accentBorderCallout2">
            <a:avLst>
              <a:gd name="adj1" fmla="val 60767"/>
              <a:gd name="adj2" fmla="val -8884"/>
              <a:gd name="adj3" fmla="val 72439"/>
              <a:gd name="adj4" fmla="val -24383"/>
              <a:gd name="adj5" fmla="val 139346"/>
              <a:gd name="adj6" fmla="val -607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 each Assessment Criterion</a:t>
            </a:r>
          </a:p>
        </p:txBody>
      </p:sp>
      <p:sp>
        <p:nvSpPr>
          <p:cNvPr id="8" name="Line Callout 2 (Border and Accent Bar) 7"/>
          <p:cNvSpPr>
            <a:spLocks/>
          </p:cNvSpPr>
          <p:nvPr/>
        </p:nvSpPr>
        <p:spPr>
          <a:xfrm>
            <a:off x="10056440" y="1081476"/>
            <a:ext cx="1868598" cy="2333284"/>
          </a:xfrm>
          <a:prstGeom prst="accentBorderCallout2">
            <a:avLst>
              <a:gd name="adj1" fmla="val 18750"/>
              <a:gd name="adj2" fmla="val -8333"/>
              <a:gd name="adj3" fmla="val 18750"/>
              <a:gd name="adj4" fmla="val -16667"/>
              <a:gd name="adj5" fmla="val 44288"/>
              <a:gd name="adj6" fmla="val -547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scores for each assessment criterion </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(refer to scoring bands and thresholds)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Total calculated automatically.</a:t>
            </a:r>
          </a:p>
        </p:txBody>
      </p:sp>
      <p:sp>
        <p:nvSpPr>
          <p:cNvPr id="11" name="Line Callout 2 (Border and Accent Bar) 10"/>
          <p:cNvSpPr>
            <a:spLocks/>
          </p:cNvSpPr>
          <p:nvPr/>
        </p:nvSpPr>
        <p:spPr>
          <a:xfrm>
            <a:off x="10056438" y="3626827"/>
            <a:ext cx="1868599" cy="1224000"/>
          </a:xfrm>
          <a:prstGeom prst="accentBorderCallout2">
            <a:avLst>
              <a:gd name="adj1" fmla="val 18750"/>
              <a:gd name="adj2" fmla="val -8333"/>
              <a:gd name="adj3" fmla="val 18750"/>
              <a:gd name="adj4" fmla="val -16667"/>
              <a:gd name="adj5" fmla="val -16373"/>
              <a:gd name="adj6" fmla="val -39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Remember that different maxima exist for different assessment criteria</a:t>
            </a:r>
          </a:p>
        </p:txBody>
      </p:sp>
      <p:sp>
        <p:nvSpPr>
          <p:cNvPr id="15" name="Line Callout 2 (Border and Accent Bar) 14"/>
          <p:cNvSpPr>
            <a:spLocks/>
          </p:cNvSpPr>
          <p:nvPr/>
        </p:nvSpPr>
        <p:spPr>
          <a:xfrm>
            <a:off x="9910617" y="5164524"/>
            <a:ext cx="2160240" cy="1224000"/>
          </a:xfrm>
          <a:prstGeom prst="accentBorderCallout2">
            <a:avLst>
              <a:gd name="adj1" fmla="val 18750"/>
              <a:gd name="adj2" fmla="val -8333"/>
              <a:gd name="adj3" fmla="val 18750"/>
              <a:gd name="adj4" fmla="val -16667"/>
              <a:gd name="adj5" fmla="val -48279"/>
              <a:gd name="adj6" fmla="val -45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SAVE YOUR WORK</a:t>
            </a:r>
            <a:br>
              <a:rPr kumimoji="0" lang="en-GB" sz="2000" b="1" i="0" u="none" strike="noStrike" kern="1200" cap="none" spc="0" normalizeH="0" baseline="0" noProof="0" dirty="0">
                <a:ln>
                  <a:noFill/>
                </a:ln>
                <a:solidFill>
                  <a:srgbClr val="C00000"/>
                </a:solidFill>
                <a:effectLst/>
                <a:uLnTx/>
                <a:uFillTx/>
                <a:latin typeface="Calibri"/>
                <a:ea typeface="+mn-ea"/>
                <a:cs typeface="+mn-cs"/>
              </a:rPr>
            </a:br>
            <a:r>
              <a:rPr kumimoji="0" lang="en-GB" sz="1800" b="1" i="0" u="none" strike="noStrike" kern="1200" cap="none" spc="0" normalizeH="0" baseline="0" noProof="0" dirty="0">
                <a:ln>
                  <a:noFill/>
                </a:ln>
                <a:solidFill>
                  <a:srgbClr val="C00000"/>
                </a:solidFill>
                <a:effectLst/>
                <a:uLnTx/>
                <a:uFillTx/>
                <a:latin typeface="Calibri"/>
                <a:ea typeface="+mn-ea"/>
                <a:cs typeface="+mn-cs"/>
              </a:rPr>
              <a:t>and keep a back up</a:t>
            </a:r>
            <a:endParaRPr kumimoji="0" lang="en-GB" sz="20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Line Callout 2 (Border and Accent Bar) 5"/>
          <p:cNvSpPr/>
          <p:nvPr/>
        </p:nvSpPr>
        <p:spPr>
          <a:xfrm flipH="1">
            <a:off x="412078" y="2470812"/>
            <a:ext cx="1728192" cy="1296144"/>
          </a:xfrm>
          <a:prstGeom prst="accentBorderCallout2">
            <a:avLst>
              <a:gd name="adj1" fmla="val 60883"/>
              <a:gd name="adj2" fmla="val -8517"/>
              <a:gd name="adj3" fmla="val 156906"/>
              <a:gd name="adj4" fmla="val -28241"/>
              <a:gd name="adj5" fmla="val 186636"/>
              <a:gd name="adj6" fmla="val -712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a:t>
            </a:r>
            <a:b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the Applicant </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(strengths and weaknesses)</a:t>
            </a: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7" name="Line Callout 2 (Border and Accent Bar) 6"/>
          <p:cNvSpPr/>
          <p:nvPr/>
        </p:nvSpPr>
        <p:spPr>
          <a:xfrm flipH="1">
            <a:off x="412078" y="3919630"/>
            <a:ext cx="1728192" cy="1296144"/>
          </a:xfrm>
          <a:prstGeom prst="accentBorderCallout2">
            <a:avLst>
              <a:gd name="adj1" fmla="val 47166"/>
              <a:gd name="adj2" fmla="val -8333"/>
              <a:gd name="adj3" fmla="val 70926"/>
              <a:gd name="adj4" fmla="val -17585"/>
              <a:gd name="adj5" fmla="val 131447"/>
              <a:gd name="adj6" fmla="val -652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Comments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for the</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National Agency</a:t>
            </a:r>
          </a:p>
        </p:txBody>
      </p:sp>
      <p:sp>
        <p:nvSpPr>
          <p:cNvPr id="14" name="Line Callout 2 (Border and Accent Bar) 13"/>
          <p:cNvSpPr/>
          <p:nvPr/>
        </p:nvSpPr>
        <p:spPr>
          <a:xfrm flipH="1">
            <a:off x="408571" y="5368448"/>
            <a:ext cx="1728192" cy="1296144"/>
          </a:xfrm>
          <a:prstGeom prst="accentBorderCallout2">
            <a:avLst>
              <a:gd name="adj1" fmla="val 46822"/>
              <a:gd name="adj2" fmla="val -9325"/>
              <a:gd name="adj3" fmla="val 51672"/>
              <a:gd name="adj4" fmla="val -30997"/>
              <a:gd name="adj5" fmla="val 73442"/>
              <a:gd name="adj6" fmla="val -72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Budget</a:t>
            </a: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 Recommendations</a:t>
            </a:r>
          </a:p>
        </p:txBody>
      </p:sp>
    </p:spTree>
    <p:extLst>
      <p:ext uri="{BB962C8B-B14F-4D97-AF65-F5344CB8AC3E}">
        <p14:creationId xmlns:p14="http://schemas.microsoft.com/office/powerpoint/2010/main" val="256016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and Quality Assurance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75DF18B2-D068-443C-A79B-8159CA4EC8F5}"/>
              </a:ext>
            </a:extLst>
          </p:cNvPr>
          <p:cNvGraphicFramePr>
            <a:graphicFrameLocks noGrp="1"/>
          </p:cNvGraphicFramePr>
          <p:nvPr/>
        </p:nvGraphicFramePr>
        <p:xfrm>
          <a:off x="335360" y="1700808"/>
          <a:ext cx="11449270" cy="2694905"/>
        </p:xfrm>
        <a:graphic>
          <a:graphicData uri="http://schemas.openxmlformats.org/drawingml/2006/table">
            <a:tbl>
              <a:tblPr firstRow="1" firstCol="1" bandRow="1">
                <a:tableStyleId>{BC89EF96-8CEA-46FF-86C4-4CE0E7609802}</a:tableStyleId>
              </a:tblPr>
              <a:tblGrid>
                <a:gridCol w="2376264">
                  <a:extLst>
                    <a:ext uri="{9D8B030D-6E8A-4147-A177-3AD203B41FA5}">
                      <a16:colId xmlns:a16="http://schemas.microsoft.com/office/drawing/2014/main" val="1463996727"/>
                    </a:ext>
                  </a:extLst>
                </a:gridCol>
                <a:gridCol w="2203444">
                  <a:extLst>
                    <a:ext uri="{9D8B030D-6E8A-4147-A177-3AD203B41FA5}">
                      <a16:colId xmlns:a16="http://schemas.microsoft.com/office/drawing/2014/main" val="54226428"/>
                    </a:ext>
                  </a:extLst>
                </a:gridCol>
                <a:gridCol w="2289854">
                  <a:extLst>
                    <a:ext uri="{9D8B030D-6E8A-4147-A177-3AD203B41FA5}">
                      <a16:colId xmlns:a16="http://schemas.microsoft.com/office/drawing/2014/main" val="3386217088"/>
                    </a:ext>
                  </a:extLst>
                </a:gridCol>
                <a:gridCol w="2289854">
                  <a:extLst>
                    <a:ext uri="{9D8B030D-6E8A-4147-A177-3AD203B41FA5}">
                      <a16:colId xmlns:a16="http://schemas.microsoft.com/office/drawing/2014/main" val="402862010"/>
                    </a:ext>
                  </a:extLst>
                </a:gridCol>
                <a:gridCol w="2289854">
                  <a:extLst>
                    <a:ext uri="{9D8B030D-6E8A-4147-A177-3AD203B41FA5}">
                      <a16:colId xmlns:a16="http://schemas.microsoft.com/office/drawing/2014/main" val="2981285436"/>
                    </a:ext>
                  </a:extLst>
                </a:gridCol>
              </a:tblGrid>
              <a:tr h="2694905">
                <a:tc>
                  <a:txBody>
                    <a:bodyPr/>
                    <a:lstStyle/>
                    <a:p>
                      <a:pPr algn="l">
                        <a:lnSpc>
                          <a:spcPct val="115000"/>
                        </a:lnSpc>
                        <a:spcBef>
                          <a:spcPts val="600"/>
                        </a:spcBef>
                        <a:spcAft>
                          <a:spcPts val="600"/>
                        </a:spcAft>
                      </a:pPr>
                      <a:r>
                        <a:rPr lang="en-GB" sz="2100" cap="all" baseline="0" dirty="0">
                          <a:solidFill>
                            <a:srgbClr val="0070C0"/>
                          </a:solidFill>
                          <a:effectLst/>
                        </a:rPr>
                        <a:t>Coherent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easy to understand</a:t>
                      </a:r>
                      <a:r>
                        <a:rPr lang="en-GB" sz="1600" b="0" dirty="0">
                          <a:solidFill>
                            <a:srgbClr val="0070C0"/>
                          </a:solidFill>
                          <a:effectLst/>
                        </a:rPr>
                        <a:t> - even for someone that has not read the proposal - and should provide feedback that the </a:t>
                      </a:r>
                      <a:r>
                        <a:rPr lang="en-GB" sz="1600" b="1" dirty="0">
                          <a:solidFill>
                            <a:srgbClr val="0070C0"/>
                          </a:solidFill>
                          <a:effectLst/>
                        </a:rPr>
                        <a:t>applicant will understand </a:t>
                      </a:r>
                      <a:r>
                        <a:rPr lang="en-GB" sz="1600" b="0" dirty="0">
                          <a:solidFill>
                            <a:srgbClr val="0070C0"/>
                          </a:solidFill>
                          <a:effectLst/>
                        </a:rPr>
                        <a:t>and can learn from</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Comprehensive</a:t>
                      </a:r>
                      <a:br>
                        <a:rPr lang="en-GB" sz="1600" u="sng" dirty="0">
                          <a:solidFill>
                            <a:srgbClr val="0070C0"/>
                          </a:solidFill>
                          <a:effectLst/>
                        </a:rPr>
                      </a:br>
                      <a:r>
                        <a:rPr lang="en-GB" sz="1600" b="0" dirty="0">
                          <a:solidFill>
                            <a:srgbClr val="0070C0"/>
                          </a:solidFill>
                          <a:effectLst/>
                        </a:rPr>
                        <a:t>comments should be provided for </a:t>
                      </a:r>
                      <a:r>
                        <a:rPr lang="en-GB" sz="1600" b="1" dirty="0">
                          <a:solidFill>
                            <a:srgbClr val="0070C0"/>
                          </a:solidFill>
                          <a:effectLst/>
                        </a:rPr>
                        <a:t>each of the award criteria </a:t>
                      </a:r>
                      <a:r>
                        <a:rPr lang="en-GB" sz="1600" b="0" dirty="0">
                          <a:solidFill>
                            <a:srgbClr val="0070C0"/>
                          </a:solidFill>
                          <a:effectLst/>
                        </a:rPr>
                        <a:t>(written text, not bullet points) and should incorporate most or all of the composite </a:t>
                      </a:r>
                      <a:r>
                        <a:rPr lang="en-GB" sz="1600" b="0" kern="1200" dirty="0">
                          <a:solidFill>
                            <a:srgbClr val="0070C0"/>
                          </a:solidFill>
                          <a:effectLst/>
                          <a:latin typeface="+mn-lt"/>
                          <a:ea typeface="+mn-ea"/>
                          <a:cs typeface="+mn-cs"/>
                        </a:rPr>
                        <a:t>elements</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Consistent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consistent with scores </a:t>
                      </a:r>
                      <a:r>
                        <a:rPr lang="en-GB" sz="1600" b="0" dirty="0">
                          <a:solidFill>
                            <a:srgbClr val="0070C0"/>
                          </a:solidFill>
                          <a:effectLst/>
                        </a:rPr>
                        <a:t>that have been awarded for each criterion and should be aligned with the predefined scoring bands for each action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Courteous</a:t>
                      </a:r>
                      <a:br>
                        <a:rPr lang="en-GB" sz="1600" u="sng" dirty="0">
                          <a:solidFill>
                            <a:srgbClr val="0070C0"/>
                          </a:solidFill>
                          <a:effectLst/>
                        </a:rPr>
                      </a:br>
                      <a:r>
                        <a:rPr lang="en-GB" sz="1600" b="0" dirty="0">
                          <a:solidFill>
                            <a:srgbClr val="0070C0"/>
                          </a:solidFill>
                          <a:effectLst/>
                        </a:rPr>
                        <a:t>comments should always be </a:t>
                      </a:r>
                      <a:r>
                        <a:rPr lang="en-GB" sz="1600" b="1" dirty="0">
                          <a:solidFill>
                            <a:srgbClr val="0070C0"/>
                          </a:solidFill>
                          <a:effectLst/>
                        </a:rPr>
                        <a:t>polite and respectful</a:t>
                      </a:r>
                      <a:r>
                        <a:rPr lang="en-GB" sz="1600" b="0" dirty="0">
                          <a:solidFill>
                            <a:srgbClr val="0070C0"/>
                          </a:solidFill>
                          <a:effectLst/>
                        </a:rPr>
                        <a:t>, and should </a:t>
                      </a:r>
                      <a:r>
                        <a:rPr lang="en-GB" sz="1600" b="1" dirty="0">
                          <a:solidFill>
                            <a:srgbClr val="0070C0"/>
                          </a:solidFill>
                          <a:effectLst/>
                        </a:rPr>
                        <a:t>avoid first person</a:t>
                      </a:r>
                      <a:r>
                        <a:rPr lang="en-GB" sz="1600" b="0" dirty="0">
                          <a:solidFill>
                            <a:srgbClr val="0070C0"/>
                          </a:solidFill>
                          <a:effectLst/>
                        </a:rPr>
                        <a:t> references (e.g. I think that, I suggest that…)</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Concise</a:t>
                      </a:r>
                      <a:br>
                        <a:rPr lang="en-GB" sz="1600" u="sng" dirty="0">
                          <a:solidFill>
                            <a:srgbClr val="0070C0"/>
                          </a:solidFill>
                          <a:effectLst/>
                        </a:rPr>
                      </a:br>
                      <a:r>
                        <a:rPr lang="en-GB" sz="1600" b="0" dirty="0">
                          <a:solidFill>
                            <a:srgbClr val="0070C0"/>
                          </a:solidFill>
                          <a:effectLst/>
                        </a:rPr>
                        <a:t>comments must be within the maxima accepted by the online evaluation tool (usually 3000 characters); experts should also </a:t>
                      </a:r>
                      <a:r>
                        <a:rPr lang="en-GB" sz="1600" b="1" dirty="0">
                          <a:solidFill>
                            <a:srgbClr val="0070C0"/>
                          </a:solidFill>
                          <a:effectLst/>
                        </a:rPr>
                        <a:t>avoid repeating </a:t>
                      </a:r>
                      <a:r>
                        <a:rPr lang="en-GB" sz="1600" b="0" dirty="0">
                          <a:solidFill>
                            <a:srgbClr val="0070C0"/>
                          </a:solidFill>
                          <a:effectLst/>
                        </a:rPr>
                        <a:t>that which is written in the application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sp>
        <p:nvSpPr>
          <p:cNvPr id="5" name="TextBox 4">
            <a:extLst>
              <a:ext uri="{FF2B5EF4-FFF2-40B4-BE49-F238E27FC236}">
                <a16:creationId xmlns:a16="http://schemas.microsoft.com/office/drawing/2014/main" id="{2D440BF1-A513-48AF-A700-3DFC1E10E46D}"/>
              </a:ext>
            </a:extLst>
          </p:cNvPr>
          <p:cNvSpPr txBox="1"/>
          <p:nvPr/>
        </p:nvSpPr>
        <p:spPr>
          <a:xfrm>
            <a:off x="335360" y="1039579"/>
            <a:ext cx="27363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Five Cs</a:t>
            </a:r>
            <a:endParaRPr kumimoji="0" lang="en-GB" sz="24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2F39B3-4523-4D0F-A7A2-9A04AA871D5B}"/>
              </a:ext>
            </a:extLst>
          </p:cNvPr>
          <p:cNvSpPr txBox="1"/>
          <p:nvPr/>
        </p:nvSpPr>
        <p:spPr>
          <a:xfrm>
            <a:off x="335360" y="4738012"/>
            <a:ext cx="95050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Six Cs (one additional element)</a:t>
            </a:r>
            <a:endParaRPr kumimoji="0" lang="en-GB" sz="2400" b="1" i="0" u="none" strike="noStrike" kern="1200" cap="small" spc="0" normalizeH="0" baseline="0" noProof="0" dirty="0">
              <a:ln>
                <a:noFill/>
              </a:ln>
              <a:solidFill>
                <a:srgbClr val="0070C0"/>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16112BDF-5C92-462C-8ABA-D9FB8FD2E45A}"/>
              </a:ext>
            </a:extLst>
          </p:cNvPr>
          <p:cNvGraphicFramePr>
            <a:graphicFrameLocks noGrp="1"/>
          </p:cNvGraphicFramePr>
          <p:nvPr/>
        </p:nvGraphicFramePr>
        <p:xfrm>
          <a:off x="335360" y="5445431"/>
          <a:ext cx="11449270" cy="1084033"/>
        </p:xfrm>
        <a:graphic>
          <a:graphicData uri="http://schemas.openxmlformats.org/drawingml/2006/table">
            <a:tbl>
              <a:tblPr firstRow="1" firstCol="1" bandRow="1">
                <a:tableStyleId>{BC89EF96-8CEA-46FF-86C4-4CE0E7609802}</a:tableStyleId>
              </a:tblPr>
              <a:tblGrid>
                <a:gridCol w="11449270">
                  <a:extLst>
                    <a:ext uri="{9D8B030D-6E8A-4147-A177-3AD203B41FA5}">
                      <a16:colId xmlns:a16="http://schemas.microsoft.com/office/drawing/2014/main" val="1463996727"/>
                    </a:ext>
                  </a:extLst>
                </a:gridCol>
              </a:tblGrid>
              <a:tr h="1084033">
                <a:tc>
                  <a:txBody>
                    <a:bodyPr/>
                    <a:lstStyle/>
                    <a:p>
                      <a:pPr algn="l">
                        <a:lnSpc>
                          <a:spcPct val="115000"/>
                        </a:lnSpc>
                        <a:spcBef>
                          <a:spcPts val="600"/>
                        </a:spcBef>
                        <a:spcAft>
                          <a:spcPts val="600"/>
                        </a:spcAft>
                      </a:pPr>
                      <a:r>
                        <a:rPr lang="en-GB" sz="2100" cap="all" baseline="0" dirty="0">
                          <a:solidFill>
                            <a:srgbClr val="0070C0"/>
                          </a:solidFill>
                          <a:effectLst/>
                        </a:rPr>
                        <a:t>CONSOLIDATED</a:t>
                      </a:r>
                      <a:br>
                        <a:rPr lang="en-GB" sz="1600" u="sng" dirty="0">
                          <a:solidFill>
                            <a:srgbClr val="0070C0"/>
                          </a:solidFill>
                          <a:effectLst/>
                        </a:rPr>
                      </a:br>
                      <a:r>
                        <a:rPr lang="en-GB" sz="1600" b="0" kern="1200" dirty="0">
                          <a:solidFill>
                            <a:srgbClr val="0070C0"/>
                          </a:solidFill>
                          <a:effectLst/>
                          <a:latin typeface="+mn-lt"/>
                          <a:ea typeface="+mn-ea"/>
                          <a:cs typeface="+mn-cs"/>
                        </a:rPr>
                        <a:t>written texts should be presented as a </a:t>
                      </a:r>
                      <a:r>
                        <a:rPr lang="en-GB" sz="1600" b="1" kern="1200" dirty="0">
                          <a:solidFill>
                            <a:srgbClr val="0070C0"/>
                          </a:solidFill>
                          <a:effectLst/>
                          <a:latin typeface="+mn-lt"/>
                          <a:ea typeface="+mn-ea"/>
                          <a:cs typeface="+mn-cs"/>
                        </a:rPr>
                        <a:t>single set of harmonised comments </a:t>
                      </a:r>
                      <a:r>
                        <a:rPr lang="en-GB" sz="1600" b="0" kern="1200" dirty="0">
                          <a:solidFill>
                            <a:srgbClr val="0070C0"/>
                          </a:solidFill>
                          <a:effectLst/>
                          <a:latin typeface="+mn-lt"/>
                          <a:ea typeface="+mn-ea"/>
                          <a:cs typeface="+mn-cs"/>
                        </a:rPr>
                        <a:t>in which there are no areas of contradiction;</a:t>
                      </a:r>
                      <a:br>
                        <a:rPr lang="en-GB" sz="1600" b="0" kern="1200" dirty="0">
                          <a:solidFill>
                            <a:srgbClr val="0070C0"/>
                          </a:solidFill>
                          <a:effectLst/>
                          <a:latin typeface="+mn-lt"/>
                          <a:ea typeface="+mn-ea"/>
                          <a:cs typeface="+mn-cs"/>
                        </a:rPr>
                      </a:br>
                      <a:r>
                        <a:rPr lang="en-GB" sz="1600" b="0" kern="1200" dirty="0">
                          <a:solidFill>
                            <a:srgbClr val="0070C0"/>
                          </a:solidFill>
                          <a:effectLst/>
                          <a:latin typeface="+mn-lt"/>
                          <a:ea typeface="+mn-ea"/>
                          <a:cs typeface="+mn-cs"/>
                        </a:rPr>
                        <a:t>consolidated scores should be consistent with final written comments and not (in all cases) a simple mathematical average.</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pic>
        <p:nvPicPr>
          <p:cNvPr id="10" name="Picture 9" descr="A picture containing text&#10;&#10;Description automatically generated">
            <a:extLst>
              <a:ext uri="{FF2B5EF4-FFF2-40B4-BE49-F238E27FC236}">
                <a16:creationId xmlns:a16="http://schemas.microsoft.com/office/drawing/2014/main" id="{E51D69B6-6EED-46A3-AC3C-769CA278445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900000">
            <a:off x="6740778" y="4271201"/>
            <a:ext cx="2501212" cy="1416702"/>
          </a:xfrm>
          <a:prstGeom prst="rect">
            <a:avLst/>
          </a:prstGeom>
        </p:spPr>
      </p:pic>
    </p:spTree>
    <p:extLst>
      <p:ext uri="{BB962C8B-B14F-4D97-AF65-F5344CB8AC3E}">
        <p14:creationId xmlns:p14="http://schemas.microsoft.com/office/powerpoint/2010/main" val="330184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104112" y="1019002"/>
            <a:ext cx="4461977" cy="4819992"/>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t>Change of Role</a:t>
            </a:r>
            <a:b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br>
            <a:b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br>
            <a: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t>Make Your Choice</a:t>
            </a:r>
          </a:p>
        </p:txBody>
      </p:sp>
      <p:pic>
        <p:nvPicPr>
          <p:cNvPr id="3" name="Picture 2">
            <a:extLst>
              <a:ext uri="{FF2B5EF4-FFF2-40B4-BE49-F238E27FC236}">
                <a16:creationId xmlns:a16="http://schemas.microsoft.com/office/drawing/2014/main" id="{B4A0AA3B-AA12-41E3-8B44-F14C791120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626"/>
          <a:stretch/>
        </p:blipFill>
        <p:spPr>
          <a:xfrm>
            <a:off x="839416" y="208644"/>
            <a:ext cx="5472600" cy="6440711"/>
          </a:xfrm>
          <a:prstGeom prst="rect">
            <a:avLst/>
          </a:prstGeom>
        </p:spPr>
      </p:pic>
      <p:sp>
        <p:nvSpPr>
          <p:cNvPr id="2" name="TextBox 1">
            <a:extLst>
              <a:ext uri="{FF2B5EF4-FFF2-40B4-BE49-F238E27FC236}">
                <a16:creationId xmlns:a16="http://schemas.microsoft.com/office/drawing/2014/main" id="{21447DCB-3ABD-4D78-9196-66EC788FBF0B}"/>
              </a:ext>
            </a:extLst>
          </p:cNvPr>
          <p:cNvSpPr txBox="1"/>
          <p:nvPr/>
        </p:nvSpPr>
        <p:spPr>
          <a:xfrm>
            <a:off x="2999656" y="948654"/>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a:ea typeface="+mn-ea"/>
                <a:cs typeface="+mn-cs"/>
              </a:rPr>
              <a:t>REJECT</a:t>
            </a:r>
          </a:p>
        </p:txBody>
      </p:sp>
      <p:sp>
        <p:nvSpPr>
          <p:cNvPr id="5" name="TextBox 4">
            <a:extLst>
              <a:ext uri="{FF2B5EF4-FFF2-40B4-BE49-F238E27FC236}">
                <a16:creationId xmlns:a16="http://schemas.microsoft.com/office/drawing/2014/main" id="{C0793BD3-9971-FC84-C3D4-AFE4A56E1B03}"/>
              </a:ext>
            </a:extLst>
          </p:cNvPr>
          <p:cNvSpPr txBox="1"/>
          <p:nvPr/>
        </p:nvSpPr>
        <p:spPr>
          <a:xfrm>
            <a:off x="2999655" y="5085184"/>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a:ea typeface="+mn-ea"/>
                <a:cs typeface="+mn-cs"/>
              </a:rPr>
              <a:t>ACCEPT</a:t>
            </a:r>
          </a:p>
        </p:txBody>
      </p:sp>
      <p:sp>
        <p:nvSpPr>
          <p:cNvPr id="11" name="TextBox 10">
            <a:extLst>
              <a:ext uri="{FF2B5EF4-FFF2-40B4-BE49-F238E27FC236}">
                <a16:creationId xmlns:a16="http://schemas.microsoft.com/office/drawing/2014/main" id="{55DC1A6E-F40F-37FE-9C96-F15F77AF4E6C}"/>
              </a:ext>
            </a:extLst>
          </p:cNvPr>
          <p:cNvSpPr txBox="1"/>
          <p:nvPr/>
        </p:nvSpPr>
        <p:spPr>
          <a:xfrm>
            <a:off x="2999654" y="2960333"/>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UNSURE</a:t>
            </a:r>
          </a:p>
        </p:txBody>
      </p:sp>
    </p:spTree>
    <p:extLst>
      <p:ext uri="{BB962C8B-B14F-4D97-AF65-F5344CB8AC3E}">
        <p14:creationId xmlns:p14="http://schemas.microsoft.com/office/powerpoint/2010/main" val="325455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00A53A-2C86-46C5-B0EC-20C3FA779916}"/>
              </a:ext>
            </a:extLst>
          </p:cNvPr>
          <p:cNvGrpSpPr/>
          <p:nvPr/>
        </p:nvGrpSpPr>
        <p:grpSpPr>
          <a:xfrm>
            <a:off x="-17197" y="0"/>
            <a:ext cx="6797273" cy="6858000"/>
            <a:chOff x="-17197" y="0"/>
            <a:chExt cx="6797273" cy="6858000"/>
          </a:xfrm>
        </p:grpSpPr>
        <p:pic>
          <p:nvPicPr>
            <p:cNvPr id="5" name="Picture 4">
              <a:extLst>
                <a:ext uri="{FF2B5EF4-FFF2-40B4-BE49-F238E27FC236}">
                  <a16:creationId xmlns:a16="http://schemas.microsoft.com/office/drawing/2014/main" id="{B1FAB598-9654-4583-B9FD-F02760653DCB}"/>
                </a:ext>
              </a:extLst>
            </p:cNvPr>
            <p:cNvPicPr>
              <a:picLocks noChangeAspect="1"/>
            </p:cNvPicPr>
            <p:nvPr/>
          </p:nvPicPr>
          <p:blipFill rotWithShape="1">
            <a:blip r:embed="rId3">
              <a:extLst>
                <a:ext uri="{28A0092B-C50C-407E-A947-70E740481C1C}">
                  <a14:useLocalDpi xmlns:a14="http://schemas.microsoft.com/office/drawing/2010/main" val="0"/>
                </a:ext>
              </a:extLst>
            </a:blip>
            <a:srcRect r="40412"/>
            <a:stretch/>
          </p:blipFill>
          <p:spPr>
            <a:xfrm>
              <a:off x="-17197" y="0"/>
              <a:ext cx="6689261" cy="6858000"/>
            </a:xfrm>
            <a:prstGeom prst="rect">
              <a:avLst/>
            </a:prstGeom>
          </p:spPr>
        </p:pic>
        <p:sp>
          <p:nvSpPr>
            <p:cNvPr id="10" name="Rectangle 9">
              <a:extLst>
                <a:ext uri="{FF2B5EF4-FFF2-40B4-BE49-F238E27FC236}">
                  <a16:creationId xmlns:a16="http://schemas.microsoft.com/office/drawing/2014/main" id="{643C7A80-58C5-4030-B814-58C01C5E24A3}"/>
                </a:ext>
              </a:extLst>
            </p:cNvPr>
            <p:cNvSpPr/>
            <p:nvPr/>
          </p:nvSpPr>
          <p:spPr>
            <a:xfrm>
              <a:off x="501909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42A62889-2955-428F-B4B0-A89E761A672F}"/>
              </a:ext>
            </a:extLst>
          </p:cNvPr>
          <p:cNvSpPr txBox="1"/>
          <p:nvPr/>
        </p:nvSpPr>
        <p:spPr>
          <a:xfrm>
            <a:off x="5019092" y="3597005"/>
            <a:ext cx="6689261"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Helvetica" panose="020B0604020202020204" pitchFamily="34" charset="0"/>
              </a:rPr>
              <a:t>What Would You Do?</a:t>
            </a:r>
          </a:p>
        </p:txBody>
      </p:sp>
      <p:grpSp>
        <p:nvGrpSpPr>
          <p:cNvPr id="2" name="Group 1">
            <a:extLst>
              <a:ext uri="{FF2B5EF4-FFF2-40B4-BE49-F238E27FC236}">
                <a16:creationId xmlns:a16="http://schemas.microsoft.com/office/drawing/2014/main" id="{95D3D2E4-8341-0D82-C4E0-F689D8C9A03A}"/>
              </a:ext>
            </a:extLst>
          </p:cNvPr>
          <p:cNvGrpSpPr/>
          <p:nvPr/>
        </p:nvGrpSpPr>
        <p:grpSpPr>
          <a:xfrm>
            <a:off x="724194" y="548680"/>
            <a:ext cx="10743612" cy="1516826"/>
            <a:chOff x="839415" y="543841"/>
            <a:chExt cx="10743612" cy="1516826"/>
          </a:xfrm>
        </p:grpSpPr>
        <p:sp>
          <p:nvSpPr>
            <p:cNvPr id="3" name="Rectangle: Rounded Corners 2">
              <a:extLst>
                <a:ext uri="{FF2B5EF4-FFF2-40B4-BE49-F238E27FC236}">
                  <a16:creationId xmlns:a16="http://schemas.microsoft.com/office/drawing/2014/main" id="{4E1FF88D-C13D-7CFC-7309-B2914C461567}"/>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4" name="Rectangle: Rounded Corners 3">
              <a:extLst>
                <a:ext uri="{FF2B5EF4-FFF2-40B4-BE49-F238E27FC236}">
                  <a16:creationId xmlns:a16="http://schemas.microsoft.com/office/drawing/2014/main" id="{F82D0598-B0EC-893C-6126-655068FA6EAE}"/>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40F92C13-42C9-EDA7-9967-346EBFF6868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30540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27348" y="2852936"/>
          <a:ext cx="11737304" cy="3108960"/>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proposal brings together a mixture of partners extending to four EU and associated third countries.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Partners represent two distinct fields of activity, covering education and industry.</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selected priorities are correctly stated and a number of national and European policies are also listed (European Skills Agenda; regional development plans).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Innovation is described and complementarity is addressed by presenting a list of past projects covering most of the partners.</a:t>
                      </a:r>
                    </a:p>
                    <a:p>
                      <a:pPr algn="l">
                        <a:lnSpc>
                          <a:spcPct val="100000"/>
                        </a:lnSpc>
                        <a:spcAft>
                          <a:spcPts val="0"/>
                        </a:spcAft>
                      </a:pP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European added-value is argued from the perspective that materials will be delivered in multiple partner languages and made available to countries and institutions beyond the initial partnership.</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F783004E-3F01-A177-FBD5-EB947353EF3D}"/>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377D1B30-3FE2-CB8C-41AE-EC056F3AAD2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20E16ADC-3FDD-9F3F-AE82-7CFBF088155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33B25E85-B087-2475-3E64-85B5A4FA0C8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5351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27348" y="2852936"/>
          <a:ext cx="11737304" cy="3528392"/>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3528392">
                <a:tc>
                  <a:txBody>
                    <a:bodyPr/>
                    <a:lstStyle/>
                    <a:p>
                      <a:pPr algn="l">
                        <a:lnSpc>
                          <a:spcPct val="115000"/>
                        </a:lnSpc>
                        <a:spcBef>
                          <a:spcPts val="100"/>
                        </a:spcBef>
                        <a:spcAft>
                          <a:spcPts val="100"/>
                        </a:spcAft>
                      </a:pPr>
                      <a:r>
                        <a:rPr lang="en-GB" sz="2800" dirty="0">
                          <a:solidFill>
                            <a:srgbClr val="0070C0"/>
                          </a:solidFill>
                          <a:effectLst/>
                          <a:latin typeface="Calibri" panose="020F0502020204030204" pitchFamily="34" charset="0"/>
                          <a:ea typeface="Calibri" panose="020F0502020204030204" pitchFamily="34" charset="0"/>
                          <a:cs typeface="Tahoma" panose="020B0604030504040204" pitchFamily="34" charset="0"/>
                          <a:sym typeface="Wingdings" panose="05000000000000000000" pitchFamily="2" charset="2"/>
                        </a:rPr>
                        <a:t>The proposed project is r</a:t>
                      </a: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elevant and partners have relevant </a:t>
                      </a:r>
                      <a:r>
                        <a:rPr lang="en-GB" sz="2800" dirty="0">
                          <a:solidFill>
                            <a:srgbClr val="0070C0"/>
                          </a:solidFill>
                          <a:effectLst/>
                          <a:latin typeface="Calibri" panose="020F0502020204030204" pitchFamily="34" charset="0"/>
                          <a:cs typeface="Calibri" panose="020F0502020204030204" pitchFamily="34" charset="0"/>
                        </a:rPr>
                        <a:t>experience</a:t>
                      </a:r>
                      <a:br>
                        <a:rPr lang="en-GB" sz="2800" dirty="0">
                          <a:solidFill>
                            <a:srgbClr val="0070C0"/>
                          </a:solidFill>
                          <a:effectLst/>
                          <a:latin typeface="Calibri" panose="020F0502020204030204" pitchFamily="34" charset="0"/>
                          <a:cs typeface="Calibri" panose="020F0502020204030204" pitchFamily="34" charset="0"/>
                        </a:rPr>
                      </a:br>
                      <a:r>
                        <a:rPr lang="en-GB" sz="2800" dirty="0">
                          <a:solidFill>
                            <a:srgbClr val="0070C0"/>
                          </a:solidFill>
                          <a:effectLst/>
                          <a:latin typeface="Calibri" panose="020F0502020204030204" pitchFamily="34" charset="0"/>
                          <a:cs typeface="Calibri" panose="020F0502020204030204" pitchFamily="34" charset="0"/>
                        </a:rPr>
                        <a:t>in the selected field.</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Needs analysis is adequate.</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Innovation and complementarity are clear.</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European added-value is well argued.</a:t>
                      </a:r>
                      <a:endParaRPr lang="en-GB" sz="2800" dirty="0">
                        <a:solidFill>
                          <a:srgbClr val="0070C0"/>
                        </a:solidFill>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186F6092-2D14-F1A0-6667-D76F3D065CDF}"/>
              </a:ext>
            </a:extLst>
          </p:cNvPr>
          <p:cNvGrpSpPr/>
          <p:nvPr/>
        </p:nvGrpSpPr>
        <p:grpSpPr>
          <a:xfrm>
            <a:off x="724194" y="1116462"/>
            <a:ext cx="10743612" cy="1516826"/>
            <a:chOff x="839415" y="543841"/>
            <a:chExt cx="10743612" cy="1516826"/>
          </a:xfrm>
        </p:grpSpPr>
        <p:sp>
          <p:nvSpPr>
            <p:cNvPr id="5" name="Rectangle: Rounded Corners 4">
              <a:extLst>
                <a:ext uri="{FF2B5EF4-FFF2-40B4-BE49-F238E27FC236}">
                  <a16:creationId xmlns:a16="http://schemas.microsoft.com/office/drawing/2014/main" id="{9CA05781-A12C-0308-EBF5-AD8CB5975245}"/>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A33B9617-3F03-FF4B-ADE3-1A6E7FA797B4}"/>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40C145A3-D678-30FB-2D52-80A6B5AF790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378186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767408" y="2780928"/>
          <a:ext cx="11017224" cy="4145280"/>
        </p:xfrm>
        <a:graphic>
          <a:graphicData uri="http://schemas.openxmlformats.org/drawingml/2006/table">
            <a:tbl>
              <a:tblPr>
                <a:tableStyleId>{5C22544A-7EE6-4342-B048-85BDC9FD1C3A}</a:tableStyleId>
              </a:tblPr>
              <a:tblGrid>
                <a:gridCol w="1101722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planned actions have the potential to innovate existing education-industry collaboration, including through the planned knowledge hubs. European added-value is well explained and there are valid ambitions for multi-country knowledge exchange and capacity-building. Wider outreach ambitions are convincingly explained and detailed. The proposal is </a:t>
                      </a:r>
                      <a:r>
                        <a:rPr lang="en-GB" sz="22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appropriate </a:t>
                      </a: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the selected action and alignment with the chosen priorities is clearly illustrated with valid ambitions for developing partnerships between education and industry in the four participating countries. It is positive to see direct participation from </a:t>
                      </a:r>
                      <a:r>
                        <a:rPr lang="en-GB" sz="22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relevant educational partners </a:t>
                      </a: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delivering technology-based courses and programmes as well as from small and large companies in each of the four partner countries. Goals are pertinent and relevant European policies are additionally referenced alongside specific development objectives for the participating countries and regions.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86DD8FFA-9022-FD28-DC0A-A3CB113B8903}"/>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1759717D-05A8-8499-03A9-C093AE28949D}"/>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955C3772-8EB4-B9EA-E901-F18E2E268FB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CC6209BD-2A90-EC94-5B16-F3755D2109A9}"/>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27662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767408" y="2708920"/>
          <a:ext cx="10873208" cy="3919474"/>
        </p:xfrm>
        <a:graphic>
          <a:graphicData uri="http://schemas.openxmlformats.org/drawingml/2006/table">
            <a:tbl>
              <a:tblPr>
                <a:tableStyleId>{5C22544A-7EE6-4342-B048-85BDC9FD1C3A}</a:tableStyleId>
              </a:tblPr>
              <a:tblGrid>
                <a:gridCol w="10873208">
                  <a:extLst>
                    <a:ext uri="{9D8B030D-6E8A-4147-A177-3AD203B41FA5}">
                      <a16:colId xmlns:a16="http://schemas.microsoft.com/office/drawing/2014/main" val="20000"/>
                    </a:ext>
                  </a:extLst>
                </a:gridCol>
              </a:tblGrid>
              <a:tr h="978728">
                <a:tc>
                  <a:txBody>
                    <a:bodyPr/>
                    <a:lstStyle/>
                    <a:p>
                      <a:pPr algn="l">
                        <a:lnSpc>
                          <a:spcPct val="115000"/>
                        </a:lnSpc>
                        <a:spcBef>
                          <a:spcPts val="100"/>
                        </a:spcBef>
                        <a:spcAft>
                          <a:spcPts val="100"/>
                        </a:spcAft>
                      </a:pPr>
                      <a:r>
                        <a:rPr lang="en-GB" sz="1800" dirty="0">
                          <a:solidFill>
                            <a:srgbClr val="0070C0"/>
                          </a:solidFill>
                          <a:effectLst/>
                          <a:latin typeface="Calibri" panose="020F0502020204030204" pitchFamily="34" charset="0"/>
                          <a:ea typeface="Calibri" panose="020F0502020204030204" pitchFamily="34" charset="0"/>
                          <a:cs typeface="Tahoma" panose="020B0604030504040204" pitchFamily="34" charset="0"/>
                          <a:sym typeface="Wingdings" panose="05000000000000000000" pitchFamily="2" charset="2"/>
                        </a:rPr>
                        <a:t>The goals of the project are r</a:t>
                      </a: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elevant to the </a:t>
                      </a:r>
                      <a:r>
                        <a:rPr lang="en-GB"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objectives and priorities of the funding action, although the remit of the project is not hugely ambitious</a:t>
                      </a:r>
                      <a:r>
                        <a:rPr lang="en-GB" sz="1800" dirty="0">
                          <a:solidFill>
                            <a:srgbClr val="0070C0"/>
                          </a:solidFill>
                          <a:effectLst/>
                          <a:latin typeface="Calibri" panose="020F0502020204030204" pitchFamily="34" charset="0"/>
                          <a:cs typeface="Calibri" panose="020F0502020204030204" pitchFamily="34" charset="0"/>
                        </a:rPr>
                        <a:t>.</a:t>
                      </a:r>
                      <a:br>
                        <a:rPr lang="en-GB" sz="1800" dirty="0">
                          <a:solidFill>
                            <a:srgbClr val="0070C0"/>
                          </a:solidFill>
                          <a:effectLst/>
                          <a:latin typeface="Calibri" panose="020F0502020204030204" pitchFamily="34" charset="0"/>
                          <a:cs typeface="Calibri" panose="020F0502020204030204" pitchFamily="34" charset="0"/>
                        </a:rPr>
                      </a:br>
                      <a:br>
                        <a:rPr lang="en-GB" sz="900" dirty="0">
                          <a:solidFill>
                            <a:srgbClr val="0070C0"/>
                          </a:solidFill>
                          <a:effectLst/>
                          <a:latin typeface="Calibri" panose="020F0502020204030204" pitchFamily="34" charset="0"/>
                          <a:cs typeface="Calibri" panose="020F0502020204030204" pitchFamily="34" charset="0"/>
                        </a:rPr>
                      </a:br>
                      <a:r>
                        <a:rPr lang="en-GB" sz="1800" dirty="0">
                          <a:solidFill>
                            <a:srgbClr val="0070C0"/>
                          </a:solidFill>
                          <a:effectLst/>
                          <a:latin typeface="Calibri" panose="020F0502020204030204" pitchFamily="34" charset="0"/>
                          <a:cs typeface="Calibri" panose="020F0502020204030204" pitchFamily="34" charset="0"/>
                        </a:rPr>
                        <a:t>I cannot see why the focus is on technology subjects only when there are many other subjects that would benefit from such an approach. This reduces the potential reach of the proposal and I suggest that partners extend the focus of the knowledge partnerships to a wider range of subject areas.</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Partners are relevant to the targeted sector but this could be strengthened by adding additional industry partners.</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Needs analysis is valid and sufficient insight is given into the targeted innovations, albeit in a single sector. It is not fully clear how the proposed actions complement existing initiatives in the different partner countries, with many good examples already available at: </a:t>
                      </a:r>
                      <a:r>
                        <a:rPr lang="en-GB" sz="1800" u="sng" dirty="0">
                          <a:solidFill>
                            <a:srgbClr val="0070C0"/>
                          </a:solidFill>
                          <a:effectLst/>
                          <a:latin typeface="Calibri" panose="020F0502020204030204" pitchFamily="34" charset="0"/>
                          <a:cs typeface="Calibri" panose="020F0502020204030204" pitchFamily="34" charset="0"/>
                        </a:rPr>
                        <a:t>https://ec.europa.eu/programmes/erasmus-plus/projects_en</a:t>
                      </a:r>
                      <a:r>
                        <a:rPr lang="en-GB" sz="1800" u="none" dirty="0">
                          <a:solidFill>
                            <a:srgbClr val="0070C0"/>
                          </a:solidFill>
                          <a:effectLst/>
                          <a:latin typeface="Calibri" panose="020F0502020204030204" pitchFamily="34" charset="0"/>
                          <a:cs typeface="Calibri" panose="020F0502020204030204" pitchFamily="34" charset="0"/>
                        </a:rPr>
                        <a:t>.</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European added-value is evident considering plans for knowledge exchange and wider outreach.</a:t>
                      </a:r>
                      <a:endParaRPr lang="en-GB" sz="1800" dirty="0">
                        <a:solidFill>
                          <a:srgbClr val="0070C0"/>
                        </a:solidFill>
                        <a:effectLst/>
                        <a:latin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B718915D-8472-E177-C7ED-EDD7BD652F9C}"/>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C0A1B17-A756-A3AE-F07B-F3D7041A9AD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C4AD34B5-BAD3-59D4-176F-2138F9EB16F8}"/>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16C7E08B-4475-1F42-27CF-BEBA0BF8AE6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42177269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2271</Words>
  <Application>Microsoft Office PowerPoint</Application>
  <PresentationFormat>Widescreen</PresentationFormat>
  <Paragraphs>129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Candara</vt:lpstr>
      <vt:lpstr>Trebuchet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dc:creator>
  <cp:lastModifiedBy>Paul Guest</cp:lastModifiedBy>
  <cp:revision>8</cp:revision>
  <cp:lastPrinted>2023-03-15T14:54:40Z</cp:lastPrinted>
  <dcterms:created xsi:type="dcterms:W3CDTF">2023-03-14T18:45:11Z</dcterms:created>
  <dcterms:modified xsi:type="dcterms:W3CDTF">2024-02-15T12:52:54Z</dcterms:modified>
</cp:coreProperties>
</file>