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1705" r:id="rId2"/>
    <p:sldId id="1686" r:id="rId3"/>
    <p:sldId id="1747" r:id="rId4"/>
    <p:sldId id="479" r:id="rId5"/>
    <p:sldId id="1673" r:id="rId6"/>
    <p:sldId id="167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3221" autoAdjust="0"/>
  </p:normalViewPr>
  <p:slideViewPr>
    <p:cSldViewPr snapToGrid="0">
      <p:cViewPr varScale="1">
        <p:scale>
          <a:sx n="60" d="100"/>
          <a:sy n="60" d="100"/>
        </p:scale>
        <p:origin x="9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EBB86B-409F-4962-8A3C-7DAF5B7B4D01}" type="datetimeFigureOut">
              <a:rPr lang="en-GB" smtClean="0"/>
              <a:t>15/02/2024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1847E3-0674-40A0-877A-8B95F7E2EEA2}" type="slidenum">
              <a:rPr lang="en-GB" smtClean="0"/>
              <a:t>‹#›</a:t>
            </a:fld>
            <a:endParaRPr lang="en-GB"/>
          </a:p>
        </p:txBody>
      </p:sp>
    </p:spTree>
    <p:extLst>
      <p:ext uri="{BB962C8B-B14F-4D97-AF65-F5344CB8AC3E}">
        <p14:creationId xmlns:p14="http://schemas.microsoft.com/office/powerpoint/2010/main" val="2545608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normAutofit/>
          </a:bodyPr>
          <a:lstStyle/>
          <a:p>
            <a:r>
              <a:rPr lang="en-GB" b="0" dirty="0"/>
              <a:t>GUIDELINES FOR ERASMUS+ NAs</a:t>
            </a:r>
          </a:p>
          <a:p>
            <a:endParaRPr lang="en-GB" b="0" dirty="0"/>
          </a:p>
          <a:p>
            <a:r>
              <a:rPr lang="en-GB" b="0" baseline="0" dirty="0"/>
              <a:t>Section Title Page: it can be useful to have a space to breathe between the different sections of the training.</a:t>
            </a:r>
          </a:p>
        </p:txBody>
      </p:sp>
    </p:spTree>
    <p:extLst>
      <p:ext uri="{BB962C8B-B14F-4D97-AF65-F5344CB8AC3E}">
        <p14:creationId xmlns:p14="http://schemas.microsoft.com/office/powerpoint/2010/main" val="4114257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This page alerts participants to the fact that you are looking for volunteers. For this exercise, it is useful to have one volunteers for each group or field that can award scores on the example texts. The idea is to show diversity on scoring patterns among the assessors. Non-volunteers can be encouraged to participate also, by writing down their scores and reflecting on how they compare to the scores awarded by volunteers.</a:t>
            </a:r>
          </a:p>
        </p:txBody>
      </p:sp>
    </p:spTree>
    <p:extLst>
      <p:ext uri="{BB962C8B-B14F-4D97-AF65-F5344CB8AC3E}">
        <p14:creationId xmlns:p14="http://schemas.microsoft.com/office/powerpoint/2010/main" val="3703395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Confirm that the focus of this exercise is on Relevance and KA220, where scores are awarded out of a maximum of 25 points.</a:t>
            </a:r>
            <a:endParaRPr lang="en-GB" dirty="0"/>
          </a:p>
        </p:txBody>
      </p:sp>
    </p:spTree>
    <p:extLst>
      <p:ext uri="{BB962C8B-B14F-4D97-AF65-F5344CB8AC3E}">
        <p14:creationId xmlns:p14="http://schemas.microsoft.com/office/powerpoint/2010/main" val="1070578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Use this slide to show the scores that apply to KA220 and Relevance. Introduce the different scoring bands and talk through the definitions of weak, fair, good and very good. This sets the scene for this short activity on scoring.</a:t>
            </a:r>
          </a:p>
          <a:p>
            <a:endParaRPr lang="en-GB" b="0" baseline="0" dirty="0"/>
          </a:p>
          <a:p>
            <a:endParaRPr lang="en-GB" dirty="0"/>
          </a:p>
        </p:txBody>
      </p:sp>
    </p:spTree>
    <p:extLst>
      <p:ext uri="{BB962C8B-B14F-4D97-AF65-F5344CB8AC3E}">
        <p14:creationId xmlns:p14="http://schemas.microsoft.com/office/powerpoint/2010/main" val="1047428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It can be useful to provide each of the volunteers (who can be the same persons for both examples, or different persons) with a printout of this first example.</a:t>
            </a:r>
            <a:br>
              <a:rPr lang="en-GB" b="0" baseline="0" dirty="0"/>
            </a:br>
            <a:br>
              <a:rPr lang="en-GB" b="0" baseline="0" dirty="0"/>
            </a:br>
            <a:r>
              <a:rPr lang="en-GB" b="0" baseline="0" dirty="0"/>
              <a:t>Provide 2-3 minutes for them to read the example and provide their scores.</a:t>
            </a:r>
            <a:br>
              <a:rPr lang="en-GB" b="0" baseline="0" dirty="0"/>
            </a:br>
            <a:br>
              <a:rPr lang="en-GB" b="0" baseline="0" dirty="0"/>
            </a:br>
            <a:r>
              <a:rPr lang="en-GB" b="0" baseline="0" dirty="0"/>
              <a:t>For remaining participants, do not leave a silent gap pause, but talk through some of the key terms and phrases whilst the volunteers are forming their opinions.</a:t>
            </a:r>
            <a:br>
              <a:rPr lang="en-GB" b="0" baseline="0" dirty="0"/>
            </a:br>
            <a:br>
              <a:rPr lang="en-GB" b="0" baseline="0" dirty="0"/>
            </a:br>
            <a:r>
              <a:rPr lang="en-GB" b="0" baseline="0" dirty="0"/>
              <a:t>After 2-3 minutes, invite each of the volunteers to share their individual score for this example. Depending on the time allowed, you cold try to align this with the associated scoring band and description. In all cases, it is important to highlight diversity among assessors reading the same text and to highlight that assessor experiences (and assessor types) can influence scoring.</a:t>
            </a:r>
            <a:br>
              <a:rPr lang="en-GB" b="0" baseline="0" dirty="0"/>
            </a:br>
            <a:br>
              <a:rPr lang="en-GB" b="0" baseline="0" dirty="0"/>
            </a:br>
            <a:r>
              <a:rPr lang="en-GB" b="0" baseline="0" dirty="0"/>
              <a:t>Note: if all assessors score equally (this can happen but it is quite rare) then reward the volunteers for having properly understood the scoring bands and scoring process.</a:t>
            </a:r>
          </a:p>
        </p:txBody>
      </p:sp>
    </p:spTree>
    <p:extLst>
      <p:ext uri="{BB962C8B-B14F-4D97-AF65-F5344CB8AC3E}">
        <p14:creationId xmlns:p14="http://schemas.microsoft.com/office/powerpoint/2010/main" val="3846069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It can be useful to provide each of the volunteers (who can be the same persons for both examples, or different persons) with a printout of this first example.</a:t>
            </a:r>
            <a:br>
              <a:rPr lang="en-GB" b="0" baseline="0" dirty="0"/>
            </a:br>
            <a:br>
              <a:rPr lang="en-GB" b="0" baseline="0" dirty="0"/>
            </a:br>
            <a:r>
              <a:rPr lang="en-GB" b="0" baseline="0" dirty="0"/>
              <a:t>Provide 2-3 minutes for them to read the example and provide their scores.</a:t>
            </a:r>
            <a:br>
              <a:rPr lang="en-GB" b="0" baseline="0" dirty="0"/>
            </a:br>
            <a:br>
              <a:rPr lang="en-GB" b="0" baseline="0" dirty="0"/>
            </a:br>
            <a:r>
              <a:rPr lang="en-GB" b="0" baseline="0" dirty="0"/>
              <a:t>For remaining participants, do not leave a silent gap pause, but talk through some of the key terms and phrases whilst the volunteers are forming their opinions.</a:t>
            </a:r>
            <a:br>
              <a:rPr lang="en-GB" b="0" baseline="0" dirty="0"/>
            </a:br>
            <a:br>
              <a:rPr lang="en-GB" b="0" baseline="0" dirty="0"/>
            </a:br>
            <a:r>
              <a:rPr lang="en-GB" b="0" baseline="0" dirty="0"/>
              <a:t>After 2-3 minutes, invite each of the volunteers to share their individual score for this example. Depending on the time allowed, you cold try to align this with the associated scoring band and description. In all cases, it is important to highlight diversity among assessors reading the same text and to highlight that assessor experiences (and assessor types) can influence scoring.</a:t>
            </a:r>
            <a:br>
              <a:rPr lang="en-GB" b="0" baseline="0" dirty="0"/>
            </a:br>
            <a:br>
              <a:rPr lang="en-GB" b="0" baseline="0" dirty="0"/>
            </a:br>
            <a:r>
              <a:rPr lang="en-GB" b="0" baseline="0" dirty="0"/>
              <a:t>Note: if all assessors score equally (this can happen but it is quite rare) then reward the volunteers for having properly understood the scoring bands and scoring process.</a:t>
            </a:r>
            <a:endParaRPr lang="en-GB" dirty="0"/>
          </a:p>
        </p:txBody>
      </p:sp>
    </p:spTree>
    <p:extLst>
      <p:ext uri="{BB962C8B-B14F-4D97-AF65-F5344CB8AC3E}">
        <p14:creationId xmlns:p14="http://schemas.microsoft.com/office/powerpoint/2010/main" val="3756818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1197558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3260580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1163605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2348647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2133092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57966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311499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225058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278055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2471651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3145356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07391-7E62-419B-A21F-4EAC9340B475}" type="slidenum">
              <a:rPr lang="en-GB" smtClean="0"/>
              <a:pPr/>
              <a:t>‹#›</a:t>
            </a:fld>
            <a:endParaRPr lang="en-GB"/>
          </a:p>
        </p:txBody>
      </p:sp>
    </p:spTree>
    <p:extLst>
      <p:ext uri="{BB962C8B-B14F-4D97-AF65-F5344CB8AC3E}">
        <p14:creationId xmlns:p14="http://schemas.microsoft.com/office/powerpoint/2010/main" val="254671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3372" y="1617767"/>
            <a:ext cx="11305256" cy="3631763"/>
          </a:xfrm>
          <a:prstGeom prst="rect">
            <a:avLst/>
          </a:prstGeom>
          <a:noFill/>
        </p:spPr>
        <p:txBody>
          <a:bodyPr wrap="square"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rPr>
              <a:t>Assessment Scores</a:t>
            </a:r>
            <a:endParaRPr kumimoji="0" lang="en-GB" sz="96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endParaRPr>
          </a:p>
        </p:txBody>
      </p:sp>
      <p:pic>
        <p:nvPicPr>
          <p:cNvPr id="3" name="Picture 2">
            <a:extLst>
              <a:ext uri="{FF2B5EF4-FFF2-40B4-BE49-F238E27FC236}">
                <a16:creationId xmlns:a16="http://schemas.microsoft.com/office/drawing/2014/main" id="{341B2BA1-AA26-C1CD-8D7F-C73A8A439D4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1827"/>
          <a:stretch/>
        </p:blipFill>
        <p:spPr bwMode="auto">
          <a:xfrm>
            <a:off x="9098869" y="5661248"/>
            <a:ext cx="2649759" cy="946977"/>
          </a:xfrm>
          <a:prstGeom prst="rect">
            <a:avLst/>
          </a:prstGeom>
          <a:ln>
            <a:noFill/>
          </a:ln>
          <a:extLst>
            <a:ext uri="{53640926-AAD7-44D8-BBD7-CCE9431645EC}">
              <a14:shadowObscured xmlns:a14="http://schemas.microsoft.com/office/drawing/2010/main"/>
            </a:ext>
          </a:extLst>
        </p:spPr>
      </p:pic>
      <p:pic>
        <p:nvPicPr>
          <p:cNvPr id="4" name="Picture 3" descr="A blue text on a white background&#10;&#10;Description automatically generated">
            <a:extLst>
              <a:ext uri="{FF2B5EF4-FFF2-40B4-BE49-F238E27FC236}">
                <a16:creationId xmlns:a16="http://schemas.microsoft.com/office/drawing/2014/main" id="{6305D620-5123-81E9-E0A6-E2589EF787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420" y="5832467"/>
            <a:ext cx="3425716" cy="604537"/>
          </a:xfrm>
          <a:prstGeom prst="rect">
            <a:avLst/>
          </a:prstGeom>
        </p:spPr>
      </p:pic>
    </p:spTree>
    <p:extLst>
      <p:ext uri="{BB962C8B-B14F-4D97-AF65-F5344CB8AC3E}">
        <p14:creationId xmlns:p14="http://schemas.microsoft.com/office/powerpoint/2010/main" val="317740270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4426AB7-D619-4515-962A-BC83909EC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ctangle 10">
            <a:extLst>
              <a:ext uri="{FF2B5EF4-FFF2-40B4-BE49-F238E27FC236}">
                <a16:creationId xmlns:a16="http://schemas.microsoft.com/office/drawing/2014/main" id="{DE47DF98-723F-4AAC-ABCF-CACBC438F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cxnSp>
        <p:nvCxnSpPr>
          <p:cNvPr id="13" name="Straight Connector 12">
            <a:extLst>
              <a:ext uri="{FF2B5EF4-FFF2-40B4-BE49-F238E27FC236}">
                <a16:creationId xmlns:a16="http://schemas.microsoft.com/office/drawing/2014/main" id="{EA29FC7C-9308-4FDE-8DCA-405668055B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895600" y="5768204"/>
            <a:ext cx="64008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descr="Logo&#10;&#10;Description automatically generated with low confidence">
            <a:extLst>
              <a:ext uri="{FF2B5EF4-FFF2-40B4-BE49-F238E27FC236}">
                <a16:creationId xmlns:a16="http://schemas.microsoft.com/office/drawing/2014/main" id="{6918992C-05E4-2BBA-18FC-DBD6717251C9}"/>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rcRect t="19596" r="1" b="1"/>
          <a:stretch/>
        </p:blipFill>
        <p:spPr>
          <a:xfrm>
            <a:off x="243840" y="256540"/>
            <a:ext cx="11704320" cy="3764276"/>
          </a:xfrm>
          <a:prstGeom prst="rect">
            <a:avLst/>
          </a:prstGeom>
        </p:spPr>
      </p:pic>
      <p:sp>
        <p:nvSpPr>
          <p:cNvPr id="2" name="TextBox 1">
            <a:extLst>
              <a:ext uri="{FF2B5EF4-FFF2-40B4-BE49-F238E27FC236}">
                <a16:creationId xmlns:a16="http://schemas.microsoft.com/office/drawing/2014/main" id="{ED6B6D0C-9530-57E2-375F-92637835C1E3}"/>
              </a:ext>
            </a:extLst>
          </p:cNvPr>
          <p:cNvSpPr txBox="1"/>
          <p:nvPr/>
        </p:nvSpPr>
        <p:spPr>
          <a:xfrm>
            <a:off x="1109980" y="4277356"/>
            <a:ext cx="10386620" cy="2031964"/>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90000"/>
              </a:lnSpc>
              <a:spcBef>
                <a:spcPts val="600"/>
              </a:spcBef>
              <a:spcAft>
                <a:spcPts val="600"/>
              </a:spcAft>
              <a:buClrTx/>
              <a:buSzTx/>
              <a:buFontTx/>
              <a:buNone/>
              <a:tabLst/>
              <a:defRPr/>
            </a:pPr>
            <a:r>
              <a:rPr kumimoji="0" lang="en-US" sz="5800" b="1" i="0" u="none" strike="noStrike" kern="1200" cap="none" spc="0" normalizeH="0" baseline="0" noProof="0" dirty="0">
                <a:ln>
                  <a:noFill/>
                </a:ln>
                <a:solidFill>
                  <a:srgbClr val="4F81BD"/>
                </a:solidFill>
                <a:effectLst/>
                <a:uLnTx/>
                <a:uFillTx/>
                <a:latin typeface="Calibri"/>
                <a:ea typeface="+mn-ea"/>
                <a:cs typeface="+mn-cs"/>
              </a:rPr>
              <a:t>Volunteers Needed</a:t>
            </a:r>
            <a:br>
              <a:rPr kumimoji="0" lang="en-US" sz="5800" b="1" i="0" u="none" strike="noStrike" kern="1200" cap="none" spc="0" normalizeH="0" baseline="0" noProof="0" dirty="0">
                <a:ln>
                  <a:noFill/>
                </a:ln>
                <a:solidFill>
                  <a:srgbClr val="4F81BD"/>
                </a:solidFill>
                <a:effectLst/>
                <a:uLnTx/>
                <a:uFillTx/>
                <a:latin typeface="Calibri"/>
                <a:ea typeface="+mn-ea"/>
                <a:cs typeface="+mn-cs"/>
              </a:rPr>
            </a:br>
            <a:br>
              <a:rPr kumimoji="0" lang="en-US" sz="1200" b="1" i="0" u="none" strike="noStrike" kern="1200" cap="none" spc="0" normalizeH="0" baseline="0" noProof="0" dirty="0">
                <a:ln>
                  <a:noFill/>
                </a:ln>
                <a:solidFill>
                  <a:srgbClr val="4F81BD"/>
                </a:solidFill>
                <a:effectLst/>
                <a:uLnTx/>
                <a:uFillTx/>
                <a:latin typeface="Calibri"/>
                <a:ea typeface="+mn-ea"/>
                <a:cs typeface="+mn-cs"/>
              </a:rPr>
            </a:br>
            <a:r>
              <a:rPr kumimoji="0" lang="en-US" sz="2800" b="1" i="0" u="none" strike="noStrike" kern="1200" cap="none" spc="0" normalizeH="0" baseline="0" noProof="0" dirty="0">
                <a:ln>
                  <a:noFill/>
                </a:ln>
                <a:solidFill>
                  <a:srgbClr val="4F81BD"/>
                </a:solidFill>
                <a:effectLst/>
                <a:uLnTx/>
                <a:uFillTx/>
                <a:latin typeface="Calibri"/>
                <a:ea typeface="+mn-ea"/>
                <a:cs typeface="+mn-cs"/>
              </a:rPr>
              <a:t>everybody else: write down your scores and see how you compare</a:t>
            </a:r>
            <a:endParaRPr kumimoji="0" lang="en-US" sz="5800" b="1" i="0" u="none" strike="noStrike" kern="1200" cap="none" spc="0" normalizeH="0" baseline="0" noProof="0" dirty="0">
              <a:ln>
                <a:noFill/>
              </a:ln>
              <a:solidFill>
                <a:srgbClr val="4F81BD"/>
              </a:solidFill>
              <a:effectLst/>
              <a:uLnTx/>
              <a:uFillTx/>
              <a:latin typeface="Calibri"/>
              <a:ea typeface="+mn-ea"/>
              <a:cs typeface="+mn-cs"/>
            </a:endParaRPr>
          </a:p>
        </p:txBody>
      </p:sp>
    </p:spTree>
    <p:extLst>
      <p:ext uri="{BB962C8B-B14F-4D97-AF65-F5344CB8AC3E}">
        <p14:creationId xmlns:p14="http://schemas.microsoft.com/office/powerpoint/2010/main" val="1702663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chemeClr val="bg1"/>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ACDBF0FC-D168-03ED-D940-F6CEA0E242D7}"/>
              </a:ext>
            </a:extLst>
          </p:cNvPr>
          <p:cNvSpPr txBox="1"/>
          <p:nvPr/>
        </p:nvSpPr>
        <p:spPr>
          <a:xfrm>
            <a:off x="375139" y="4808244"/>
            <a:ext cx="11139854" cy="930447"/>
          </a:xfrm>
          <a:prstGeom prst="rect">
            <a:avLst/>
          </a:prstGeom>
        </p:spPr>
        <p:txBody>
          <a:bodyPr vert="horz" lIns="91440" tIns="45720" rIns="91440" bIns="45720" rtlCol="0" anchor="b">
            <a:normAutofit lnSpcReduction="10000"/>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6600" b="1" i="0" u="none" strike="noStrike" kern="1200" cap="none" spc="0" normalizeH="0" baseline="0" noProof="0" dirty="0">
                <a:ln>
                  <a:noFill/>
                </a:ln>
                <a:solidFill>
                  <a:srgbClr val="0070C0"/>
                </a:solidFill>
                <a:effectLst/>
                <a:uLnTx/>
                <a:uFillTx/>
                <a:latin typeface="Calibri"/>
                <a:ea typeface="+mn-ea"/>
                <a:cs typeface="+mn-cs"/>
              </a:rPr>
              <a:t>Change of Criterion: Relevance</a:t>
            </a:r>
          </a:p>
        </p:txBody>
      </p:sp>
      <p:pic>
        <p:nvPicPr>
          <p:cNvPr id="2" name="Picture 1" descr="Icon&#10;&#10;Description automatically generated">
            <a:extLst>
              <a:ext uri="{FF2B5EF4-FFF2-40B4-BE49-F238E27FC236}">
                <a16:creationId xmlns:a16="http://schemas.microsoft.com/office/drawing/2014/main" id="{B559A066-A2C2-09DF-DE6D-DA5B7951C60F}"/>
              </a:ext>
            </a:extLst>
          </p:cNvPr>
          <p:cNvPicPr>
            <a:picLocks noChangeAspect="1"/>
          </p:cNvPicPr>
          <p:nvPr/>
        </p:nvPicPr>
        <p:blipFill rotWithShape="1">
          <a:blip r:embed="rId3">
            <a:extLst>
              <a:ext uri="{28A0092B-C50C-407E-A947-70E740481C1C}">
                <a14:useLocalDpi xmlns:a14="http://schemas.microsoft.com/office/drawing/2010/main" val="0"/>
              </a:ext>
            </a:extLst>
          </a:blip>
          <a:srcRect t="1428" b="387"/>
          <a:stretch/>
        </p:blipFill>
        <p:spPr>
          <a:xfrm>
            <a:off x="1351276" y="255588"/>
            <a:ext cx="9187579" cy="4465307"/>
          </a:xfrm>
          <a:prstGeom prst="rect">
            <a:avLst/>
          </a:prstGeom>
        </p:spPr>
      </p:pic>
      <p:cxnSp>
        <p:nvCxnSpPr>
          <p:cNvPr id="20" name="Straight Connector 19">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4726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35360" y="1268760"/>
          <a:ext cx="11629293" cy="5076521"/>
        </p:xfrm>
        <a:graphic>
          <a:graphicData uri="http://schemas.openxmlformats.org/drawingml/2006/table">
            <a:tbl>
              <a:tblPr>
                <a:tableStyleId>{5C22544A-7EE6-4342-B048-85BDC9FD1C3A}</a:tableStyleId>
              </a:tblPr>
              <a:tblGrid>
                <a:gridCol w="1971069">
                  <a:extLst>
                    <a:ext uri="{9D8B030D-6E8A-4147-A177-3AD203B41FA5}">
                      <a16:colId xmlns:a16="http://schemas.microsoft.com/office/drawing/2014/main" val="20000"/>
                    </a:ext>
                  </a:extLst>
                </a:gridCol>
                <a:gridCol w="2414556">
                  <a:extLst>
                    <a:ext uri="{9D8B030D-6E8A-4147-A177-3AD203B41FA5}">
                      <a16:colId xmlns:a16="http://schemas.microsoft.com/office/drawing/2014/main" val="20001"/>
                    </a:ext>
                  </a:extLst>
                </a:gridCol>
                <a:gridCol w="2414556">
                  <a:extLst>
                    <a:ext uri="{9D8B030D-6E8A-4147-A177-3AD203B41FA5}">
                      <a16:colId xmlns:a16="http://schemas.microsoft.com/office/drawing/2014/main" val="20002"/>
                    </a:ext>
                  </a:extLst>
                </a:gridCol>
                <a:gridCol w="2414556">
                  <a:extLst>
                    <a:ext uri="{9D8B030D-6E8A-4147-A177-3AD203B41FA5}">
                      <a16:colId xmlns:a16="http://schemas.microsoft.com/office/drawing/2014/main" val="20003"/>
                    </a:ext>
                  </a:extLst>
                </a:gridCol>
                <a:gridCol w="2414556">
                  <a:extLst>
                    <a:ext uri="{9D8B030D-6E8A-4147-A177-3AD203B41FA5}">
                      <a16:colId xmlns:a16="http://schemas.microsoft.com/office/drawing/2014/main" val="20004"/>
                    </a:ext>
                  </a:extLst>
                </a:gridCol>
              </a:tblGrid>
              <a:tr h="619179">
                <a:tc rowSpan="2">
                  <a:txBody>
                    <a:bodyPr/>
                    <a:lstStyle/>
                    <a:p>
                      <a:pPr algn="ctr"/>
                      <a:r>
                        <a:rPr lang="en-GB" sz="2000" b="1" dirty="0">
                          <a:solidFill>
                            <a:schemeClr val="bg1"/>
                          </a:solidFill>
                          <a:latin typeface="+mn-lt"/>
                        </a:rPr>
                        <a:t>Scoring Ceiling</a:t>
                      </a:r>
                    </a:p>
                    <a:p>
                      <a:pPr algn="ctr"/>
                      <a:r>
                        <a:rPr lang="en-GB" sz="2000" b="1" dirty="0">
                          <a:solidFill>
                            <a:schemeClr val="bg1"/>
                          </a:solidFill>
                          <a:latin typeface="+mn-lt"/>
                          <a:sym typeface="Wingdings"/>
                        </a:rPr>
                        <a:t></a:t>
                      </a:r>
                      <a:endParaRPr lang="en-GB" sz="2000" b="1" dirty="0">
                        <a:solidFill>
                          <a:schemeClr val="bg1"/>
                        </a:solidFill>
                        <a:latin typeface="+mn-lt"/>
                      </a:endParaRPr>
                    </a:p>
                  </a:txBody>
                  <a:tcPr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rgbClr val="007FBE"/>
                    </a:solidFill>
                  </a:tcPr>
                </a:tc>
                <a:tc>
                  <a:txBody>
                    <a:bodyPr/>
                    <a:lstStyle/>
                    <a:p>
                      <a:pPr algn="ctr"/>
                      <a:r>
                        <a:rPr lang="en-GB" b="1" dirty="0">
                          <a:solidFill>
                            <a:schemeClr val="bg1"/>
                          </a:solidFill>
                        </a:rPr>
                        <a:t>VERY GOOD</a:t>
                      </a:r>
                    </a:p>
                  </a:txBody>
                  <a:tcPr anchor="ctr">
                    <a:lnL w="12700" cap="flat" cmpd="sng" algn="ctr">
                      <a:solidFill>
                        <a:srgbClr val="007FBE"/>
                      </a:solidFill>
                      <a:prstDash val="sysDot"/>
                      <a:round/>
                      <a:headEnd type="none" w="med" len="med"/>
                      <a:tailEnd type="none" w="med" len="med"/>
                    </a:lnL>
                    <a:lnR w="6350" cap="flat" cmpd="sng" algn="ctr">
                      <a:solidFill>
                        <a:schemeClr val="tx2">
                          <a:lumMod val="50000"/>
                        </a:schemeClr>
                      </a:solidFill>
                      <a:prstDash val="sysDot"/>
                      <a:round/>
                      <a:headEnd type="none" w="med" len="med"/>
                      <a:tailEnd type="none" w="med" len="med"/>
                    </a:lnR>
                    <a:lnT w="6350" cap="flat" cmpd="sng" algn="ctr">
                      <a:solidFill>
                        <a:schemeClr val="tx2">
                          <a:lumMod val="50000"/>
                        </a:schemeClr>
                      </a:solidFill>
                      <a:prstDash val="sysDot"/>
                      <a:round/>
                      <a:headEnd type="none" w="med" len="med"/>
                      <a:tailEnd type="none" w="med" len="med"/>
                    </a:lnT>
                    <a:lnB w="12700" cap="flat" cmpd="sng" algn="ctr">
                      <a:solidFill>
                        <a:srgbClr val="007FBE"/>
                      </a:solidFill>
                      <a:prstDash val="sysDot"/>
                      <a:round/>
                      <a:headEnd type="none" w="med" len="med"/>
                      <a:tailEnd type="none" w="med" len="med"/>
                    </a:lnB>
                    <a:solidFill>
                      <a:srgbClr val="007FBE"/>
                    </a:solidFill>
                  </a:tcPr>
                </a:tc>
                <a:tc>
                  <a:txBody>
                    <a:bodyPr/>
                    <a:lstStyle/>
                    <a:p>
                      <a:pPr algn="ctr"/>
                      <a:r>
                        <a:rPr lang="en-GB" b="1" dirty="0">
                          <a:solidFill>
                            <a:schemeClr val="bg1"/>
                          </a:solidFill>
                        </a:rPr>
                        <a:t>GOOD</a:t>
                      </a:r>
                    </a:p>
                  </a:txBody>
                  <a:tcPr anchor="ctr">
                    <a:lnL w="6350" cap="flat" cmpd="sng" algn="ctr">
                      <a:solidFill>
                        <a:schemeClr val="tx2">
                          <a:lumMod val="50000"/>
                        </a:schemeClr>
                      </a:solidFill>
                      <a:prstDash val="sysDot"/>
                      <a:round/>
                      <a:headEnd type="none" w="med" len="med"/>
                      <a:tailEnd type="none" w="med" len="med"/>
                    </a:lnL>
                    <a:lnR w="6350" cap="flat" cmpd="sng" algn="ctr">
                      <a:solidFill>
                        <a:schemeClr val="tx2">
                          <a:lumMod val="50000"/>
                        </a:schemeClr>
                      </a:solidFill>
                      <a:prstDash val="sysDot"/>
                      <a:round/>
                      <a:headEnd type="none" w="med" len="med"/>
                      <a:tailEnd type="none" w="med" len="med"/>
                    </a:lnR>
                    <a:lnT w="6350" cap="flat" cmpd="sng" algn="ctr">
                      <a:solidFill>
                        <a:schemeClr val="tx2">
                          <a:lumMod val="50000"/>
                        </a:schemeClr>
                      </a:solidFill>
                      <a:prstDash val="sysDot"/>
                      <a:round/>
                      <a:headEnd type="none" w="med" len="med"/>
                      <a:tailEnd type="none" w="med" len="med"/>
                    </a:lnT>
                    <a:lnB w="12700" cap="flat" cmpd="sng" algn="ctr">
                      <a:solidFill>
                        <a:srgbClr val="007FBE"/>
                      </a:solidFill>
                      <a:prstDash val="sysDot"/>
                      <a:round/>
                      <a:headEnd type="none" w="med" len="med"/>
                      <a:tailEnd type="none" w="med" len="med"/>
                    </a:lnB>
                    <a:solidFill>
                      <a:srgbClr val="007FBE"/>
                    </a:solidFill>
                  </a:tcPr>
                </a:tc>
                <a:tc>
                  <a:txBody>
                    <a:bodyPr/>
                    <a:lstStyle/>
                    <a:p>
                      <a:pPr algn="ctr"/>
                      <a:r>
                        <a:rPr lang="en-GB" b="1" dirty="0">
                          <a:solidFill>
                            <a:schemeClr val="bg1"/>
                          </a:solidFill>
                        </a:rPr>
                        <a:t>FAIR</a:t>
                      </a:r>
                    </a:p>
                  </a:txBody>
                  <a:tcPr anchor="ctr">
                    <a:lnL w="6350" cap="flat" cmpd="sng" algn="ctr">
                      <a:solidFill>
                        <a:schemeClr val="tx2">
                          <a:lumMod val="50000"/>
                        </a:schemeClr>
                      </a:solidFill>
                      <a:prstDash val="sysDot"/>
                      <a:round/>
                      <a:headEnd type="none" w="med" len="med"/>
                      <a:tailEnd type="none" w="med" len="med"/>
                    </a:lnL>
                    <a:lnR w="6350" cap="flat" cmpd="sng" algn="ctr">
                      <a:solidFill>
                        <a:schemeClr val="tx2">
                          <a:lumMod val="50000"/>
                        </a:schemeClr>
                      </a:solidFill>
                      <a:prstDash val="sysDot"/>
                      <a:round/>
                      <a:headEnd type="none" w="med" len="med"/>
                      <a:tailEnd type="none" w="med" len="med"/>
                    </a:lnR>
                    <a:lnT w="6350" cap="flat" cmpd="sng" algn="ctr">
                      <a:solidFill>
                        <a:schemeClr val="tx2">
                          <a:lumMod val="50000"/>
                        </a:schemeClr>
                      </a:solidFill>
                      <a:prstDash val="sysDot"/>
                      <a:round/>
                      <a:headEnd type="none" w="med" len="med"/>
                      <a:tailEnd type="none" w="med" len="med"/>
                    </a:lnT>
                    <a:lnB w="12700" cap="flat" cmpd="sng" algn="ctr">
                      <a:solidFill>
                        <a:srgbClr val="007FBE"/>
                      </a:solidFill>
                      <a:prstDash val="sysDot"/>
                      <a:round/>
                      <a:headEnd type="none" w="med" len="med"/>
                      <a:tailEnd type="none" w="med" len="med"/>
                    </a:lnB>
                    <a:solidFill>
                      <a:srgbClr val="007FBE"/>
                    </a:solidFill>
                  </a:tcPr>
                </a:tc>
                <a:tc>
                  <a:txBody>
                    <a:bodyPr/>
                    <a:lstStyle/>
                    <a:p>
                      <a:pPr algn="ctr"/>
                      <a:r>
                        <a:rPr lang="en-GB" b="1" dirty="0">
                          <a:solidFill>
                            <a:schemeClr val="bg1"/>
                          </a:solidFill>
                        </a:rPr>
                        <a:t>WEAK</a:t>
                      </a:r>
                    </a:p>
                  </a:txBody>
                  <a:tcPr anchor="ctr">
                    <a:lnL w="6350" cap="flat" cmpd="sng" algn="ctr">
                      <a:solidFill>
                        <a:schemeClr val="tx2">
                          <a:lumMod val="50000"/>
                        </a:schemeClr>
                      </a:solidFill>
                      <a:prstDash val="sysDot"/>
                      <a:round/>
                      <a:headEnd type="none" w="med" len="med"/>
                      <a:tailEnd type="none" w="med" len="med"/>
                    </a:lnL>
                    <a:lnR w="6350" cap="flat" cmpd="sng" algn="ctr">
                      <a:solidFill>
                        <a:schemeClr val="tx2">
                          <a:lumMod val="50000"/>
                        </a:schemeClr>
                      </a:solidFill>
                      <a:prstDash val="sysDot"/>
                      <a:round/>
                      <a:headEnd type="none" w="med" len="med"/>
                      <a:tailEnd type="none" w="med" len="med"/>
                    </a:lnR>
                    <a:lnT w="6350" cap="flat" cmpd="sng" algn="ctr">
                      <a:solidFill>
                        <a:schemeClr val="tx2">
                          <a:lumMod val="50000"/>
                        </a:schemeClr>
                      </a:solidFill>
                      <a:prstDash val="sysDot"/>
                      <a:round/>
                      <a:headEnd type="none" w="med" len="med"/>
                      <a:tailEnd type="none" w="med" len="med"/>
                    </a:lnT>
                    <a:lnB w="12700" cap="flat" cmpd="sng" algn="ctr">
                      <a:solidFill>
                        <a:srgbClr val="007FBE"/>
                      </a:solidFill>
                      <a:prstDash val="sysDot"/>
                      <a:round/>
                      <a:headEnd type="none" w="med" len="med"/>
                      <a:tailEnd type="none" w="med" len="med"/>
                    </a:lnB>
                    <a:solidFill>
                      <a:srgbClr val="007FBE"/>
                    </a:solidFill>
                  </a:tcPr>
                </a:tc>
                <a:extLst>
                  <a:ext uri="{0D108BD9-81ED-4DB2-BD59-A6C34878D82A}">
                    <a16:rowId xmlns:a16="http://schemas.microsoft.com/office/drawing/2014/main" val="10000"/>
                  </a:ext>
                </a:extLst>
              </a:tr>
              <a:tr h="3413269">
                <a:tc vMerge="1">
                  <a:txBody>
                    <a:bodyPr/>
                    <a:lstStyle/>
                    <a:p>
                      <a:endParaRPr lang="en-GB" dirty="0"/>
                    </a:p>
                  </a:txBody>
                  <a:tcPr/>
                </a:tc>
                <a:tc>
                  <a:txBody>
                    <a:bodyPr/>
                    <a:lstStyle/>
                    <a:p>
                      <a:pPr marL="0" algn="ctr">
                        <a:lnSpc>
                          <a:spcPct val="100000"/>
                        </a:lnSpc>
                        <a:spcBef>
                          <a:spcPts val="300"/>
                        </a:spcBef>
                        <a:spcAft>
                          <a:spcPts val="300"/>
                        </a:spcAft>
                      </a:pPr>
                      <a:endParaRPr lang="en-GB" sz="900" spc="-25" dirty="0">
                        <a:solidFill>
                          <a:schemeClr val="accent1">
                            <a:lumMod val="50000"/>
                          </a:schemeClr>
                        </a:solidFill>
                        <a:latin typeface="+mn-lt"/>
                        <a:ea typeface="Times New Roman"/>
                        <a:cs typeface="Calibri"/>
                      </a:endParaRPr>
                    </a:p>
                    <a:p>
                      <a:pPr marL="0" algn="ctr">
                        <a:lnSpc>
                          <a:spcPct val="100000"/>
                        </a:lnSpc>
                        <a:spcBef>
                          <a:spcPts val="300"/>
                        </a:spcBef>
                        <a:spcAft>
                          <a:spcPts val="300"/>
                        </a:spcAft>
                      </a:pPr>
                      <a:r>
                        <a:rPr lang="en-GB" sz="1800" spc="-25" dirty="0">
                          <a:solidFill>
                            <a:schemeClr val="accent1">
                              <a:lumMod val="50000"/>
                            </a:schemeClr>
                          </a:solidFill>
                          <a:latin typeface="+mn-lt"/>
                          <a:ea typeface="Times New Roman"/>
                          <a:cs typeface="Calibri"/>
                        </a:rPr>
                        <a:t>… addresses all relevant aspects of the criterion in question </a:t>
                      </a:r>
                      <a:r>
                        <a:rPr lang="en-GB" sz="1800" spc="-25" dirty="0">
                          <a:solidFill>
                            <a:srgbClr val="007FBE"/>
                          </a:solidFill>
                          <a:latin typeface="+mn-lt"/>
                          <a:ea typeface="Times New Roman"/>
                          <a:cs typeface="Calibri"/>
                        </a:rPr>
                        <a:t>convincingly</a:t>
                      </a:r>
                      <a:r>
                        <a:rPr lang="en-GB" sz="1800" spc="-25" dirty="0">
                          <a:solidFill>
                            <a:schemeClr val="accent1">
                              <a:lumMod val="50000"/>
                            </a:schemeClr>
                          </a:solidFill>
                          <a:latin typeface="+mn-lt"/>
                          <a:ea typeface="Times New Roman"/>
                          <a:cs typeface="Calibri"/>
                        </a:rPr>
                        <a:t> and </a:t>
                      </a:r>
                      <a:r>
                        <a:rPr lang="en-GB" sz="1800" spc="-25" dirty="0">
                          <a:solidFill>
                            <a:srgbClr val="007FBE"/>
                          </a:solidFill>
                          <a:latin typeface="+mn-lt"/>
                          <a:ea typeface="Times New Roman"/>
                          <a:cs typeface="Calibri"/>
                        </a:rPr>
                        <a:t>successfully</a:t>
                      </a:r>
                      <a:r>
                        <a:rPr lang="en-GB" sz="1800" spc="-25" dirty="0">
                          <a:solidFill>
                            <a:schemeClr val="accent1">
                              <a:lumMod val="50000"/>
                            </a:schemeClr>
                          </a:solidFill>
                          <a:latin typeface="+mn-lt"/>
                          <a:ea typeface="Times New Roman"/>
                          <a:cs typeface="Calibri"/>
                        </a:rPr>
                        <a:t>; the answer </a:t>
                      </a:r>
                      <a:r>
                        <a:rPr lang="en-GB" sz="1800" kern="1200" spc="-25" dirty="0">
                          <a:solidFill>
                            <a:schemeClr val="accent1">
                              <a:lumMod val="50000"/>
                            </a:schemeClr>
                          </a:solidFill>
                          <a:latin typeface="+mn-lt"/>
                          <a:ea typeface="Times New Roman"/>
                          <a:cs typeface="Calibri"/>
                        </a:rPr>
                        <a:t>provides all the information and evidence needed and </a:t>
                      </a:r>
                      <a:r>
                        <a:rPr lang="en-GB" sz="1800" spc="-25" dirty="0">
                          <a:solidFill>
                            <a:schemeClr val="accent1">
                              <a:lumMod val="50000"/>
                            </a:schemeClr>
                          </a:solidFill>
                          <a:latin typeface="+mn-lt"/>
                          <a:ea typeface="Times New Roman"/>
                          <a:cs typeface="Calibri"/>
                        </a:rPr>
                        <a:t>there are </a:t>
                      </a:r>
                      <a:r>
                        <a:rPr lang="en-GB" sz="1800" spc="-25" dirty="0">
                          <a:solidFill>
                            <a:srgbClr val="007FBE"/>
                          </a:solidFill>
                          <a:latin typeface="+mn-lt"/>
                          <a:ea typeface="Times New Roman"/>
                          <a:cs typeface="Calibri"/>
                        </a:rPr>
                        <a:t>no concerns or areas of weakness</a:t>
                      </a:r>
                      <a:r>
                        <a:rPr lang="en-GB" sz="1800" spc="-25" dirty="0">
                          <a:solidFill>
                            <a:schemeClr val="accent1">
                              <a:lumMod val="50000"/>
                            </a:schemeClr>
                          </a:solidFill>
                          <a:latin typeface="+mn-lt"/>
                          <a:ea typeface="Times New Roman"/>
                          <a:cs typeface="Calibri"/>
                        </a:rPr>
                        <a:t>.</a:t>
                      </a:r>
                      <a:endParaRPr lang="en-GB" sz="1800" dirty="0">
                        <a:solidFill>
                          <a:schemeClr val="accent1">
                            <a:lumMod val="50000"/>
                          </a:schemeClr>
                        </a:solidFill>
                        <a:latin typeface="+mn-lt"/>
                        <a:ea typeface="Times New Roman"/>
                      </a:endParaRPr>
                    </a:p>
                  </a:txBody>
                  <a:tcPr marL="68580" marR="68580" marT="0" marB="0">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0000"/>
                        </a:lnSpc>
                        <a:spcBef>
                          <a:spcPts val="300"/>
                        </a:spcBef>
                        <a:spcAft>
                          <a:spcPts val="300"/>
                        </a:spcAft>
                      </a:pPr>
                      <a:endParaRPr lang="en-GB" sz="900" spc="-25" dirty="0">
                        <a:solidFill>
                          <a:schemeClr val="accent1">
                            <a:lumMod val="50000"/>
                          </a:schemeClr>
                        </a:solidFill>
                        <a:latin typeface="+mn-lt"/>
                        <a:ea typeface="Times New Roman"/>
                        <a:cs typeface="Calibri"/>
                      </a:endParaRPr>
                    </a:p>
                    <a:p>
                      <a:pPr marL="0" algn="ctr">
                        <a:lnSpc>
                          <a:spcPct val="100000"/>
                        </a:lnSpc>
                        <a:spcBef>
                          <a:spcPts val="300"/>
                        </a:spcBef>
                        <a:spcAft>
                          <a:spcPts val="300"/>
                        </a:spcAft>
                      </a:pPr>
                      <a:r>
                        <a:rPr lang="en-GB" sz="1800" spc="-25" dirty="0">
                          <a:solidFill>
                            <a:schemeClr val="accent1">
                              <a:lumMod val="50000"/>
                            </a:schemeClr>
                          </a:solidFill>
                          <a:latin typeface="+mn-lt"/>
                          <a:ea typeface="Times New Roman"/>
                          <a:cs typeface="Calibri"/>
                        </a:rPr>
                        <a:t>…application addresses the criterion </a:t>
                      </a:r>
                      <a:r>
                        <a:rPr lang="en-GB" sz="1800" spc="-25" dirty="0">
                          <a:solidFill>
                            <a:srgbClr val="007FBE"/>
                          </a:solidFill>
                          <a:latin typeface="+mn-lt"/>
                          <a:ea typeface="Times New Roman"/>
                          <a:cs typeface="Calibri"/>
                        </a:rPr>
                        <a:t>well</a:t>
                      </a:r>
                      <a:r>
                        <a:rPr lang="en-GB" sz="1800" spc="-25" dirty="0">
                          <a:solidFill>
                            <a:schemeClr val="accent1">
                              <a:lumMod val="50000"/>
                            </a:schemeClr>
                          </a:solidFill>
                          <a:latin typeface="+mn-lt"/>
                          <a:ea typeface="Times New Roman"/>
                          <a:cs typeface="Calibri"/>
                        </a:rPr>
                        <a:t>, although some </a:t>
                      </a:r>
                      <a:r>
                        <a:rPr lang="en-GB" sz="1800" spc="-25" dirty="0">
                          <a:solidFill>
                            <a:srgbClr val="007FBE"/>
                          </a:solidFill>
                          <a:latin typeface="+mn-lt"/>
                          <a:ea typeface="Times New Roman"/>
                          <a:cs typeface="Calibri"/>
                        </a:rPr>
                        <a:t>small improvements </a:t>
                      </a:r>
                      <a:r>
                        <a:rPr lang="en-GB" sz="1800" spc="-25" dirty="0">
                          <a:solidFill>
                            <a:schemeClr val="accent1">
                              <a:lumMod val="50000"/>
                            </a:schemeClr>
                          </a:solidFill>
                          <a:latin typeface="+mn-lt"/>
                          <a:ea typeface="Times New Roman"/>
                          <a:cs typeface="Calibri"/>
                        </a:rPr>
                        <a:t>could be made; the answer gives clear information on </a:t>
                      </a:r>
                      <a:r>
                        <a:rPr lang="en-GB" sz="1800" kern="1200" spc="-25" dirty="0">
                          <a:solidFill>
                            <a:srgbClr val="007FBE"/>
                          </a:solidFill>
                          <a:latin typeface="+mn-lt"/>
                          <a:ea typeface="Times New Roman"/>
                          <a:cs typeface="Calibri"/>
                        </a:rPr>
                        <a:t>all, or nearly all, of the evidence needed</a:t>
                      </a:r>
                      <a:r>
                        <a:rPr lang="en-GB" sz="1800" spc="-25" dirty="0">
                          <a:solidFill>
                            <a:schemeClr val="accent1">
                              <a:lumMod val="50000"/>
                            </a:schemeClr>
                          </a:solidFill>
                          <a:latin typeface="+mn-lt"/>
                          <a:ea typeface="Times New Roman"/>
                          <a:cs typeface="Calibri"/>
                        </a:rPr>
                        <a:t>.</a:t>
                      </a:r>
                      <a:endParaRPr lang="en-GB" sz="1800" dirty="0">
                        <a:solidFill>
                          <a:schemeClr val="accent1">
                            <a:lumMod val="50000"/>
                          </a:schemeClr>
                        </a:solidFill>
                        <a:latin typeface="+mn-lt"/>
                        <a:ea typeface="Times New Roman"/>
                      </a:endParaRPr>
                    </a:p>
                  </a:txBody>
                  <a:tcPr marL="68580" marR="68580" marT="0" marB="0">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0000"/>
                        </a:lnSpc>
                        <a:spcBef>
                          <a:spcPts val="300"/>
                        </a:spcBef>
                        <a:spcAft>
                          <a:spcPts val="300"/>
                        </a:spcAft>
                      </a:pPr>
                      <a:endParaRPr lang="en-GB" sz="900" spc="-25" dirty="0">
                        <a:solidFill>
                          <a:schemeClr val="accent1">
                            <a:lumMod val="50000"/>
                          </a:schemeClr>
                        </a:solidFill>
                        <a:latin typeface="+mn-lt"/>
                        <a:ea typeface="Times New Roman"/>
                        <a:cs typeface="Calibri"/>
                      </a:endParaRPr>
                    </a:p>
                    <a:p>
                      <a:pPr marL="0" algn="ctr">
                        <a:lnSpc>
                          <a:spcPct val="100000"/>
                        </a:lnSpc>
                        <a:spcBef>
                          <a:spcPts val="300"/>
                        </a:spcBef>
                        <a:spcAft>
                          <a:spcPts val="300"/>
                        </a:spcAft>
                      </a:pPr>
                      <a:r>
                        <a:rPr lang="en-GB" sz="1800" spc="-25" dirty="0">
                          <a:solidFill>
                            <a:schemeClr val="accent1">
                              <a:lumMod val="50000"/>
                            </a:schemeClr>
                          </a:solidFill>
                          <a:latin typeface="+mn-lt"/>
                          <a:ea typeface="Times New Roman"/>
                          <a:cs typeface="Calibri"/>
                        </a:rPr>
                        <a:t>…application </a:t>
                      </a:r>
                      <a:r>
                        <a:rPr lang="en-GB" sz="1800" spc="-25" dirty="0">
                          <a:solidFill>
                            <a:srgbClr val="007FBE"/>
                          </a:solidFill>
                          <a:latin typeface="+mn-lt"/>
                          <a:ea typeface="Times New Roman"/>
                          <a:cs typeface="Calibri"/>
                        </a:rPr>
                        <a:t>broadly</a:t>
                      </a:r>
                      <a:r>
                        <a:rPr lang="en-GB" sz="1800" spc="-25" dirty="0">
                          <a:solidFill>
                            <a:schemeClr val="accent1">
                              <a:lumMod val="50000"/>
                            </a:schemeClr>
                          </a:solidFill>
                          <a:latin typeface="+mn-lt"/>
                          <a:ea typeface="Times New Roman"/>
                          <a:cs typeface="Calibri"/>
                        </a:rPr>
                        <a:t> addresses the criterion, but there are </a:t>
                      </a:r>
                      <a:r>
                        <a:rPr lang="en-GB" sz="1800" spc="-25" dirty="0">
                          <a:solidFill>
                            <a:srgbClr val="007FBE"/>
                          </a:solidFill>
                          <a:latin typeface="+mn-lt"/>
                          <a:ea typeface="Times New Roman"/>
                          <a:cs typeface="Calibri"/>
                        </a:rPr>
                        <a:t>some weaknesses</a:t>
                      </a:r>
                      <a:r>
                        <a:rPr lang="en-GB" sz="1800" spc="-25" dirty="0">
                          <a:solidFill>
                            <a:schemeClr val="accent1">
                              <a:lumMod val="50000"/>
                            </a:schemeClr>
                          </a:solidFill>
                          <a:latin typeface="+mn-lt"/>
                          <a:ea typeface="Times New Roman"/>
                          <a:cs typeface="Calibri"/>
                        </a:rPr>
                        <a:t>; the answer gives some relevant information, but there are several </a:t>
                      </a:r>
                      <a:r>
                        <a:rPr lang="en-GB" sz="1800" spc="-25" dirty="0">
                          <a:solidFill>
                            <a:srgbClr val="007FBE"/>
                          </a:solidFill>
                          <a:latin typeface="+mn-lt"/>
                          <a:ea typeface="Times New Roman"/>
                          <a:cs typeface="Calibri"/>
                        </a:rPr>
                        <a:t>areas where detail is lacking </a:t>
                      </a:r>
                      <a:r>
                        <a:rPr lang="en-GB" sz="1800" spc="-25" dirty="0">
                          <a:solidFill>
                            <a:schemeClr val="accent1">
                              <a:lumMod val="50000"/>
                            </a:schemeClr>
                          </a:solidFill>
                          <a:latin typeface="+mn-lt"/>
                          <a:ea typeface="Times New Roman"/>
                          <a:cs typeface="Calibri"/>
                        </a:rPr>
                        <a:t>or the information is unclear.</a:t>
                      </a:r>
                      <a:endParaRPr lang="en-GB" sz="1800" dirty="0">
                        <a:solidFill>
                          <a:schemeClr val="accent1">
                            <a:lumMod val="50000"/>
                          </a:schemeClr>
                        </a:solidFill>
                        <a:latin typeface="+mn-lt"/>
                        <a:ea typeface="Times New Roman"/>
                      </a:endParaRPr>
                    </a:p>
                  </a:txBody>
                  <a:tcPr marL="68580" marR="68580" marT="0" marB="0">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0000"/>
                        </a:lnSpc>
                        <a:spcBef>
                          <a:spcPts val="300"/>
                        </a:spcBef>
                        <a:spcAft>
                          <a:spcPts val="300"/>
                        </a:spcAft>
                      </a:pPr>
                      <a:endParaRPr lang="en-GB" sz="900" spc="-25" dirty="0">
                        <a:solidFill>
                          <a:schemeClr val="accent1">
                            <a:lumMod val="50000"/>
                          </a:schemeClr>
                        </a:solidFill>
                        <a:latin typeface="+mn-lt"/>
                        <a:ea typeface="Times New Roman"/>
                        <a:cs typeface="Calibri"/>
                      </a:endParaRPr>
                    </a:p>
                    <a:p>
                      <a:pPr marL="0" algn="ctr">
                        <a:lnSpc>
                          <a:spcPct val="100000"/>
                        </a:lnSpc>
                        <a:spcBef>
                          <a:spcPts val="300"/>
                        </a:spcBef>
                        <a:spcAft>
                          <a:spcPts val="300"/>
                        </a:spcAft>
                      </a:pPr>
                      <a:r>
                        <a:rPr lang="en-GB" sz="1800" spc="-25" dirty="0">
                          <a:solidFill>
                            <a:schemeClr val="accent1">
                              <a:lumMod val="50000"/>
                            </a:schemeClr>
                          </a:solidFill>
                          <a:latin typeface="+mn-lt"/>
                          <a:ea typeface="Times New Roman"/>
                          <a:cs typeface="Calibri"/>
                        </a:rPr>
                        <a:t>…application </a:t>
                      </a:r>
                      <a:r>
                        <a:rPr lang="en-GB" sz="1800" spc="-25" dirty="0">
                          <a:solidFill>
                            <a:srgbClr val="007FBE"/>
                          </a:solidFill>
                          <a:latin typeface="+mn-lt"/>
                          <a:ea typeface="Times New Roman"/>
                          <a:cs typeface="Calibri"/>
                        </a:rPr>
                        <a:t>fails to address the criterion </a:t>
                      </a:r>
                      <a:r>
                        <a:rPr lang="en-GB" sz="1800" spc="-25" dirty="0">
                          <a:solidFill>
                            <a:schemeClr val="accent1">
                              <a:lumMod val="50000"/>
                            </a:schemeClr>
                          </a:solidFill>
                          <a:latin typeface="+mn-lt"/>
                          <a:ea typeface="Times New Roman"/>
                          <a:cs typeface="Calibri"/>
                        </a:rPr>
                        <a:t>or cannot be judged due to </a:t>
                      </a:r>
                      <a:r>
                        <a:rPr lang="en-GB" sz="1800" spc="-25" dirty="0">
                          <a:solidFill>
                            <a:srgbClr val="007FBE"/>
                          </a:solidFill>
                          <a:latin typeface="+mn-lt"/>
                          <a:ea typeface="Times New Roman"/>
                          <a:cs typeface="Calibri"/>
                        </a:rPr>
                        <a:t>missing or incomplete information</a:t>
                      </a:r>
                      <a:r>
                        <a:rPr lang="en-GB" sz="1800" spc="-25" dirty="0">
                          <a:solidFill>
                            <a:schemeClr val="accent1">
                              <a:lumMod val="50000"/>
                            </a:schemeClr>
                          </a:solidFill>
                          <a:latin typeface="+mn-lt"/>
                          <a:ea typeface="Times New Roman"/>
                          <a:cs typeface="Calibri"/>
                        </a:rPr>
                        <a:t>; the answer does not address the question asked, or gives </a:t>
                      </a:r>
                      <a:r>
                        <a:rPr lang="en-GB" sz="1800" spc="-25" dirty="0">
                          <a:solidFill>
                            <a:srgbClr val="007FBE"/>
                          </a:solidFill>
                          <a:latin typeface="+mn-lt"/>
                          <a:ea typeface="Times New Roman"/>
                          <a:cs typeface="Calibri"/>
                        </a:rPr>
                        <a:t>very little relevant information</a:t>
                      </a:r>
                      <a:r>
                        <a:rPr lang="en-GB" sz="1800" spc="-25" dirty="0">
                          <a:solidFill>
                            <a:schemeClr val="accent1">
                              <a:lumMod val="50000"/>
                            </a:schemeClr>
                          </a:solidFill>
                          <a:latin typeface="+mn-lt"/>
                          <a:ea typeface="Times New Roman"/>
                          <a:cs typeface="Calibri"/>
                        </a:rPr>
                        <a:t>.</a:t>
                      </a:r>
                    </a:p>
                    <a:p>
                      <a:pPr marL="0" algn="ctr">
                        <a:lnSpc>
                          <a:spcPct val="100000"/>
                        </a:lnSpc>
                        <a:spcBef>
                          <a:spcPts val="300"/>
                        </a:spcBef>
                        <a:spcAft>
                          <a:spcPts val="300"/>
                        </a:spcAft>
                      </a:pPr>
                      <a:r>
                        <a:rPr lang="en-GB" sz="1800" b="1" spc="-25" dirty="0">
                          <a:solidFill>
                            <a:srgbClr val="C00000"/>
                          </a:solidFill>
                          <a:latin typeface="+mn-lt"/>
                          <a:ea typeface="Times New Roman"/>
                          <a:cs typeface="Calibri"/>
                        </a:rPr>
                        <a:t>FAILS THRESHOLD</a:t>
                      </a:r>
                      <a:endParaRPr lang="en-GB" sz="1800" b="1" dirty="0">
                        <a:solidFill>
                          <a:srgbClr val="C00000"/>
                        </a:solidFill>
                        <a:latin typeface="+mn-lt"/>
                        <a:ea typeface="Times New Roman"/>
                      </a:endParaRPr>
                    </a:p>
                  </a:txBody>
                  <a:tcPr marL="68580" marR="68580" marT="0" marB="0">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0440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800" b="1" dirty="0">
                          <a:solidFill>
                            <a:schemeClr val="bg1"/>
                          </a:solidFill>
                          <a:latin typeface="+mn-lt"/>
                        </a:rPr>
                        <a:t>25 </a:t>
                      </a:r>
                      <a:r>
                        <a:rPr lang="en-GB" sz="2800" b="1" cap="small" baseline="0" dirty="0">
                          <a:solidFill>
                            <a:schemeClr val="bg1"/>
                          </a:solidFill>
                          <a:latin typeface="+mn-lt"/>
                        </a:rPr>
                        <a:t>Points</a:t>
                      </a:r>
                      <a:br>
                        <a:rPr lang="en-GB" sz="2800" b="1" cap="small" baseline="0" dirty="0">
                          <a:solidFill>
                            <a:schemeClr val="bg1"/>
                          </a:solidFill>
                          <a:latin typeface="+mn-lt"/>
                        </a:rPr>
                      </a:br>
                      <a:r>
                        <a:rPr lang="en-GB" sz="2800" b="1" cap="small" baseline="0" dirty="0">
                          <a:solidFill>
                            <a:schemeClr val="bg1"/>
                          </a:solidFill>
                          <a:latin typeface="+mn-lt"/>
                        </a:rPr>
                        <a:t>(example)</a:t>
                      </a:r>
                    </a:p>
                  </a:txBody>
                  <a:tcPr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rgbClr val="007FBE"/>
                    </a:solidFill>
                  </a:tcPr>
                </a:tc>
                <a:tc>
                  <a:txBody>
                    <a:bodyPr/>
                    <a:lstStyle/>
                    <a:p>
                      <a:pPr marL="0" algn="ctr">
                        <a:lnSpc>
                          <a:spcPct val="115000"/>
                        </a:lnSpc>
                        <a:spcBef>
                          <a:spcPts val="300"/>
                        </a:spcBef>
                        <a:spcAft>
                          <a:spcPts val="300"/>
                        </a:spcAft>
                      </a:pPr>
                      <a:r>
                        <a:rPr lang="en-GB" sz="2400" dirty="0">
                          <a:solidFill>
                            <a:srgbClr val="0F243E"/>
                          </a:solidFill>
                          <a:latin typeface="+mn-lt"/>
                          <a:ea typeface="Times New Roman"/>
                          <a:cs typeface="Calibri"/>
                        </a:rPr>
                        <a:t>22 - 25</a:t>
                      </a:r>
                      <a:endParaRPr lang="en-GB" sz="2400" dirty="0">
                        <a:latin typeface="+mn-lt"/>
                        <a:ea typeface="Times New Roman"/>
                      </a:endParaRPr>
                    </a:p>
                  </a:txBody>
                  <a:tcPr marL="68580" marR="68580" marT="0" marB="0"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15000"/>
                        </a:lnSpc>
                        <a:spcBef>
                          <a:spcPts val="300"/>
                        </a:spcBef>
                        <a:spcAft>
                          <a:spcPts val="300"/>
                        </a:spcAft>
                      </a:pPr>
                      <a:r>
                        <a:rPr lang="en-GB" sz="2400" dirty="0">
                          <a:solidFill>
                            <a:srgbClr val="0F243E"/>
                          </a:solidFill>
                          <a:latin typeface="+mn-lt"/>
                          <a:ea typeface="Times New Roman"/>
                          <a:cs typeface="Calibri"/>
                        </a:rPr>
                        <a:t>18 - 21</a:t>
                      </a:r>
                      <a:endParaRPr lang="en-GB" sz="2400" dirty="0">
                        <a:latin typeface="+mn-lt"/>
                        <a:ea typeface="Times New Roman"/>
                      </a:endParaRPr>
                    </a:p>
                  </a:txBody>
                  <a:tcPr marL="68580" marR="68580" marT="0" marB="0"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15000"/>
                        </a:lnSpc>
                        <a:spcBef>
                          <a:spcPts val="300"/>
                        </a:spcBef>
                        <a:spcAft>
                          <a:spcPts val="300"/>
                        </a:spcAft>
                      </a:pPr>
                      <a:r>
                        <a:rPr lang="en-GB" sz="2400" dirty="0">
                          <a:solidFill>
                            <a:srgbClr val="0F243E"/>
                          </a:solidFill>
                          <a:latin typeface="+mn-lt"/>
                          <a:ea typeface="Times New Roman"/>
                          <a:cs typeface="Calibri"/>
                        </a:rPr>
                        <a:t>12 - 17</a:t>
                      </a:r>
                      <a:endParaRPr lang="en-GB" sz="2400" dirty="0">
                        <a:latin typeface="+mn-lt"/>
                        <a:ea typeface="Times New Roman"/>
                      </a:endParaRPr>
                    </a:p>
                  </a:txBody>
                  <a:tcPr marL="68580" marR="68580" marT="0" marB="0"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15000"/>
                        </a:lnSpc>
                        <a:spcBef>
                          <a:spcPts val="300"/>
                        </a:spcBef>
                        <a:spcAft>
                          <a:spcPts val="300"/>
                        </a:spcAft>
                      </a:pPr>
                      <a:r>
                        <a:rPr lang="en-GB" sz="2400" u="none" dirty="0">
                          <a:solidFill>
                            <a:srgbClr val="0F243E"/>
                          </a:solidFill>
                          <a:latin typeface="+mn-lt"/>
                          <a:ea typeface="Times New Roman"/>
                          <a:cs typeface="Calibri"/>
                        </a:rPr>
                        <a:t>0 - 11</a:t>
                      </a:r>
                      <a:endParaRPr lang="en-GB" sz="1800" u="none" dirty="0">
                        <a:latin typeface="+mn-lt"/>
                        <a:ea typeface="Times New Roman"/>
                      </a:endParaRPr>
                    </a:p>
                  </a:txBody>
                  <a:tcPr marL="68580" marR="68580" marT="0" marB="0"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3" name="TextBox 2">
            <a:extLst>
              <a:ext uri="{FF2B5EF4-FFF2-40B4-BE49-F238E27FC236}">
                <a16:creationId xmlns:a16="http://schemas.microsoft.com/office/drawing/2014/main" id="{ACDBF0FC-D168-03ED-D940-F6CEA0E242D7}"/>
              </a:ext>
            </a:extLst>
          </p:cNvPr>
          <p:cNvSpPr txBox="1"/>
          <p:nvPr/>
        </p:nvSpPr>
        <p:spPr>
          <a:xfrm>
            <a:off x="0" y="332656"/>
            <a:ext cx="12192000" cy="792089"/>
          </a:xfrm>
          <a:prstGeom prst="rect">
            <a:avLst/>
          </a:prstGeom>
          <a:noFill/>
        </p:spPr>
        <p:txBody>
          <a:bodyPr wrap="square" rtlCol="0">
            <a:noAutofit/>
          </a:bodyPr>
          <a:lstStyle/>
          <a:p>
            <a:pPr marL="0" marR="0" lvl="0" indent="0" algn="ctr" defTabSz="914400" rtl="0" eaLnBrk="1" fontAlgn="auto" latinLnBrk="0" hangingPunct="1">
              <a:lnSpc>
                <a:spcPct val="75000"/>
              </a:lnSpc>
              <a:spcBef>
                <a:spcPts val="0"/>
              </a:spcBef>
              <a:spcAft>
                <a:spcPts val="0"/>
              </a:spcAft>
              <a:buClrTx/>
              <a:buSzTx/>
              <a:buFontTx/>
              <a:buNone/>
              <a:tabLst/>
              <a:defRPr/>
            </a:pPr>
            <a:r>
              <a:rPr kumimoji="0" lang="en-GB" sz="60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rPr>
              <a:t>KA220 Assessment Bands</a:t>
            </a:r>
            <a:endParaRPr kumimoji="0" lang="en-GB" sz="72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870969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DBF0FC-D168-03ED-D940-F6CEA0E242D7}"/>
              </a:ext>
            </a:extLst>
          </p:cNvPr>
          <p:cNvSpPr txBox="1"/>
          <p:nvPr/>
        </p:nvSpPr>
        <p:spPr>
          <a:xfrm>
            <a:off x="0" y="332656"/>
            <a:ext cx="12192000" cy="792089"/>
          </a:xfrm>
          <a:prstGeom prst="rect">
            <a:avLst/>
          </a:prstGeom>
          <a:noFill/>
        </p:spPr>
        <p:txBody>
          <a:bodyPr wrap="square" rtlCol="0">
            <a:noAutofit/>
          </a:bodyPr>
          <a:lstStyle/>
          <a:p>
            <a:pPr marL="0" marR="0" lvl="0" indent="0" algn="ctr" defTabSz="914400" rtl="0" eaLnBrk="1" fontAlgn="auto" latinLnBrk="0" hangingPunct="1">
              <a:lnSpc>
                <a:spcPct val="75000"/>
              </a:lnSpc>
              <a:spcBef>
                <a:spcPts val="0"/>
              </a:spcBef>
              <a:spcAft>
                <a:spcPts val="0"/>
              </a:spcAft>
              <a:buClrTx/>
              <a:buSzTx/>
              <a:buFontTx/>
              <a:buNone/>
              <a:tabLst/>
              <a:defRPr/>
            </a:pPr>
            <a:r>
              <a:rPr kumimoji="0" lang="en-GB" sz="60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rPr>
              <a:t>KA220 Example Comments 1</a:t>
            </a:r>
            <a:endParaRPr kumimoji="0" lang="en-GB" sz="72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endParaRPr>
          </a:p>
        </p:txBody>
      </p:sp>
      <p:graphicFrame>
        <p:nvGraphicFramePr>
          <p:cNvPr id="2" name="Table 1">
            <a:extLst>
              <a:ext uri="{FF2B5EF4-FFF2-40B4-BE49-F238E27FC236}">
                <a16:creationId xmlns:a16="http://schemas.microsoft.com/office/drawing/2014/main" id="{7BABECF7-1CEE-C449-582B-4F4C751174D9}"/>
              </a:ext>
            </a:extLst>
          </p:cNvPr>
          <p:cNvGraphicFramePr>
            <a:graphicFrameLocks noGrp="1"/>
          </p:cNvGraphicFramePr>
          <p:nvPr/>
        </p:nvGraphicFramePr>
        <p:xfrm>
          <a:off x="623392" y="1343744"/>
          <a:ext cx="11197244" cy="5181600"/>
        </p:xfrm>
        <a:graphic>
          <a:graphicData uri="http://schemas.openxmlformats.org/drawingml/2006/table">
            <a:tbl>
              <a:tblPr>
                <a:tableStyleId>{5C22544A-7EE6-4342-B048-85BDC9FD1C3A}</a:tableStyleId>
              </a:tblPr>
              <a:tblGrid>
                <a:gridCol w="11197244">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proposed project is </a:t>
                      </a:r>
                      <a:r>
                        <a:rPr lang="en-GB" sz="20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relevant </a:t>
                      </a: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to the selected action and aligns well with the chosen priorities. Credible plans exist for developing partnerships between education and industry, with clear ambitions for enhancing collaboration between these two important stakeholder audiences, in order to improve to the relevance and responsiveness of future education programmes, and with a convincing series of actions planned with a view to delivering on these ambitions.</a:t>
                      </a:r>
                      <a:b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It is </a:t>
                      </a: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positive to see direct participation from higher and vocational education actors, each having a appropriate educational footprint in the targeted sector and domain. </a:t>
                      </a:r>
                    </a:p>
                    <a:p>
                      <a:pPr algn="l">
                        <a:lnSpc>
                          <a:spcPct val="100000"/>
                        </a:lnSpc>
                        <a:spcAft>
                          <a:spcPts val="0"/>
                        </a:spcAft>
                      </a:pPr>
                      <a:endPar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Needs are convincingly argued and appropriate reference is made to the process of needs identification and overall outreach in this exercise.</a:t>
                      </a:r>
                      <a:b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value of transnational collaboration is well explained, with convincing plans for an exchange of knowledge and experience and with credible ambitions for the delivery of a common cooperation framework. European </a:t>
                      </a: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added-value is clearly evident within wider project goals centred on enhancing education-industry collaboration and is complemented by plans for targeted promotion, including beyond the participating countries.</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68102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DBF0FC-D168-03ED-D940-F6CEA0E242D7}"/>
              </a:ext>
            </a:extLst>
          </p:cNvPr>
          <p:cNvSpPr txBox="1"/>
          <p:nvPr/>
        </p:nvSpPr>
        <p:spPr>
          <a:xfrm>
            <a:off x="0" y="332656"/>
            <a:ext cx="12192000" cy="792089"/>
          </a:xfrm>
          <a:prstGeom prst="rect">
            <a:avLst/>
          </a:prstGeom>
          <a:noFill/>
        </p:spPr>
        <p:txBody>
          <a:bodyPr wrap="square" rtlCol="0">
            <a:noAutofit/>
          </a:bodyPr>
          <a:lstStyle/>
          <a:p>
            <a:pPr marL="0" marR="0" lvl="0" indent="0" algn="ctr" defTabSz="914400" rtl="0" eaLnBrk="1" fontAlgn="auto" latinLnBrk="0" hangingPunct="1">
              <a:lnSpc>
                <a:spcPct val="75000"/>
              </a:lnSpc>
              <a:spcBef>
                <a:spcPts val="0"/>
              </a:spcBef>
              <a:spcAft>
                <a:spcPts val="0"/>
              </a:spcAft>
              <a:buClrTx/>
              <a:buSzTx/>
              <a:buFontTx/>
              <a:buNone/>
              <a:tabLst/>
              <a:defRPr/>
            </a:pPr>
            <a:r>
              <a:rPr kumimoji="0" lang="en-GB" sz="60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rPr>
              <a:t>KA220 Example Comments 2</a:t>
            </a:r>
            <a:endParaRPr kumimoji="0" lang="en-GB" sz="72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endParaRPr>
          </a:p>
        </p:txBody>
      </p:sp>
      <p:graphicFrame>
        <p:nvGraphicFramePr>
          <p:cNvPr id="2" name="Table 1">
            <a:extLst>
              <a:ext uri="{FF2B5EF4-FFF2-40B4-BE49-F238E27FC236}">
                <a16:creationId xmlns:a16="http://schemas.microsoft.com/office/drawing/2014/main" id="{7BABECF7-1CEE-C449-582B-4F4C751174D9}"/>
              </a:ext>
            </a:extLst>
          </p:cNvPr>
          <p:cNvGraphicFramePr>
            <a:graphicFrameLocks noGrp="1"/>
          </p:cNvGraphicFramePr>
          <p:nvPr/>
        </p:nvGraphicFramePr>
        <p:xfrm>
          <a:off x="623392" y="1343744"/>
          <a:ext cx="11197244" cy="5120640"/>
        </p:xfrm>
        <a:graphic>
          <a:graphicData uri="http://schemas.openxmlformats.org/drawingml/2006/table">
            <a:tbl>
              <a:tblPr>
                <a:tableStyleId>{5C22544A-7EE6-4342-B048-85BDC9FD1C3A}</a:tableStyleId>
              </a:tblPr>
              <a:tblGrid>
                <a:gridCol w="11197244">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proposed project is </a:t>
                      </a:r>
                      <a:r>
                        <a:rPr lang="en-GB" sz="20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relevant </a:t>
                      </a: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to the selected action and it is positive to see efforts made to address one of the core programme priorities for Erasmus+ (inclusion and diversity). However, it remains unclear how the selected priority will actually be addressed, with a lack of clarity in the proposal on exactly how the targeted actions expect to influence change in existing policies and practices.</a:t>
                      </a:r>
                    </a:p>
                    <a:p>
                      <a:pPr algn="l">
                        <a:lnSpc>
                          <a:spcPct val="100000"/>
                        </a:lnSpc>
                        <a:spcAft>
                          <a:spcPts val="0"/>
                        </a:spcAft>
                      </a:pPr>
                      <a:endParaRPr lang="en-GB"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Whilst efforts are made to underline the importance of inclusion for each of the participating institutions, little is said of how the targeted actions and objectives might result in changes and improvements within existing programme or service provision in one or more of the participating institutions and countries. This is a definite shortcoming.</a:t>
                      </a:r>
                    </a:p>
                    <a:p>
                      <a:pPr algn="l">
                        <a:lnSpc>
                          <a:spcPct val="100000"/>
                        </a:lnSpc>
                        <a:spcAft>
                          <a:spcPts val="0"/>
                        </a:spcAft>
                      </a:pPr>
                      <a:endParaRPr lang="en-GB"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Needs arguments are not fully detailed or convincing. Relevant European priorities are cited in relation to widening access and facilitating inclusion in education, yet learner audiences are notably wide-reaching, with plans to involve learners from multiple programme types and levels, and with little said of specific development needs for one or more learner audiences.</a:t>
                      </a:r>
                    </a:p>
                    <a:p>
                      <a:pPr algn="l">
                        <a:lnSpc>
                          <a:spcPct val="100000"/>
                        </a:lnSpc>
                        <a:spcAft>
                          <a:spcPts val="0"/>
                        </a:spcAft>
                      </a:pPr>
                      <a:endParaRPr lang="en-GB"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value of cross-border, multi-field and multi-sector collaboration is fairly well argued, with definite merit in the targeted peer and collaborative learning actions. Wider outreach, beyond the participating regions and countries, is less well detailed.</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6423727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sz="1600" dirty="0" smtClean="0">
            <a:solidFill>
              <a:schemeClr val="accent1">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1181</Words>
  <Application>Microsoft Office PowerPoint</Application>
  <PresentationFormat>Widescreen</PresentationFormat>
  <Paragraphs>54</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Candara</vt: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G</dc:creator>
  <cp:lastModifiedBy>Paul Guest</cp:lastModifiedBy>
  <cp:revision>4</cp:revision>
  <dcterms:created xsi:type="dcterms:W3CDTF">2023-03-14T18:41:31Z</dcterms:created>
  <dcterms:modified xsi:type="dcterms:W3CDTF">2024-02-15T12:50:32Z</dcterms:modified>
</cp:coreProperties>
</file>